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20"/>
  </p:notesMasterIdLst>
  <p:sldIdLst>
    <p:sldId id="256" r:id="rId5"/>
    <p:sldId id="257" r:id="rId6"/>
    <p:sldId id="258" r:id="rId7"/>
    <p:sldId id="260" r:id="rId8"/>
    <p:sldId id="350" r:id="rId9"/>
    <p:sldId id="328" r:id="rId10"/>
    <p:sldId id="329" r:id="rId11"/>
    <p:sldId id="330" r:id="rId12"/>
    <p:sldId id="331" r:id="rId13"/>
    <p:sldId id="261" r:id="rId14"/>
    <p:sldId id="262" r:id="rId15"/>
    <p:sldId id="263" r:id="rId16"/>
    <p:sldId id="264" r:id="rId17"/>
    <p:sldId id="265" r:id="rId18"/>
    <p:sldId id="266" r:id="rId19"/>
    <p:sldId id="347" r:id="rId20"/>
    <p:sldId id="334" r:id="rId21"/>
    <p:sldId id="349" r:id="rId22"/>
    <p:sldId id="609" r:id="rId23"/>
    <p:sldId id="293" r:id="rId24"/>
    <p:sldId id="346" r:id="rId25"/>
    <p:sldId id="348" r:id="rId26"/>
    <p:sldId id="611" r:id="rId27"/>
    <p:sldId id="652" r:id="rId28"/>
    <p:sldId id="658" r:id="rId29"/>
    <p:sldId id="614" r:id="rId30"/>
    <p:sldId id="335" r:id="rId31"/>
    <p:sldId id="577" r:id="rId32"/>
    <p:sldId id="338" r:id="rId33"/>
    <p:sldId id="296" r:id="rId34"/>
    <p:sldId id="613" r:id="rId35"/>
    <p:sldId id="339" r:id="rId36"/>
    <p:sldId id="304" r:id="rId37"/>
    <p:sldId id="657" r:id="rId38"/>
    <p:sldId id="633" r:id="rId39"/>
    <p:sldId id="651" r:id="rId40"/>
    <p:sldId id="634" r:id="rId41"/>
    <p:sldId id="624" r:id="rId42"/>
    <p:sldId id="625" r:id="rId43"/>
    <p:sldId id="332" r:id="rId44"/>
    <p:sldId id="372" r:id="rId45"/>
    <p:sldId id="379" r:id="rId46"/>
    <p:sldId id="378" r:id="rId47"/>
    <p:sldId id="377" r:id="rId48"/>
    <p:sldId id="333" r:id="rId49"/>
    <p:sldId id="340" r:id="rId50"/>
    <p:sldId id="341" r:id="rId51"/>
    <p:sldId id="342" r:id="rId52"/>
    <p:sldId id="669" r:id="rId53"/>
    <p:sldId id="375" r:id="rId54"/>
    <p:sldId id="286" r:id="rId55"/>
    <p:sldId id="381" r:id="rId56"/>
    <p:sldId id="659" r:id="rId57"/>
    <p:sldId id="288" r:id="rId58"/>
    <p:sldId id="290" r:id="rId59"/>
    <p:sldId id="302" r:id="rId60"/>
    <p:sldId id="365" r:id="rId61"/>
    <p:sldId id="359" r:id="rId62"/>
    <p:sldId id="360" r:id="rId63"/>
    <p:sldId id="361" r:id="rId64"/>
    <p:sldId id="382" r:id="rId65"/>
    <p:sldId id="362" r:id="rId66"/>
    <p:sldId id="363" r:id="rId67"/>
    <p:sldId id="298" r:id="rId68"/>
    <p:sldId id="343" r:id="rId69"/>
    <p:sldId id="344" r:id="rId70"/>
    <p:sldId id="300" r:id="rId71"/>
    <p:sldId id="303" r:id="rId72"/>
    <p:sldId id="305" r:id="rId73"/>
    <p:sldId id="306" r:id="rId74"/>
    <p:sldId id="307" r:id="rId75"/>
    <p:sldId id="308" r:id="rId76"/>
    <p:sldId id="309" r:id="rId77"/>
    <p:sldId id="310" r:id="rId78"/>
    <p:sldId id="311" r:id="rId79"/>
    <p:sldId id="644" r:id="rId80"/>
    <p:sldId id="645" r:id="rId81"/>
    <p:sldId id="627" r:id="rId82"/>
    <p:sldId id="628" r:id="rId83"/>
    <p:sldId id="629" r:id="rId84"/>
    <p:sldId id="259" r:id="rId85"/>
    <p:sldId id="630" r:id="rId86"/>
    <p:sldId id="631" r:id="rId87"/>
    <p:sldId id="660" r:id="rId88"/>
    <p:sldId id="661" r:id="rId89"/>
    <p:sldId id="662" r:id="rId90"/>
    <p:sldId id="663" r:id="rId91"/>
    <p:sldId id="664" r:id="rId92"/>
    <p:sldId id="665" r:id="rId93"/>
    <p:sldId id="666" r:id="rId94"/>
    <p:sldId id="667" r:id="rId95"/>
    <p:sldId id="312" r:id="rId96"/>
    <p:sldId id="318" r:id="rId97"/>
    <p:sldId id="313" r:id="rId98"/>
    <p:sldId id="317" r:id="rId99"/>
    <p:sldId id="314" r:id="rId100"/>
    <p:sldId id="315" r:id="rId101"/>
    <p:sldId id="316" r:id="rId102"/>
    <p:sldId id="632" r:id="rId103"/>
    <p:sldId id="319" r:id="rId104"/>
    <p:sldId id="322" r:id="rId105"/>
    <p:sldId id="323" r:id="rId106"/>
    <p:sldId id="284" r:id="rId107"/>
    <p:sldId id="641" r:id="rId108"/>
    <p:sldId id="656" r:id="rId109"/>
    <p:sldId id="369" r:id="rId110"/>
    <p:sldId id="668" r:id="rId111"/>
    <p:sldId id="274" r:id="rId112"/>
    <p:sldId id="653" r:id="rId113"/>
    <p:sldId id="636" r:id="rId114"/>
    <p:sldId id="637" r:id="rId115"/>
    <p:sldId id="638" r:id="rId116"/>
    <p:sldId id="639" r:id="rId117"/>
    <p:sldId id="643" r:id="rId118"/>
    <p:sldId id="655" r:id="rId11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rkman, Brandon (workmabn)" initials="WB(" lastIdx="1" clrIdx="0">
    <p:extLst>
      <p:ext uri="{19B8F6BF-5375-455C-9EA6-DF929625EA0E}">
        <p15:presenceInfo xmlns:p15="http://schemas.microsoft.com/office/powerpoint/2012/main" userId="S-1-5-21-1757981266-1383384898-725345543-2909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D10A05"/>
    <a:srgbClr val="FF2D2D"/>
    <a:srgbClr val="FF1111"/>
    <a:srgbClr val="FF3737"/>
    <a:srgbClr val="FA1D06"/>
    <a:srgbClr val="F915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7" autoAdjust="0"/>
    <p:restoredTop sz="57895" autoAdjust="0"/>
  </p:normalViewPr>
  <p:slideViewPr>
    <p:cSldViewPr snapToGrid="0" snapToObjects="1">
      <p:cViewPr varScale="1">
        <p:scale>
          <a:sx n="87" d="100"/>
          <a:sy n="87" d="100"/>
        </p:scale>
        <p:origin x="1878" y="84"/>
      </p:cViewPr>
      <p:guideLst>
        <p:guide orient="horz" pos="1620"/>
        <p:guide pos="2880"/>
      </p:guideLst>
    </p:cSldViewPr>
  </p:slideViewPr>
  <p:notesTextViewPr>
    <p:cViewPr>
      <p:scale>
        <a:sx n="3" d="2"/>
        <a:sy n="3" d="2"/>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8E28FED-9095-465D-850B-BA9E941D7E6F}" type="datetimeFigureOut">
              <a:rPr lang="en-US" smtClean="0"/>
              <a:t>8/23/2022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5DB3D49-CF38-464E-9560-EBDB0B71E972}" type="slidenum">
              <a:rPr lang="en-US" smtClean="0"/>
              <a:t>‹#›</a:t>
            </a:fld>
            <a:endParaRPr lang="en-US"/>
          </a:p>
        </p:txBody>
      </p:sp>
    </p:spTree>
    <p:extLst>
      <p:ext uri="{BB962C8B-B14F-4D97-AF65-F5344CB8AC3E}">
        <p14:creationId xmlns:p14="http://schemas.microsoft.com/office/powerpoint/2010/main" val="30948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tn.hms.harvard.edu/flash/special-edition-on-infectious-disease/2014/an-introduction-to-infectious-diseas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dc.gov/coronavirus/2019-ncov/prevent-getting-sick/how-covid-spreads.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nejm.org/doi/pdf/10.1056/NEJMoa2002032?articleTools=tru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osha.gov/Publications/OSHA3990.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coronavirus/2019-ncov/community/ventilation.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cdc.gov/coronavirus/2019-ncov/community/critical-infrastructure-sectors.html"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coronavirus/2019-ncov/php/contact-tracing/contact-tracing-plan/appendix.html#contact"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osha.gov/coronavirus/control-prevention/workers-in-shared-housing" TargetMode="External"/><Relationship Id="rId5" Type="http://schemas.openxmlformats.org/officeDocument/2006/relationships/hyperlink" Target="https://www.cdc.gov/coronavirus/2019-ncov/community/critical-infrastructure-sectors.html" TargetMode="External"/><Relationship Id="rId4" Type="http://schemas.openxmlformats.org/officeDocument/2006/relationships/hyperlink" Target="https://www.cdc.gov/coronavirus/2019-ncov/community/ventilation.html"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paho.org/disasters/index.php?option=com_docman&amp;view=download&amp;category_slug=tools&amp;alias=543-pandinflu-leadershipduring-tool-16&amp;Itemid=1179&amp;lang=e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nonpharmaceutical-interventions/pdf/gr-pan-flu-work-set.pdf"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osha.gov/Publications/OSHA3990.pdf" TargetMode="External"/><Relationship Id="rId4" Type="http://schemas.openxmlformats.org/officeDocument/2006/relationships/hyperlink" Target="https://www.osha.gov/Publications/OSHA3327pandemic.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dc.gov/coronavirus/2019-ncov/community/guidance-business-response.html?CDC_AA_refVal=https%3A%2F%2Fwww.cdc.gov%2Fcoronavirus%2F2019-ncov%2Fspecific-groups%2Fguidance-business-response.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tools.niehs.nih.gov/wetp/public/hasl_get_blob.cfm?ID=12001" TargetMode="External"/><Relationship Id="rId4" Type="http://schemas.openxmlformats.org/officeDocument/2006/relationships/hyperlink" Target="https://www.nap.edu/read/22414"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osha.gov/memos/2020-05-19/updated-interim-enforcement-response-plan-coronavirus-disease-2019-covid-19"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osha.gov/SLTC/covid-19/standards.html"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itn.hms.harvard.edu/flash/special-edition-on-infectious-disease/2014/an-introduction-to-infectious-disease/"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a:t>
            </a:fld>
            <a:endParaRPr lang="en-US"/>
          </a:p>
        </p:txBody>
      </p:sp>
    </p:spTree>
    <p:extLst>
      <p:ext uri="{BB962C8B-B14F-4D97-AF65-F5344CB8AC3E}">
        <p14:creationId xmlns:p14="http://schemas.microsoft.com/office/powerpoint/2010/main" val="446694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A, Direct contact occurs through skin-to-skin contact, kissing, and sexual intercourse. </a:t>
            </a:r>
          </a:p>
        </p:txBody>
      </p:sp>
      <p:sp>
        <p:nvSpPr>
          <p:cNvPr id="4" name="Slide Number Placeholder 3"/>
          <p:cNvSpPr>
            <a:spLocks noGrp="1"/>
          </p:cNvSpPr>
          <p:nvPr>
            <p:ph type="sldNum" sz="quarter" idx="5"/>
          </p:nvPr>
        </p:nvSpPr>
        <p:spPr/>
        <p:txBody>
          <a:bodyPr/>
          <a:lstStyle/>
          <a:p>
            <a:fld id="{05DB3D49-CF38-464E-9560-EBDB0B71E972}" type="slidenum">
              <a:rPr lang="en-US" smtClean="0"/>
              <a:t>12</a:t>
            </a:fld>
            <a:endParaRPr lang="en-US"/>
          </a:p>
        </p:txBody>
      </p:sp>
    </p:spTree>
    <p:extLst>
      <p:ext uri="{BB962C8B-B14F-4D97-AF65-F5344CB8AC3E}">
        <p14:creationId xmlns:p14="http://schemas.microsoft.com/office/powerpoint/2010/main" val="22972707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help develop immunity by imitating an infection. This type of infection, however, almost never causes illness, but it does cause the immune system to produce antibodies. Sometimes, after getting a vaccine, the imitation infection can cause minor symptoms, such as fever. Such minor symptoms are normal and should be expected as the body builds immunity.</a:t>
            </a:r>
          </a:p>
          <a:p>
            <a:endParaRPr lang="en-US" dirty="0"/>
          </a:p>
          <a:p>
            <a:r>
              <a:rPr lang="en-US" dirty="0"/>
              <a:t>Once the imitation infection goes away, the body will remember how to fight that disease in the future. However, it typically takes a few weeks for this to occur. Therefore, it is possible that a person infected with a disease just before or just after vaccination could develop symptoms and get a disease, because the vaccine has not had enough time to provide protection.</a:t>
            </a:r>
          </a:p>
          <a:p>
            <a:endParaRPr lang="en-US" dirty="0"/>
          </a:p>
          <a:p>
            <a:r>
              <a:rPr lang="en-US" dirty="0"/>
              <a:t>https://www.cdc.gov/vaccines/hcp/conversations/understanding-vacc-work.html</a:t>
            </a:r>
          </a:p>
          <a:p>
            <a:r>
              <a:rPr lang="en-US" dirty="0"/>
              <a:t>Here is the link for a helpful video: https://www.youtube.com/watch?v=mvA9gs5gxNY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105</a:t>
            </a:fld>
            <a:endParaRPr lang="en-US"/>
          </a:p>
        </p:txBody>
      </p:sp>
    </p:spTree>
    <p:extLst>
      <p:ext uri="{BB962C8B-B14F-4D97-AF65-F5344CB8AC3E}">
        <p14:creationId xmlns:p14="http://schemas.microsoft.com/office/powerpoint/2010/main" val="25243944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an </a:t>
            </a:r>
            <a:r>
              <a:rPr lang="en-US" b="1" dirty="0"/>
              <a:t>Epidemic</a:t>
            </a:r>
            <a:r>
              <a:rPr lang="en-US" dirty="0"/>
              <a:t>: is the rapid spread of disease to a large number of people in a given population within a short period of time. A </a:t>
            </a:r>
            <a:r>
              <a:rPr lang="en-US" b="1" dirty="0"/>
              <a:t>Pandemic</a:t>
            </a:r>
            <a:r>
              <a:rPr lang="en-US" dirty="0"/>
              <a:t>: refers to an epidemic that has spread over several countries or continents, usually affecting a large number of people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106</a:t>
            </a:fld>
            <a:endParaRPr lang="en-US"/>
          </a:p>
        </p:txBody>
      </p:sp>
    </p:spTree>
    <p:extLst>
      <p:ext uri="{BB962C8B-B14F-4D97-AF65-F5344CB8AC3E}">
        <p14:creationId xmlns:p14="http://schemas.microsoft.com/office/powerpoint/2010/main" val="20632412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solidFill>
                  <a:schemeClr val="tx1"/>
                </a:solidFill>
                <a:latin typeface="+mn-lt"/>
                <a:ea typeface="ＭＳ Ｐゴシック" panose="020B0600070205080204" pitchFamily="34" charset="-128"/>
              </a:rPr>
              <a:t>Regardless of exposure potential, there are several steps that everyone can take to lower the chances of becoming sick or spreading COVID-19 at work.</a:t>
            </a:r>
          </a:p>
          <a:p>
            <a:endParaRPr lang="en-US" dirty="0"/>
          </a:p>
          <a:p>
            <a:r>
              <a:rPr lang="en-US" dirty="0"/>
              <a:t>Discuss Quarantine vs. Isolation: </a:t>
            </a:r>
          </a:p>
          <a:p>
            <a:r>
              <a:rPr lang="en-US" dirty="0"/>
              <a:t>You quarantine when you might have been exposed to the virus.</a:t>
            </a:r>
          </a:p>
          <a:p>
            <a:r>
              <a:rPr lang="en-US" dirty="0"/>
              <a:t>You isolate when you have been infected with the virus, even if you don’t have symptoms.</a:t>
            </a:r>
          </a:p>
          <a:p>
            <a:endParaRPr lang="en-US" dirty="0"/>
          </a:p>
          <a:p>
            <a:r>
              <a:rPr lang="en-US" dirty="0"/>
              <a:t>https://www.cdc.gov/coronavirus/2019-ncov/prevent-getting-sick/about-face-coverings.html </a:t>
            </a:r>
          </a:p>
          <a:p>
            <a:r>
              <a:rPr lang="en-US" dirty="0"/>
              <a:t>https://www.cdc.gov/coronavirus/2019-ncov/your-health/quarantine-isolation.html</a:t>
            </a:r>
          </a:p>
          <a:p>
            <a:endParaRPr lang="en-US" dirty="0"/>
          </a:p>
          <a:p>
            <a:r>
              <a:rPr lang="en-US" dirty="0"/>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107</a:t>
            </a:fld>
            <a:endParaRPr lang="en-US"/>
          </a:p>
        </p:txBody>
      </p:sp>
    </p:spTree>
    <p:extLst>
      <p:ext uri="{BB962C8B-B14F-4D97-AF65-F5344CB8AC3E}">
        <p14:creationId xmlns:p14="http://schemas.microsoft.com/office/powerpoint/2010/main" val="18660064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TRUE</a:t>
            </a:r>
          </a:p>
        </p:txBody>
      </p:sp>
      <p:sp>
        <p:nvSpPr>
          <p:cNvPr id="4" name="Slide Number Placeholder 3"/>
          <p:cNvSpPr>
            <a:spLocks noGrp="1"/>
          </p:cNvSpPr>
          <p:nvPr>
            <p:ph type="sldNum" sz="quarter" idx="5"/>
          </p:nvPr>
        </p:nvSpPr>
        <p:spPr/>
        <p:txBody>
          <a:bodyPr/>
          <a:lstStyle/>
          <a:p>
            <a:fld id="{05DB3D49-CF38-464E-9560-EBDB0B71E972}" type="slidenum">
              <a:rPr lang="en-US" smtClean="0"/>
              <a:t>109</a:t>
            </a:fld>
            <a:endParaRPr lang="en-US"/>
          </a:p>
        </p:txBody>
      </p:sp>
    </p:spTree>
    <p:extLst>
      <p:ext uri="{BB962C8B-B14F-4D97-AF65-F5344CB8AC3E}">
        <p14:creationId xmlns:p14="http://schemas.microsoft.com/office/powerpoint/2010/main" val="36591335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A, Direct contact occurs through skin-to-skin contact, kissing, and sexual intercourse. </a:t>
            </a:r>
          </a:p>
        </p:txBody>
      </p:sp>
      <p:sp>
        <p:nvSpPr>
          <p:cNvPr id="4" name="Slide Number Placeholder 3"/>
          <p:cNvSpPr>
            <a:spLocks noGrp="1"/>
          </p:cNvSpPr>
          <p:nvPr>
            <p:ph type="sldNum" sz="quarter" idx="5"/>
          </p:nvPr>
        </p:nvSpPr>
        <p:spPr/>
        <p:txBody>
          <a:bodyPr/>
          <a:lstStyle/>
          <a:p>
            <a:fld id="{05DB3D49-CF38-464E-9560-EBDB0B71E972}" type="slidenum">
              <a:rPr lang="en-US" smtClean="0"/>
              <a:t>110</a:t>
            </a:fld>
            <a:endParaRPr lang="en-US"/>
          </a:p>
        </p:txBody>
      </p:sp>
    </p:spTree>
    <p:extLst>
      <p:ext uri="{BB962C8B-B14F-4D97-AF65-F5344CB8AC3E}">
        <p14:creationId xmlns:p14="http://schemas.microsoft.com/office/powerpoint/2010/main" val="24522715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TRUE</a:t>
            </a:r>
          </a:p>
        </p:txBody>
      </p:sp>
      <p:sp>
        <p:nvSpPr>
          <p:cNvPr id="4" name="Slide Number Placeholder 3"/>
          <p:cNvSpPr>
            <a:spLocks noGrp="1"/>
          </p:cNvSpPr>
          <p:nvPr>
            <p:ph type="sldNum" sz="quarter" idx="5"/>
          </p:nvPr>
        </p:nvSpPr>
        <p:spPr/>
        <p:txBody>
          <a:bodyPr/>
          <a:lstStyle/>
          <a:p>
            <a:fld id="{05DB3D49-CF38-464E-9560-EBDB0B71E972}" type="slidenum">
              <a:rPr lang="en-US" smtClean="0"/>
              <a:t>111</a:t>
            </a:fld>
            <a:endParaRPr lang="en-US"/>
          </a:p>
        </p:txBody>
      </p:sp>
    </p:spTree>
    <p:extLst>
      <p:ext uri="{BB962C8B-B14F-4D97-AF65-F5344CB8AC3E}">
        <p14:creationId xmlns:p14="http://schemas.microsoft.com/office/powerpoint/2010/main" val="36076549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B</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112</a:t>
            </a:fld>
            <a:endParaRPr lang="en-US"/>
          </a:p>
        </p:txBody>
      </p:sp>
    </p:spTree>
    <p:extLst>
      <p:ext uri="{BB962C8B-B14F-4D97-AF65-F5344CB8AC3E}">
        <p14:creationId xmlns:p14="http://schemas.microsoft.com/office/powerpoint/2010/main" val="1966526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D</a:t>
            </a:r>
          </a:p>
        </p:txBody>
      </p:sp>
      <p:sp>
        <p:nvSpPr>
          <p:cNvPr id="4" name="Slide Number Placeholder 3"/>
          <p:cNvSpPr>
            <a:spLocks noGrp="1"/>
          </p:cNvSpPr>
          <p:nvPr>
            <p:ph type="sldNum" sz="quarter" idx="5"/>
          </p:nvPr>
        </p:nvSpPr>
        <p:spPr/>
        <p:txBody>
          <a:bodyPr/>
          <a:lstStyle/>
          <a:p>
            <a:fld id="{05DB3D49-CF38-464E-9560-EBDB0B71E972}" type="slidenum">
              <a:rPr lang="en-US" smtClean="0"/>
              <a:t>113</a:t>
            </a:fld>
            <a:endParaRPr lang="en-US"/>
          </a:p>
        </p:txBody>
      </p:sp>
    </p:spTree>
    <p:extLst>
      <p:ext uri="{BB962C8B-B14F-4D97-AF65-F5344CB8AC3E}">
        <p14:creationId xmlns:p14="http://schemas.microsoft.com/office/powerpoint/2010/main" val="31387775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114</a:t>
            </a:fld>
            <a:endParaRPr lang="en-US"/>
          </a:p>
        </p:txBody>
      </p:sp>
    </p:spTree>
    <p:extLst>
      <p:ext uri="{BB962C8B-B14F-4D97-AF65-F5344CB8AC3E}">
        <p14:creationId xmlns:p14="http://schemas.microsoft.com/office/powerpoint/2010/main" val="22982639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115</a:t>
            </a:fld>
            <a:endParaRPr lang="en-US"/>
          </a:p>
        </p:txBody>
      </p:sp>
    </p:spTree>
    <p:extLst>
      <p:ext uri="{BB962C8B-B14F-4D97-AF65-F5344CB8AC3E}">
        <p14:creationId xmlns:p14="http://schemas.microsoft.com/office/powerpoint/2010/main" val="109943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TRUE</a:t>
            </a:r>
          </a:p>
        </p:txBody>
      </p:sp>
      <p:sp>
        <p:nvSpPr>
          <p:cNvPr id="4" name="Slide Number Placeholder 3"/>
          <p:cNvSpPr>
            <a:spLocks noGrp="1"/>
          </p:cNvSpPr>
          <p:nvPr>
            <p:ph type="sldNum" sz="quarter" idx="5"/>
          </p:nvPr>
        </p:nvSpPr>
        <p:spPr/>
        <p:txBody>
          <a:bodyPr/>
          <a:lstStyle/>
          <a:p>
            <a:fld id="{05DB3D49-CF38-464E-9560-EBDB0B71E972}" type="slidenum">
              <a:rPr lang="en-US" smtClean="0"/>
              <a:t>13</a:t>
            </a:fld>
            <a:endParaRPr lang="en-US"/>
          </a:p>
        </p:txBody>
      </p:sp>
    </p:spTree>
    <p:extLst>
      <p:ext uri="{BB962C8B-B14F-4D97-AF65-F5344CB8AC3E}">
        <p14:creationId xmlns:p14="http://schemas.microsoft.com/office/powerpoint/2010/main" val="3650622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B</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14</a:t>
            </a:fld>
            <a:endParaRPr lang="en-US"/>
          </a:p>
        </p:txBody>
      </p:sp>
    </p:spTree>
    <p:extLst>
      <p:ext uri="{BB962C8B-B14F-4D97-AF65-F5344CB8AC3E}">
        <p14:creationId xmlns:p14="http://schemas.microsoft.com/office/powerpoint/2010/main" val="3108681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is: D</a:t>
            </a:r>
          </a:p>
        </p:txBody>
      </p:sp>
      <p:sp>
        <p:nvSpPr>
          <p:cNvPr id="4" name="Slide Number Placeholder 3"/>
          <p:cNvSpPr>
            <a:spLocks noGrp="1"/>
          </p:cNvSpPr>
          <p:nvPr>
            <p:ph type="sldNum" sz="quarter" idx="5"/>
          </p:nvPr>
        </p:nvSpPr>
        <p:spPr/>
        <p:txBody>
          <a:bodyPr/>
          <a:lstStyle/>
          <a:p>
            <a:fld id="{05DB3D49-CF38-464E-9560-EBDB0B71E972}" type="slidenum">
              <a:rPr lang="en-US" smtClean="0"/>
              <a:t>15</a:t>
            </a:fld>
            <a:endParaRPr lang="en-US"/>
          </a:p>
        </p:txBody>
      </p:sp>
    </p:spTree>
    <p:extLst>
      <p:ext uri="{BB962C8B-B14F-4D97-AF65-F5344CB8AC3E}">
        <p14:creationId xmlns:p14="http://schemas.microsoft.com/office/powerpoint/2010/main" val="232713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define what an infectious disease is, and we will discuss modes of transmission, and how to prevent the transmission of diseases in the workplace.  </a:t>
            </a:r>
          </a:p>
          <a:p>
            <a:endParaRPr lang="en-US" dirty="0"/>
          </a:p>
          <a:p>
            <a:r>
              <a:rPr lang="en-US" dirty="0"/>
              <a:t>National Institute of Environmental Health Sciences (2021). Protecting Yourself from COVID-19 in the Workplace, Safety and Health Awareness for Workers [PowerPoint Slides]. NIH. https://tools.niehs.nih.gov/wetp/public/hasl_get_blob.cfm?ID=11781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courtesy of NIEHS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16</a:t>
            </a:fld>
            <a:endParaRPr lang="en-US"/>
          </a:p>
        </p:txBody>
      </p:sp>
    </p:spTree>
    <p:extLst>
      <p:ext uri="{BB962C8B-B14F-4D97-AF65-F5344CB8AC3E}">
        <p14:creationId xmlns:p14="http://schemas.microsoft.com/office/powerpoint/2010/main" val="10523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infectious disease is a disease that is caused by the entrance of a pathogenic agent or microorganism (such as bacteria, viruses, protozoans, or fungi) into the body where it grows and multiplies thereby causing illness. </a:t>
            </a:r>
          </a:p>
          <a:p>
            <a:endParaRPr lang="en-US" dirty="0"/>
          </a:p>
          <a:p>
            <a:r>
              <a:rPr lang="en-US" dirty="0"/>
              <a:t>https://www.cdc.gov/disasters/disease/infectious.html </a:t>
            </a:r>
          </a:p>
          <a:p>
            <a:r>
              <a:rPr lang="en-US" dirty="0"/>
              <a:t>Adams, David P. Foundations of Infectious Disease: A Public Health Perspective. Jones &amp; Bartlett Learning, 2021.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17</a:t>
            </a:fld>
            <a:endParaRPr lang="en-US"/>
          </a:p>
        </p:txBody>
      </p:sp>
    </p:spTree>
    <p:extLst>
      <p:ext uri="{BB962C8B-B14F-4D97-AF65-F5344CB8AC3E}">
        <p14:creationId xmlns:p14="http://schemas.microsoft.com/office/powerpoint/2010/main" val="1660418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Epidemic</a:t>
            </a:r>
            <a:r>
              <a:rPr lang="en-US" dirty="0"/>
              <a:t> refers to </a:t>
            </a:r>
            <a:r>
              <a:rPr lang="en-US" sz="1200" dirty="0"/>
              <a:t>the rapid spread of disease to a large number of people in a given population within a short period of time</a:t>
            </a:r>
            <a:r>
              <a:rPr lang="en-US" dirty="0"/>
              <a:t>. </a:t>
            </a:r>
            <a:r>
              <a:rPr lang="en-US" b="1" dirty="0"/>
              <a:t>Pandemic</a:t>
            </a:r>
            <a:r>
              <a:rPr lang="en-US" dirty="0"/>
              <a:t> refers to an epidemic that has spread over several countries or continents, usually affecting a large number of people.</a:t>
            </a:r>
          </a:p>
          <a:p>
            <a:endParaRPr lang="en-US" dirty="0"/>
          </a:p>
          <a:p>
            <a:r>
              <a:rPr lang="en-US" dirty="0"/>
              <a:t>https://www.cdc.gov/csels/dsepd/ss1978/lesson1/section11.html</a:t>
            </a:r>
          </a:p>
        </p:txBody>
      </p:sp>
      <p:sp>
        <p:nvSpPr>
          <p:cNvPr id="4" name="Slide Number Placeholder 3"/>
          <p:cNvSpPr>
            <a:spLocks noGrp="1"/>
          </p:cNvSpPr>
          <p:nvPr>
            <p:ph type="sldNum" sz="quarter" idx="5"/>
          </p:nvPr>
        </p:nvSpPr>
        <p:spPr/>
        <p:txBody>
          <a:bodyPr/>
          <a:lstStyle/>
          <a:p>
            <a:fld id="{05DB3D49-CF38-464E-9560-EBDB0B71E972}" type="slidenum">
              <a:rPr lang="en-US" smtClean="0"/>
              <a:t>18</a:t>
            </a:fld>
            <a:endParaRPr lang="en-US"/>
          </a:p>
        </p:txBody>
      </p:sp>
    </p:spTree>
    <p:extLst>
      <p:ext uri="{BB962C8B-B14F-4D97-AF65-F5344CB8AC3E}">
        <p14:creationId xmlns:p14="http://schemas.microsoft.com/office/powerpoint/2010/main" val="391755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Hippocrates (pictured left) commonly referred to as the father of modern medicine was one of the first to improve medicine by dismissing magical and supernatural explanations of disease. He described many diseases and medical conditions and even coined terms we still use today. While disease outbreaks still threaten humanity, thanks to the advances in medicine and public health we no longer face the same dire consequences as our ancestors once did. </a:t>
            </a:r>
          </a:p>
          <a:p>
            <a:endParaRPr lang="en-US" dirty="0"/>
          </a:p>
          <a:p>
            <a:r>
              <a:rPr lang="en-US" dirty="0"/>
              <a:t>Mention a few pandemics from the table: The 1918 Flu, or the Spanish Flu was the most severe pandemic in recent history. It is estimated that about 500 million people or one-third of the world’s population became infected with this virus. The number of deaths was estimated to be over 50 million worldwide with about 675,000 occurring in the United States. The HIV/AIDS pandemic has now been with us for four decades and at least 32 million lives have been lost. In 2019, an estimated 34,800 new HIV infections occurred in the United States. </a:t>
            </a:r>
            <a:r>
              <a:rPr lang="en-US" sz="1200" b="0" i="0" dirty="0">
                <a:solidFill>
                  <a:prstClr val="black"/>
                </a:solidFill>
                <a:latin typeface="Arial" panose="020B0604020202020204"/>
              </a:rPr>
              <a:t>We are still in the midst of the COVID-19 pandemic and the estimated total deaths of COVID-19 worldwide has now surpassed 6 million. </a:t>
            </a:r>
          </a:p>
          <a:p>
            <a:pPr algn="l" defTabSz="685800">
              <a:defRPr/>
            </a:pPr>
            <a:endParaRPr lang="en-US" sz="1200" b="0" i="0" dirty="0">
              <a:solidFill>
                <a:prstClr val="black"/>
              </a:solidFill>
              <a:latin typeface="Arial" panose="020B0604020202020204"/>
            </a:endParaRPr>
          </a:p>
          <a:p>
            <a:pPr algn="l" defTabSz="685800">
              <a:defRPr/>
            </a:pPr>
            <a:r>
              <a:rPr lang="en-US" sz="1200" b="0" i="0" dirty="0">
                <a:solidFill>
                  <a:prstClr val="black"/>
                </a:solidFill>
                <a:latin typeface="Arial" panose="020B0604020202020204"/>
              </a:rPr>
              <a:t>https://www.cdc.gov/csels/dsepd/ss1978/lesson1/section2.html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93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Infectious agents or pathogens is any living agent that can cause an infection and lead to disease. They include viruses, bacteria, fungi, Protozoa or single-celled eukaryotes that are parasitic, and helminths which are parasitic worms.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Arial" panose="020B0604020202020204"/>
              </a:rPr>
              <a:t>https://www.cdc.gov/niosh/topics/healthcare/infectious.html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5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 few examples from this table, you can learn more at the links below. Infectious diseases can be caused by:</a:t>
            </a:r>
          </a:p>
          <a:p>
            <a:endParaRPr lang="en-US" dirty="0"/>
          </a:p>
          <a:p>
            <a:r>
              <a:rPr lang="en-US" b="1" dirty="0"/>
              <a:t>Bacteria.</a:t>
            </a:r>
            <a:r>
              <a:rPr lang="en-US" dirty="0"/>
              <a:t> These one-cell organisms are responsible for illnesses such as strep throat, urinary tract infections and tuberculosis.</a:t>
            </a:r>
          </a:p>
          <a:p>
            <a:r>
              <a:rPr lang="en-US" b="1" dirty="0"/>
              <a:t>Viruses.</a:t>
            </a:r>
            <a:r>
              <a:rPr lang="en-US" dirty="0"/>
              <a:t> Even smaller than bacteria, viruses cause a multitude of diseases ranging from the common cold to HIV.</a:t>
            </a:r>
          </a:p>
          <a:p>
            <a:r>
              <a:rPr lang="en-US" b="1" dirty="0"/>
              <a:t>Fungi.</a:t>
            </a:r>
            <a:r>
              <a:rPr lang="en-US" dirty="0"/>
              <a:t> Many skin diseases, such as ringworm and athlete's foot, are caused by fungi. Other types of fungi can infect your lungs or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Parasites.</a:t>
            </a:r>
            <a:r>
              <a:rPr lang="en-US" dirty="0"/>
              <a:t> Malaria is caused by a tiny parasite that is transmitted by a mosquito bite. Other parasites, </a:t>
            </a:r>
            <a:r>
              <a:rPr lang="en-US" dirty="0">
                <a:highlight>
                  <a:srgbClr val="FFFF00"/>
                </a:highlight>
              </a:rPr>
              <a:t>such as cryptosporidiosis (</a:t>
            </a:r>
            <a:r>
              <a:rPr lang="en-US" b="0" dirty="0">
                <a:highlight>
                  <a:srgbClr val="FFFF00"/>
                </a:highlight>
              </a:rPr>
              <a:t>an infection that causes diarrhea) can be caused by p</a:t>
            </a:r>
            <a:r>
              <a:rPr lang="en-US" dirty="0">
                <a:highlight>
                  <a:srgbClr val="FFFF00"/>
                </a:highlight>
              </a:rPr>
              <a:t>utting something in your mouth or accidentally swallowing something that has come in contact with the stool of a person or animal infected with Crypto; touching your mouth without washing your hands or swallowing swimming pool water. </a:t>
            </a:r>
            <a:endParaRPr lang="en-US" b="0" dirty="0">
              <a:highlight>
                <a:srgbClr val="FFFF00"/>
              </a:highlight>
            </a:endParaRPr>
          </a:p>
          <a:p>
            <a:endParaRPr lang="en-US" dirty="0"/>
          </a:p>
          <a:p>
            <a:endParaRPr lang="en-US" dirty="0"/>
          </a:p>
          <a:p>
            <a:pPr marL="0" indent="0">
              <a:buFont typeface="Arial" panose="020B0604020202020204" pitchFamily="34" charset="0"/>
              <a:buNone/>
            </a:pPr>
            <a:r>
              <a:rPr lang="en-US" dirty="0"/>
              <a:t>https://www.mayoclinic.org/diseases-conditions/infectious-diseases/symptoms-causes/syc-20351173 </a:t>
            </a:r>
          </a:p>
          <a:p>
            <a:pPr marL="0" indent="0">
              <a:buFont typeface="Arial" panose="020B0604020202020204" pitchFamily="34" charset="0"/>
              <a:buNone/>
            </a:pPr>
            <a:r>
              <a:rPr lang="en-US" dirty="0"/>
              <a:t>https://www.cdc.gov/parasites/transmission/index.html </a:t>
            </a:r>
          </a:p>
          <a:p>
            <a:pPr marL="0" indent="0">
              <a:buFont typeface="Arial" panose="020B0604020202020204" pitchFamily="34" charset="0"/>
              <a:buNone/>
            </a:pPr>
            <a:r>
              <a:rPr lang="en-US" dirty="0"/>
              <a:t>https://www.cdc.gov/parasites/crypto/infection-sources.html</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21</a:t>
            </a:fld>
            <a:endParaRPr lang="en-US"/>
          </a:p>
        </p:txBody>
      </p:sp>
    </p:spTree>
    <p:extLst>
      <p:ext uri="{BB962C8B-B14F-4D97-AF65-F5344CB8AC3E}">
        <p14:creationId xmlns:p14="http://schemas.microsoft.com/office/powerpoint/2010/main" val="7118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a:t>
            </a:fld>
            <a:endParaRPr lang="en-US"/>
          </a:p>
        </p:txBody>
      </p:sp>
    </p:spTree>
    <p:extLst>
      <p:ext uri="{BB962C8B-B14F-4D97-AF65-F5344CB8AC3E}">
        <p14:creationId xmlns:p14="http://schemas.microsoft.com/office/powerpoint/2010/main" val="865330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Disease and other health events do not occur randomly in a population, but are more likely to occur in some members of the population than others because of risk factors that may not be distributed randomly in the population. The Epidemiological Triangle is a conceptual tool that aids the study of infectious disease epidemiology. There are three components:  Agent, Host and Environment which together can answer the what, who and where of an event.</a:t>
            </a:r>
          </a:p>
          <a:p>
            <a:endParaRPr lang="en-US" b="1" dirty="0"/>
          </a:p>
          <a:p>
            <a:pPr marL="171450" indent="-171450">
              <a:buFont typeface="Arial" panose="020B0604020202020204" pitchFamily="34" charset="0"/>
              <a:buChar char="•"/>
            </a:pPr>
            <a:r>
              <a:rPr lang="en-US" b="0" dirty="0"/>
              <a:t>The </a:t>
            </a:r>
            <a:r>
              <a:rPr lang="en-US" b="1" dirty="0"/>
              <a:t>Agent</a:t>
            </a:r>
            <a:r>
              <a:rPr lang="en-US" dirty="0"/>
              <a:t> generally must be present for disease to occur; however, presence of that agent alone is not always sufficient to cause disease. A variety of factors influence whether exposure to an organism will result in disease, including the organism’s pathogenicity (ability to cause disease) and dose.</a:t>
            </a:r>
          </a:p>
          <a:p>
            <a:pPr marL="171450" indent="-171450">
              <a:buFont typeface="Arial" panose="020B0604020202020204" pitchFamily="34" charset="0"/>
              <a:buChar char="•"/>
            </a:pPr>
            <a:r>
              <a:rPr lang="en-US" b="1" dirty="0"/>
              <a:t>Host</a:t>
            </a:r>
            <a:r>
              <a:rPr lang="en-US" dirty="0"/>
              <a:t> refers to the human who can get the disease. A variety of factors intrinsic to the host, sometimes called risk factors, can influence an individual’s exposure, susceptibility, or response to a causative agent. Opportunities for exposure are often influenced by behaviors such as sexual practices, hygiene, and other personal choices as well as by age and sex. </a:t>
            </a:r>
          </a:p>
          <a:p>
            <a:pPr marL="171450" indent="-171450">
              <a:buFont typeface="Arial" panose="020B0604020202020204" pitchFamily="34" charset="0"/>
              <a:buChar char="•"/>
            </a:pPr>
            <a:r>
              <a:rPr lang="en-US" b="1" dirty="0"/>
              <a:t>Environment</a:t>
            </a:r>
            <a:r>
              <a:rPr lang="en-US" dirty="0"/>
              <a:t> refers to extrinsic factors that affect the agent and the opportunity for exposure. Environmental factors include physical factors such as geology and climate, biologic factors such as insects that transmit the agent, and socioeconomic factors such as crowding, sanitation, and the availability of health services.</a:t>
            </a:r>
          </a:p>
          <a:p>
            <a:endParaRPr lang="en-US" dirty="0"/>
          </a:p>
          <a:p>
            <a:r>
              <a:rPr lang="en-US" dirty="0"/>
              <a:t>https://www.cdc.gov/csels/dsepd/ss1978/lesson1/section8.html</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22</a:t>
            </a:fld>
            <a:endParaRPr lang="en-US"/>
          </a:p>
        </p:txBody>
      </p:sp>
    </p:spTree>
    <p:extLst>
      <p:ext uri="{BB962C8B-B14F-4D97-AF65-F5344CB8AC3E}">
        <p14:creationId xmlns:p14="http://schemas.microsoft.com/office/powerpoint/2010/main" val="729423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Epidemiological Triangle for tuberculosis.  Understanding the elements within each of these factors can build a foundation for prevention and mitigation strategies for infectious diseases.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23</a:t>
            </a:fld>
            <a:endParaRPr lang="en-US"/>
          </a:p>
        </p:txBody>
      </p:sp>
    </p:spTree>
    <p:extLst>
      <p:ext uri="{BB962C8B-B14F-4D97-AF65-F5344CB8AC3E}">
        <p14:creationId xmlns:p14="http://schemas.microsoft.com/office/powerpoint/2010/main" val="1227836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process begins with exposure to an infectious pathogen. The </a:t>
            </a:r>
            <a:r>
              <a:rPr lang="en-US" b="1" dirty="0"/>
              <a:t>viral load </a:t>
            </a:r>
            <a:r>
              <a:rPr lang="en-US" dirty="0"/>
              <a:t>is the amount of virus that builds up in someone’s body</a:t>
            </a:r>
          </a:p>
          <a:p>
            <a:pPr marL="171450" indent="-171450">
              <a:buFont typeface="Arial" panose="020B0604020202020204" pitchFamily="34" charset="0"/>
              <a:buChar char="•"/>
            </a:pPr>
            <a:r>
              <a:rPr lang="en-US" dirty="0"/>
              <a:t>The stage of </a:t>
            </a:r>
            <a:r>
              <a:rPr lang="en-US" b="1" dirty="0"/>
              <a:t>subclinical disease</a:t>
            </a:r>
            <a:r>
              <a:rPr lang="en-US" dirty="0"/>
              <a:t>, extends from the time of exposure to onset of symptoms, is usually called the </a:t>
            </a:r>
            <a:r>
              <a:rPr lang="en-US" b="1" dirty="0"/>
              <a:t>incubation period</a:t>
            </a:r>
            <a:r>
              <a:rPr lang="en-US" b="0" dirty="0"/>
              <a:t>. During this stage, disease is said to be asymptomatic </a:t>
            </a:r>
            <a:r>
              <a:rPr lang="en-US" dirty="0"/>
              <a:t>(no symptoms) or inapparent. Persons with inapparent or undiagnosed infections may be able to transmit infection to others. </a:t>
            </a:r>
          </a:p>
          <a:p>
            <a:pPr marL="171450" indent="-171450">
              <a:buFont typeface="Arial" panose="020B0604020202020204" pitchFamily="34" charset="0"/>
              <a:buChar char="•"/>
            </a:pPr>
            <a:r>
              <a:rPr lang="en-US" dirty="0"/>
              <a:t>The onset of symptoms or the </a:t>
            </a:r>
            <a:r>
              <a:rPr lang="en-US" b="1" dirty="0"/>
              <a:t>symptomatic period </a:t>
            </a:r>
            <a:r>
              <a:rPr lang="en-US" dirty="0"/>
              <a:t>marks the transition from subclinical to clinical disease. Most diagnoses are made during the stage of </a:t>
            </a:r>
            <a:r>
              <a:rPr lang="en-US" b="1" dirty="0"/>
              <a:t>clinical disease</a:t>
            </a:r>
            <a:r>
              <a:rPr lang="en-US" dirty="0"/>
              <a:t>. </a:t>
            </a:r>
          </a:p>
          <a:p>
            <a:pPr marL="171450" indent="-171450">
              <a:buFont typeface="Arial" panose="020B0604020202020204" pitchFamily="34" charset="0"/>
              <a:buChar char="•"/>
            </a:pPr>
            <a:r>
              <a:rPr lang="en-US" dirty="0"/>
              <a:t>In some people, however, the disease process may never progress to clinically apparent illness. In others, the disease process may result in illness that ranges from mild to severe or fatal. This range is called the </a:t>
            </a:r>
            <a:r>
              <a:rPr lang="en-US" b="1" dirty="0"/>
              <a:t>spectrum of disease</a:t>
            </a:r>
            <a:r>
              <a:rPr lang="en-US" dirty="0"/>
              <a:t>. </a:t>
            </a:r>
          </a:p>
          <a:p>
            <a:pPr marL="171450" indent="-171450">
              <a:buFont typeface="Arial" panose="020B0604020202020204" pitchFamily="34" charset="0"/>
              <a:buChar char="•"/>
            </a:pPr>
            <a:r>
              <a:rPr lang="en-US" dirty="0"/>
              <a:t>Ultimately, the disease process ends either in </a:t>
            </a:r>
            <a:r>
              <a:rPr lang="en-US" b="1" dirty="0"/>
              <a:t>recovery, disability, or death. </a:t>
            </a:r>
          </a:p>
          <a:p>
            <a:endParaRPr lang="en-US" dirty="0"/>
          </a:p>
          <a:p>
            <a:r>
              <a:rPr lang="en-US" dirty="0"/>
              <a:t>https://www.cdc.gov/csels/dsepd/ss1978/lesson1/section9.html</a:t>
            </a:r>
          </a:p>
          <a:p>
            <a:endParaRPr lang="en-US" dirty="0"/>
          </a:p>
          <a:p>
            <a:r>
              <a:rPr lang="en-US" dirty="0"/>
              <a:t>Graphic courtesy of an Article from The New York Times: Charting an Omicron Infection. By Emily </a:t>
            </a:r>
            <a:r>
              <a:rPr lang="en-US" dirty="0" err="1"/>
              <a:t>Anthes</a:t>
            </a:r>
            <a:r>
              <a:rPr lang="en-US" dirty="0"/>
              <a:t> and Jonathan </a:t>
            </a:r>
            <a:r>
              <a:rPr lang="en-US" dirty="0" err="1"/>
              <a:t>Corum</a:t>
            </a:r>
            <a:r>
              <a:rPr lang="en-US" dirty="0"/>
              <a:t> Jan. 22, 2022; https://www.nytimes.com/interactive/2022/01/22/science/charting-omicron-infection.html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24</a:t>
            </a:fld>
            <a:endParaRPr lang="en-US"/>
          </a:p>
        </p:txBody>
      </p:sp>
    </p:spTree>
    <p:extLst>
      <p:ext uri="{BB962C8B-B14F-4D97-AF65-F5344CB8AC3E}">
        <p14:creationId xmlns:p14="http://schemas.microsoft.com/office/powerpoint/2010/main" val="1911470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solidFill>
                  <a:srgbClr val="000000"/>
                </a:solidFill>
                <a:effectLst/>
                <a:latin typeface="Arial" panose="020B0604020202020204" pitchFamily="34" charset="0"/>
                <a:cs typeface="Arial" panose="020B0604020202020204" pitchFamily="34" charset="0"/>
              </a:rPr>
              <a:t>The chain of infection is a set of 6 intertwined links that allow for diseases to spread. Certain conditions must be met in order for a microbe or infectious disease to be spread from person to person. This process, called the chain of infection, can only occur when all six links in the chain are intact. By breaking this chain at any of the links, the spread of infection is stopped</a:t>
            </a:r>
          </a:p>
          <a:p>
            <a:pPr algn="l"/>
            <a:endParaRPr lang="en-US" sz="1200" b="0" dirty="0">
              <a:solidFill>
                <a:srgbClr val="000000"/>
              </a:solidFill>
              <a:effectLst/>
              <a:latin typeface="Arial" panose="020B0604020202020204" pitchFamily="34" charset="0"/>
              <a:cs typeface="Arial" panose="020B0604020202020204" pitchFamily="34" charset="0"/>
            </a:endParaRPr>
          </a:p>
          <a:p>
            <a:r>
              <a:rPr lang="en-US" sz="1200" b="1" dirty="0"/>
              <a:t>Pathogen</a:t>
            </a:r>
          </a:p>
          <a:p>
            <a:r>
              <a:rPr lang="en-US" sz="1200" b="0" dirty="0"/>
              <a:t>Infectious agent (germ) that causes the disease. </a:t>
            </a:r>
          </a:p>
          <a:p>
            <a:endParaRPr lang="en-US" sz="1200" b="1" dirty="0"/>
          </a:p>
          <a:p>
            <a:r>
              <a:rPr lang="en-US" sz="1200" b="1" dirty="0"/>
              <a:t>Reservoir</a:t>
            </a:r>
          </a:p>
          <a:p>
            <a:r>
              <a:rPr lang="en-US" sz="1200" dirty="0"/>
              <a:t>The reservoir of an infectious agent is the habitat in which the agent normally lives, grows, and multiplies. Reservoirs include humans, animals, and the environment. The reservoir may or may not be the source from which an agent is transferred to a host. When an infectious agent leaves its reservoir or host through a </a:t>
            </a:r>
            <a:r>
              <a:rPr lang="en-US" sz="1200" b="1" dirty="0"/>
              <a:t>portal of exit</a:t>
            </a:r>
            <a:r>
              <a:rPr lang="en-US" sz="1200" dirty="0"/>
              <a:t>, it is conveyed by some mode of transmission, and enters through an appropriate </a:t>
            </a:r>
            <a:r>
              <a:rPr lang="en-US" sz="1200" b="1" dirty="0"/>
              <a:t>portal of entry</a:t>
            </a:r>
            <a:r>
              <a:rPr lang="en-US" sz="1200" dirty="0"/>
              <a:t> to infect a susceptible host.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Mode of transmission</a:t>
            </a:r>
          </a:p>
          <a:p>
            <a:r>
              <a:rPr lang="en-US" sz="1200" dirty="0"/>
              <a:t>An infectious agent may be transmitted from its natural reservoir to a susceptible host in different ways. There are different classifications for modes of transmission and they can include direct and indirect contact. Direct contact includes skin-to-skin contact and indirect contact can include airborne transmission, or breathing in an infectious agent, </a:t>
            </a:r>
            <a:r>
              <a:rPr lang="en-US" sz="1200" dirty="0" err="1"/>
              <a:t>vehicleborne</a:t>
            </a:r>
            <a:r>
              <a:rPr lang="en-US" sz="1200" dirty="0"/>
              <a:t> such as eating bad food, or </a:t>
            </a:r>
            <a:r>
              <a:rPr lang="en-US" sz="1200" dirty="0" err="1"/>
              <a:t>vectorborne</a:t>
            </a:r>
            <a:r>
              <a:rPr lang="en-US" sz="1200" dirty="0"/>
              <a:t> like a mosquito bite. We will discuss Modes of Transmission in greater detail in a few slides.  </a:t>
            </a:r>
          </a:p>
          <a:p>
            <a:endParaRPr lang="en-US" sz="1200" dirty="0"/>
          </a:p>
          <a:p>
            <a:r>
              <a:rPr lang="en-US" sz="1200" b="1" dirty="0"/>
              <a:t>Host</a:t>
            </a:r>
          </a:p>
          <a:p>
            <a:r>
              <a:rPr lang="en-US" sz="1200" dirty="0"/>
              <a:t>The final link in the chain of infection is a susceptible host. Susceptibility of a host depends on genetic factors, that can either increase or decrease susceptibility, immunity, and nonspecific factors that affect an individual’s ability to resist infection or to limit pathogenicity. An individual’s genetic makeup may either increase or decrease susceptibility. For example, persons with sickle cell trait seem to be at least partially protected from a particular type of malaria.</a:t>
            </a:r>
          </a:p>
          <a:p>
            <a:endParaRPr lang="en-US" sz="1200" dirty="0"/>
          </a:p>
          <a:p>
            <a:r>
              <a:rPr lang="en-US" sz="1200" dirty="0"/>
              <a:t>https://www.cdc.gov/csels/dsepd/ss1978/lesson1/section10.html </a:t>
            </a:r>
          </a:p>
          <a:p>
            <a:endParaRPr lang="en-US" sz="1200" dirty="0"/>
          </a:p>
          <a:p>
            <a:r>
              <a:rPr lang="en-US" sz="1200" dirty="0"/>
              <a:t>This graphic courtesy of: Texas Health and Human Services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25</a:t>
            </a:fld>
            <a:endParaRPr lang="en-US"/>
          </a:p>
        </p:txBody>
      </p:sp>
    </p:spTree>
    <p:extLst>
      <p:ext uri="{BB962C8B-B14F-4D97-AF65-F5344CB8AC3E}">
        <p14:creationId xmlns:p14="http://schemas.microsoft.com/office/powerpoint/2010/main" val="187931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Transmission</a:t>
            </a:r>
          </a:p>
          <a:p>
            <a:r>
              <a:rPr lang="en-US" dirty="0"/>
              <a:t>Scientists think people are initially infected with Ebola virus through contact with an infected animal, such as a fruit bat or nonhuman primate. This is called a spillover event, </a:t>
            </a:r>
            <a:r>
              <a:rPr lang="en-US" b="1" i="1" dirty="0"/>
              <a:t>we will discuss this in more detail in the next module. </a:t>
            </a:r>
            <a:r>
              <a:rPr lang="en-US" dirty="0"/>
              <a:t>After that, the virus spreads from person to person, potentially affecting a large number of people.</a:t>
            </a:r>
          </a:p>
          <a:p>
            <a:r>
              <a:rPr lang="en-US" dirty="0"/>
              <a:t>The virus spreads through direct contact (such as through broken skin or mucous membranes in the eyes, nose, or mouth) with:</a:t>
            </a:r>
          </a:p>
          <a:p>
            <a:pPr marL="171450" indent="-171450">
              <a:buFont typeface="Arial" panose="020B0604020202020204" pitchFamily="34" charset="0"/>
              <a:buChar char="•"/>
            </a:pPr>
            <a:r>
              <a:rPr lang="en-US" dirty="0"/>
              <a:t>Blood or body fluids (urine, saliva, sweat, feces, vomit, breast milk, amniotic fluid, and semen) of a person who is sick with or has died from Ebola virus disease (EVD).</a:t>
            </a:r>
          </a:p>
          <a:p>
            <a:pPr marL="171450" indent="-171450">
              <a:buFont typeface="Arial" panose="020B0604020202020204" pitchFamily="34" charset="0"/>
              <a:buChar char="•"/>
            </a:pPr>
            <a:r>
              <a:rPr lang="en-US" dirty="0"/>
              <a:t>Objects (such as clothes, bedding, needles, and medical equipment) contaminated with body fluids from a person who is sick with or has died from EVD.</a:t>
            </a:r>
          </a:p>
          <a:p>
            <a:pPr marL="171450" indent="-171450">
              <a:buFont typeface="Arial" panose="020B0604020202020204" pitchFamily="34" charset="0"/>
              <a:buChar char="•"/>
            </a:pPr>
            <a:r>
              <a:rPr lang="en-US" dirty="0"/>
              <a:t>Infected fruit bats or nonhuman primates (such as apes and monkeys).</a:t>
            </a:r>
          </a:p>
          <a:p>
            <a:pPr marL="171450" indent="-171450">
              <a:buFont typeface="Arial" panose="020B0604020202020204" pitchFamily="34" charset="0"/>
              <a:buChar char="•"/>
            </a:pPr>
            <a:r>
              <a:rPr lang="en-US" dirty="0"/>
              <a:t>Semen from a man who recovered from EVD (through oral, vaginal, or anal sex). The virus can remain in certain body fluids (including semen) of a patient who has recovered from EVD, even if they no longer have symptoms of severe illness. There is no evidence that Ebola can be spread through sex or other contact with vaginal fluids from a woman who has had Ebola.</a:t>
            </a:r>
          </a:p>
          <a:p>
            <a:endParaRPr lang="en-US" dirty="0"/>
          </a:p>
          <a:p>
            <a:r>
              <a:rPr lang="en-US" dirty="0"/>
              <a:t>https://www.cdc.gov/vhf/ebola/transmission/index.html</a:t>
            </a:r>
          </a:p>
          <a:p>
            <a:endParaRPr lang="en-US" dirty="0"/>
          </a:p>
          <a:p>
            <a:r>
              <a:rPr lang="en-US" dirty="0"/>
              <a:t>Fruit Bat Image, left: Adobe Stock</a:t>
            </a:r>
          </a:p>
          <a:p>
            <a:r>
              <a:rPr lang="en-US" dirty="0"/>
              <a:t>Graphic, right courtesy of CDC </a:t>
            </a:r>
          </a:p>
        </p:txBody>
      </p:sp>
      <p:sp>
        <p:nvSpPr>
          <p:cNvPr id="4" name="Slide Number Placeholder 3"/>
          <p:cNvSpPr>
            <a:spLocks noGrp="1"/>
          </p:cNvSpPr>
          <p:nvPr>
            <p:ph type="sldNum" sz="quarter" idx="5"/>
          </p:nvPr>
        </p:nvSpPr>
        <p:spPr/>
        <p:txBody>
          <a:bodyPr/>
          <a:lstStyle/>
          <a:p>
            <a:fld id="{05DB3D49-CF38-464E-9560-EBDB0B71E972}" type="slidenum">
              <a:rPr lang="en-US" smtClean="0"/>
              <a:t>26</a:t>
            </a:fld>
            <a:endParaRPr lang="en-US"/>
          </a:p>
        </p:txBody>
      </p:sp>
    </p:spTree>
    <p:extLst>
      <p:ext uri="{BB962C8B-B14F-4D97-AF65-F5344CB8AC3E}">
        <p14:creationId xmlns:p14="http://schemas.microsoft.com/office/powerpoint/2010/main" val="4117465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200" b="0" u="none" dirty="0">
                <a:ea typeface="ＭＳ Ｐゴシック" panose="020B0600070205080204" pitchFamily="34" charset="-128"/>
              </a:rPr>
              <a:t>An infectious agent may be transmitted from its natural reservoir to a susceptible host in different ways. There are different classifications for modes of transmission</a:t>
            </a:r>
          </a:p>
          <a:p>
            <a:endParaRPr lang="en-US" altLang="en-US" sz="2200" b="0" u="none" dirty="0">
              <a:ea typeface="ＭＳ Ｐゴシック" panose="020B0600070205080204" pitchFamily="34" charset="-128"/>
            </a:endParaRPr>
          </a:p>
          <a:p>
            <a:pPr lvl="0"/>
            <a:r>
              <a:rPr lang="en-US" sz="1200" b="1" kern="1200" dirty="0">
                <a:solidFill>
                  <a:schemeClr val="tx1"/>
                </a:solidFill>
                <a:effectLst/>
                <a:latin typeface="+mn-lt"/>
                <a:ea typeface="+mn-ea"/>
                <a:cs typeface="+mn-cs"/>
              </a:rPr>
              <a:t>Direct contact </a:t>
            </a:r>
            <a:r>
              <a:rPr lang="en-US" sz="1200" kern="1200" dirty="0">
                <a:solidFill>
                  <a:schemeClr val="tx1"/>
                </a:solidFill>
                <a:effectLst/>
                <a:latin typeface="+mn-lt"/>
                <a:ea typeface="+mn-ea"/>
                <a:cs typeface="+mn-cs"/>
              </a:rPr>
              <a:t>includes person-to-person or skin-to-skin contact, for example when an infected person touches or exchanges body fluids with someone else. Direct contact also includes </a:t>
            </a:r>
            <a:r>
              <a:rPr lang="en-US" sz="1200" b="1" kern="1200" dirty="0">
                <a:solidFill>
                  <a:schemeClr val="tx1"/>
                </a:solidFill>
                <a:effectLst/>
                <a:latin typeface="+mn-lt"/>
                <a:ea typeface="+mn-ea"/>
                <a:cs typeface="+mn-cs"/>
              </a:rPr>
              <a:t>droplet spread</a:t>
            </a:r>
            <a:r>
              <a:rPr lang="en-US" sz="1200" kern="1200" dirty="0">
                <a:solidFill>
                  <a:schemeClr val="tx1"/>
                </a:solidFill>
                <a:effectLst/>
                <a:latin typeface="+mn-lt"/>
                <a:ea typeface="+mn-ea"/>
                <a:cs typeface="+mn-cs"/>
              </a:rPr>
              <a:t>, or when droplets spray from an infected persons mouth or nose when they cough, sneeze, or even speak. Since the droplets fall to the ground within a few feet, this type of transmission requires close proximity.</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Infectious diseases can also be spread </a:t>
            </a:r>
            <a:r>
              <a:rPr lang="en-US" sz="1200" b="1" kern="1200" dirty="0">
                <a:solidFill>
                  <a:schemeClr val="tx1"/>
                </a:solidFill>
                <a:effectLst/>
                <a:latin typeface="+mn-lt"/>
                <a:ea typeface="+mn-ea"/>
                <a:cs typeface="+mn-cs"/>
              </a:rPr>
              <a:t>indirectly</a:t>
            </a:r>
            <a:r>
              <a:rPr lang="en-US" sz="1200" kern="1200" dirty="0">
                <a:solidFill>
                  <a:schemeClr val="tx1"/>
                </a:solidFill>
                <a:effectLst/>
                <a:latin typeface="+mn-lt"/>
                <a:ea typeface="+mn-ea"/>
                <a:cs typeface="+mn-cs"/>
              </a:rPr>
              <a:t> through the air and other mechanisms such as by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Touching a surface like a door knob that is contaminated with a virus and then touching your mouth, nose or eyes without washing your hands. </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Airborne aerosol </a:t>
            </a:r>
            <a:r>
              <a:rPr lang="en-US" sz="1200" kern="1200" dirty="0">
                <a:solidFill>
                  <a:schemeClr val="tx1"/>
                </a:solidFill>
                <a:effectLst/>
                <a:latin typeface="+mn-lt"/>
                <a:ea typeface="+mn-ea"/>
                <a:cs typeface="+mn-cs"/>
              </a:rPr>
              <a:t>transmission or when an infectious agent remains suspended in the air for an extended period of time. For example, an unvaccinated person can catch a disease like the measles by entering a room after someone with measles has departed.</a:t>
            </a:r>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Vehicle transmission </a:t>
            </a:r>
            <a:r>
              <a:rPr lang="en-US" sz="1200" kern="1200" dirty="0">
                <a:solidFill>
                  <a:schemeClr val="tx1"/>
                </a:solidFill>
                <a:effectLst/>
                <a:latin typeface="+mn-lt"/>
                <a:ea typeface="+mn-ea"/>
                <a:cs typeface="+mn-cs"/>
              </a:rPr>
              <a:t>means the pathogen is transmitted through vehicles like food and water, this includes drinking contaminated water or eating contaminated food that hasn’t been cooked properly. E. coli is often transmitted through improperly handled produce or undercooked meat.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Infectious diseases can also be transmitted from an animal to a person by </a:t>
            </a:r>
            <a:r>
              <a:rPr lang="en-US" sz="1200" b="1" kern="1200" dirty="0">
                <a:solidFill>
                  <a:schemeClr val="tx1"/>
                </a:solidFill>
                <a:effectLst/>
                <a:latin typeface="+mn-lt"/>
                <a:ea typeface="+mn-ea"/>
                <a:cs typeface="+mn-cs"/>
              </a:rPr>
              <a:t>vector transmission</a:t>
            </a:r>
            <a:r>
              <a:rPr lang="en-US" sz="1200" kern="1200" dirty="0">
                <a:solidFill>
                  <a:schemeClr val="tx1"/>
                </a:solidFill>
                <a:effectLst/>
                <a:latin typeface="+mn-lt"/>
                <a:ea typeface="+mn-ea"/>
                <a:cs typeface="+mn-cs"/>
              </a:rPr>
              <a:t>. Vectors can include mosquitoes, rats, mice, cockroaches, flies, and lice. Malaria, West Nile virus, and Lyme disease are all spread this way. </a:t>
            </a:r>
            <a:endParaRPr lang="en-US" sz="1100" kern="1200" dirty="0">
              <a:solidFill>
                <a:schemeClr val="tx1"/>
              </a:solidFill>
              <a:effectLst/>
              <a:latin typeface="+mn-lt"/>
              <a:ea typeface="+mn-ea"/>
              <a:cs typeface="+mn-cs"/>
            </a:endParaRPr>
          </a:p>
          <a:p>
            <a:endParaRPr lang="en-US" dirty="0"/>
          </a:p>
          <a:p>
            <a:r>
              <a:rPr lang="en-US" dirty="0"/>
              <a:t>https://www.cdc.gov/infectioncontrol/spread/index.html </a:t>
            </a:r>
          </a:p>
          <a:p>
            <a:r>
              <a:rPr lang="en-US" dirty="0"/>
              <a:t>https://www.cdc.gov/csels/dsepd/ss1978/lesson1/section10.html</a:t>
            </a:r>
          </a:p>
        </p:txBody>
      </p:sp>
      <p:sp>
        <p:nvSpPr>
          <p:cNvPr id="4" name="Slide Number Placeholder 3"/>
          <p:cNvSpPr>
            <a:spLocks noGrp="1"/>
          </p:cNvSpPr>
          <p:nvPr>
            <p:ph type="sldNum" sz="quarter" idx="5"/>
          </p:nvPr>
        </p:nvSpPr>
        <p:spPr/>
        <p:txBody>
          <a:bodyPr/>
          <a:lstStyle/>
          <a:p>
            <a:fld id="{05DB3D49-CF38-464E-9560-EBDB0B71E972}" type="slidenum">
              <a:rPr lang="en-US" smtClean="0"/>
              <a:t>27</a:t>
            </a:fld>
            <a:endParaRPr lang="en-US"/>
          </a:p>
        </p:txBody>
      </p:sp>
    </p:spTree>
    <p:extLst>
      <p:ext uri="{BB962C8B-B14F-4D97-AF65-F5344CB8AC3E}">
        <p14:creationId xmlns:p14="http://schemas.microsoft.com/office/powerpoint/2010/main" val="2788868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http://sitn.hms.harvard.edu/flash/special-edition-on-infectious-disease/2014/an-introduction-to-infectious-disease/</a:t>
            </a:r>
            <a:endParaRPr lang="en-US" dirty="0"/>
          </a:p>
          <a:p>
            <a:endParaRPr lang="en-US" dirty="0"/>
          </a:p>
          <a:p>
            <a:r>
              <a:rPr lang="en-US" dirty="0"/>
              <a:t>This is just another graphic that highlights different ways person-to-person transmission can occur.  Direct contact transmission occurs when there is physical contact between an infected person and a susceptible person. Indirect contact transmission occurs when there is no direct human-to-human contact. Contact occurs from a reservoir to contaminated surfaces or objects, i.e. foodborne, a doorknob or toilet seat, or by vectors such as mosquitoes, flies, mites, fleas, ticks, rodents or dogs. Droplet transmission occurs when respiratory secretions from coughing or sneezing land on mucosal surfaces (nose, mouth, and eyes). Airborne transmission means breathing in infectious particles. A vehicle may passively carry a pathogen —food or water or a biological product (blood or fecal matter) may carry a virus. </a:t>
            </a:r>
          </a:p>
          <a:p>
            <a:endParaRPr lang="en-US" dirty="0"/>
          </a:p>
          <a:p>
            <a:r>
              <a:rPr lang="en-US" dirty="0"/>
              <a:t>What is missing is transmission from mother to child: prenatal transmission and through breast milk.</a:t>
            </a:r>
          </a:p>
          <a:p>
            <a:endParaRPr lang="en-US" dirty="0"/>
          </a:p>
          <a:p>
            <a:r>
              <a:rPr lang="en-US" dirty="0"/>
              <a:t>Image courtesy of Harvard University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34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Mallon was a cook who inadvertently infected about 3,000 New Yorkers with Salmonella typhi. Mary was frequently accused of  being the source of contact for hundreds of the ill but continued to work under different names and in different locations throughout the area. Sanitation officials and the authorities finally located Mary and forced her to provide a stool sample for testing. Mary’s stool was positive for Salmonella typhi and thus she was sent to Riverside Hospital, where she was quarantined in a cottage for two years. Mary was released and agreed not to work as a cook again but never intended to abide by the agreement. She started working as a cook again, threatening public health once more. After suffering a stroke, she was taken care of at Riverside Hospital for six years until her death in 1938. </a:t>
            </a:r>
          </a:p>
          <a:p>
            <a:endParaRPr lang="en-US" dirty="0"/>
          </a:p>
          <a:p>
            <a:r>
              <a:rPr lang="en-US" dirty="0"/>
              <a:t>https://www.ncbi.nlm.nih.gov/pmc/articles/PMC3959940/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(Mary in bed) New York American, June 20, 1909</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29</a:t>
            </a:fld>
            <a:endParaRPr lang="en-US"/>
          </a:p>
        </p:txBody>
      </p:sp>
    </p:spTree>
    <p:extLst>
      <p:ext uri="{BB962C8B-B14F-4D97-AF65-F5344CB8AC3E}">
        <p14:creationId xmlns:p14="http://schemas.microsoft.com/office/powerpoint/2010/main" val="1554203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ea typeface="ＭＳ Ｐゴシック" panose="020B0600070205080204" pitchFamily="34" charset="-128"/>
              </a:rPr>
              <a:t>Let’s discuss how an outbreak in the community can affect our workplaces. When a </a:t>
            </a:r>
            <a:r>
              <a:rPr lang="en-US" sz="1200" dirty="0"/>
              <a:t>community outbreak occurs, any workplace or event location where people gather has a high potential for exposure.</a:t>
            </a:r>
            <a:r>
              <a:rPr lang="en-US" altLang="en-US" sz="1200" b="0" dirty="0">
                <a:latin typeface="+mn-lt"/>
                <a:ea typeface="ＭＳ Ｐゴシック" panose="020B0600070205080204" pitchFamily="34" charset="-128"/>
              </a:rPr>
              <a:t> Here are some examples of work settings and job activities that involve high contact with others. </a:t>
            </a:r>
            <a:r>
              <a:rPr lang="en-US" dirty="0"/>
              <a:t>Mitigation may include temporarily shutting down events and worksites where people gather.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ea typeface="ＭＳ Ｐゴシック" panose="020B0600070205080204" pitchFamily="34" charset="-128"/>
              </a:rPr>
              <a:t>The photo is of a training session at the University of Cincinnati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ea typeface="ＭＳ Ｐゴシック" panose="020B0600070205080204" pitchFamily="34" charset="-128"/>
              </a:rPr>
              <a:t>https://www.osha.gov/coronavirus/safework</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30</a:t>
            </a:fld>
            <a:endParaRPr lang="en-US"/>
          </a:p>
        </p:txBody>
      </p:sp>
    </p:spTree>
    <p:extLst>
      <p:ext uri="{BB962C8B-B14F-4D97-AF65-F5344CB8AC3E}">
        <p14:creationId xmlns:p14="http://schemas.microsoft.com/office/powerpoint/2010/main" val="348776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Prevention and intervention measures can target the community at large or individuals. Individual measures can include using insect repellents to protect yourself from mosquito bites. Community level measures may include water treatment, quality, and testing to ensure a community is consuming safe drinking water.</a:t>
            </a:r>
          </a:p>
          <a:p>
            <a:endParaRPr lang="en-US" dirty="0"/>
          </a:p>
          <a:p>
            <a:r>
              <a:rPr lang="en-US" dirty="0"/>
              <a:t>https://www.cdc.gov/zika/prevention/prevent-mosquito-bites.html</a:t>
            </a:r>
          </a:p>
          <a:p>
            <a:r>
              <a:rPr lang="en-US" dirty="0"/>
              <a:t>https://www.cdc.gov/healthywater/drinking/public/water_quality.html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A5A17-B09A-4E06-A22F-F24735565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23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a:t>
            </a:fld>
            <a:endParaRPr lang="en-US"/>
          </a:p>
        </p:txBody>
      </p:sp>
    </p:spTree>
    <p:extLst>
      <p:ext uri="{BB962C8B-B14F-4D97-AF65-F5344CB8AC3E}">
        <p14:creationId xmlns:p14="http://schemas.microsoft.com/office/powerpoint/2010/main" val="510170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solidFill>
                  <a:schemeClr val="tx1"/>
                </a:solidFill>
                <a:latin typeface="+mn-lt"/>
                <a:ea typeface="ＭＳ Ｐゴシック" panose="020B0600070205080204" pitchFamily="34" charset="-128"/>
              </a:rPr>
              <a:t>Regardless of exposure potential, there are several steps that everyone can take to lower the chances of becoming sick or spreading COVID-19 at work.</a:t>
            </a:r>
          </a:p>
          <a:p>
            <a:endParaRPr lang="en-US" dirty="0"/>
          </a:p>
          <a:p>
            <a:r>
              <a:rPr lang="en-US" dirty="0"/>
              <a:t>Discuss Quarantine vs. Isolation: </a:t>
            </a:r>
          </a:p>
          <a:p>
            <a:r>
              <a:rPr lang="en-US" dirty="0"/>
              <a:t>You quarantine when you might have been exposed to the virus.</a:t>
            </a:r>
          </a:p>
          <a:p>
            <a:r>
              <a:rPr lang="en-US" dirty="0"/>
              <a:t>You isolate when you have been infected with the virus, even if you don’t have symptoms.</a:t>
            </a:r>
          </a:p>
          <a:p>
            <a:endParaRPr lang="en-US" dirty="0"/>
          </a:p>
          <a:p>
            <a:r>
              <a:rPr lang="en-US" dirty="0"/>
              <a:t>https://www.cdc.gov/coronavirus/2019-ncov/prevent-getting-sick/about-face-coverings.html </a:t>
            </a:r>
          </a:p>
          <a:p>
            <a:r>
              <a:rPr lang="en-US" dirty="0"/>
              <a:t>https://www.cdc.gov/coronavirus/2019-ncov/your-health/quarantine-isolation.html</a:t>
            </a:r>
          </a:p>
          <a:p>
            <a:endParaRPr lang="en-US" dirty="0"/>
          </a:p>
          <a:p>
            <a:r>
              <a:rPr lang="en-US" dirty="0"/>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32</a:t>
            </a:fld>
            <a:endParaRPr lang="en-US"/>
          </a:p>
        </p:txBody>
      </p:sp>
    </p:spTree>
    <p:extLst>
      <p:ext uri="{BB962C8B-B14F-4D97-AF65-F5344CB8AC3E}">
        <p14:creationId xmlns:p14="http://schemas.microsoft.com/office/powerpoint/2010/main" val="675176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solidFill>
                  <a:schemeClr val="tx1"/>
                </a:solidFill>
                <a:latin typeface="+mn-lt"/>
                <a:ea typeface="ＭＳ Ｐゴシック" panose="020B0600070205080204" pitchFamily="34" charset="-128"/>
              </a:rPr>
              <a:t>Regardless of exposure potential, there are several steps that everyone can take to lower the chances of becoming sick or spreading COVID-19 at work.</a:t>
            </a:r>
          </a:p>
          <a:p>
            <a:pPr>
              <a:lnSpc>
                <a:spcPct val="90000"/>
              </a:lnSpc>
            </a:pPr>
            <a:endParaRPr lang="en-US" altLang="en-US" sz="1200" dirty="0">
              <a:solidFill>
                <a:schemeClr val="tx1"/>
              </a:solidFill>
              <a:latin typeface="+mn-lt"/>
              <a:ea typeface="ＭＳ Ｐゴシック" panose="020B0600070205080204" pitchFamily="34" charset="-128"/>
            </a:endParaRP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Stay home if you are sick.</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Wear a mask.</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Wash your hands frequently with soap and water for 20 seconds or use hand sanitizer if soap and water are not available.</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Avoid touching your nose, mouth, and eyes.</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Cover your coughs and sneezes with a tissue, or cough and sneeze into your upper sleeve. </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Dispose of tissues in no-touch trash receptacles.</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Wash your hands or use a hand sanitizer after coughing, sneezing, or blowing your nose.</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Avoid close contact with coworkers and customers.</a:t>
            </a:r>
          </a:p>
          <a:p>
            <a:pPr marL="171450" indent="-171450">
              <a:lnSpc>
                <a:spcPct val="90000"/>
              </a:lnSpc>
              <a:buFont typeface="Arial" panose="020B0604020202020204" pitchFamily="34" charset="0"/>
              <a:buChar char="•"/>
            </a:pPr>
            <a:r>
              <a:rPr lang="en-US" altLang="en-US" sz="1200" dirty="0">
                <a:solidFill>
                  <a:schemeClr val="tx1"/>
                </a:solidFill>
                <a:latin typeface="+mn-lt"/>
                <a:ea typeface="ＭＳ Ｐゴシック" panose="020B0600070205080204" pitchFamily="34" charset="-128"/>
              </a:rPr>
              <a:t>Avoid shaking hands and always wash your hands after physical contact with others.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33</a:t>
            </a:fld>
            <a:endParaRPr lang="en-US"/>
          </a:p>
        </p:txBody>
      </p:sp>
    </p:spTree>
    <p:extLst>
      <p:ext uri="{BB962C8B-B14F-4D97-AF65-F5344CB8AC3E}">
        <p14:creationId xmlns:p14="http://schemas.microsoft.com/office/powerpoint/2010/main" val="123400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think about the route of transmission combined with portals of entry for the infectious agent we can develop effective control measures.</a:t>
            </a:r>
          </a:p>
          <a:p>
            <a:endParaRPr lang="en-US" dirty="0"/>
          </a:p>
          <a:p>
            <a:r>
              <a:rPr lang="en-US" dirty="0"/>
              <a:t>For example, diseases spread through indirect contact can be prevented via hand-washing and properly cleaning surfaces.</a:t>
            </a:r>
          </a:p>
          <a:p>
            <a:endParaRPr lang="en-US" dirty="0"/>
          </a:p>
          <a:p>
            <a:r>
              <a:rPr lang="en-US" dirty="0"/>
              <a:t>Table adapted from: West Virginia Department of Health &amp; Human Resources </a:t>
            </a:r>
          </a:p>
        </p:txBody>
      </p:sp>
      <p:sp>
        <p:nvSpPr>
          <p:cNvPr id="4" name="Slide Number Placeholder 3"/>
          <p:cNvSpPr>
            <a:spLocks noGrp="1"/>
          </p:cNvSpPr>
          <p:nvPr>
            <p:ph type="sldNum" sz="quarter" idx="5"/>
          </p:nvPr>
        </p:nvSpPr>
        <p:spPr/>
        <p:txBody>
          <a:bodyPr/>
          <a:lstStyle/>
          <a:p>
            <a:fld id="{05DB3D49-CF38-464E-9560-EBDB0B71E972}" type="slidenum">
              <a:rPr lang="en-US" smtClean="0"/>
              <a:t>34</a:t>
            </a:fld>
            <a:endParaRPr lang="en-US"/>
          </a:p>
        </p:txBody>
      </p:sp>
    </p:spTree>
    <p:extLst>
      <p:ext uri="{BB962C8B-B14F-4D97-AF65-F5344CB8AC3E}">
        <p14:creationId xmlns:p14="http://schemas.microsoft.com/office/powerpoint/2010/main" val="222562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link for this video: https://www.youtube.com/watch?v=pOzWoetMkqQ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another good YouTube video: https://www.youtube.com/watch?v=mvA9gs5gxNY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35</a:t>
            </a:fld>
            <a:endParaRPr lang="en-US"/>
          </a:p>
        </p:txBody>
      </p:sp>
    </p:spTree>
    <p:extLst>
      <p:ext uri="{BB962C8B-B14F-4D97-AF65-F5344CB8AC3E}">
        <p14:creationId xmlns:p14="http://schemas.microsoft.com/office/powerpoint/2010/main" val="3266260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help develop immunity by imitating an infection. This type of infection, however, almost never causes illness, but it does cause the immune system to produce antibodies. Sometimes, after getting a vaccine, the imitation infection can cause minor symptoms, such as fever. Such minor symptoms are normal and should be expected as the body builds immunity.</a:t>
            </a:r>
          </a:p>
          <a:p>
            <a:endParaRPr lang="en-US" dirty="0"/>
          </a:p>
          <a:p>
            <a:r>
              <a:rPr lang="en-US" dirty="0"/>
              <a:t>Once the imitation infection goes away, the body will remember how to fight that disease in the future. However, it typically takes a few weeks for this to occur. Therefore, it is possible that a person infected with a disease just before or just after vaccination could develop symptoms and get a disease, because the vaccine has not had enough time to provide protection.</a:t>
            </a:r>
          </a:p>
          <a:p>
            <a:endParaRPr lang="en-US" dirty="0"/>
          </a:p>
          <a:p>
            <a:r>
              <a:rPr lang="en-US" dirty="0"/>
              <a:t>https://www.cdc.gov/vaccines/hcp/conversations/understanding-vacc-work.html</a:t>
            </a:r>
          </a:p>
          <a:p>
            <a:r>
              <a:rPr lang="en-US" dirty="0"/>
              <a:t>Here is the link for a helpful video: https://www.youtube.com/watch?v=mvA9gs5gxNY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36</a:t>
            </a:fld>
            <a:endParaRPr lang="en-US"/>
          </a:p>
        </p:txBody>
      </p:sp>
    </p:spTree>
    <p:extLst>
      <p:ext uri="{BB962C8B-B14F-4D97-AF65-F5344CB8AC3E}">
        <p14:creationId xmlns:p14="http://schemas.microsoft.com/office/powerpoint/2010/main" val="3866162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Inactivated vaccines are used to protect against: Hepatitis A, the Flu, Polio, and Rabies</a:t>
            </a:r>
          </a:p>
          <a:p>
            <a:pPr marL="171450" indent="-171450">
              <a:buFont typeface="Arial" panose="020B0604020202020204" pitchFamily="34" charset="0"/>
              <a:buChar char="•"/>
            </a:pPr>
            <a:r>
              <a:rPr lang="en-US" dirty="0"/>
              <a:t>Live-attenuated vaccines are used to protect against Measles, mumps, and rubella, and smallpox </a:t>
            </a:r>
          </a:p>
          <a:p>
            <a:pPr marL="171450" indent="-171450">
              <a:buFont typeface="Arial" panose="020B0604020202020204" pitchFamily="34" charset="0"/>
              <a:buChar char="•"/>
            </a:pPr>
            <a:r>
              <a:rPr lang="en-US" dirty="0"/>
              <a:t>mRNA or messenger RNA vaccines are newer but researchers have been studying them for decades. They protect against COVID-19 </a:t>
            </a:r>
          </a:p>
          <a:p>
            <a:pPr marL="171450" indent="-171450">
              <a:buFont typeface="Arial" panose="020B0604020202020204" pitchFamily="34" charset="0"/>
              <a:buChar char="•"/>
            </a:pPr>
            <a:r>
              <a:rPr lang="en-US" dirty="0"/>
              <a:t>Subunit, recombinant, polysaccharide, and conjugate vaccines protect against Hepatitis B and Whooping Cough </a:t>
            </a:r>
          </a:p>
          <a:p>
            <a:pPr marL="171450" indent="-171450">
              <a:buFont typeface="Arial" panose="020B0604020202020204" pitchFamily="34" charset="0"/>
              <a:buChar char="•"/>
            </a:pPr>
            <a:r>
              <a:rPr lang="en-US" dirty="0"/>
              <a:t>A common example of a Toxoid vaccine is the tetanus shot. </a:t>
            </a:r>
          </a:p>
          <a:p>
            <a:pPr marL="171450" indent="-171450">
              <a:buFont typeface="Arial" panose="020B0604020202020204" pitchFamily="34" charset="0"/>
              <a:buChar char="•"/>
            </a:pPr>
            <a:r>
              <a:rPr lang="en-US" dirty="0"/>
              <a:t>Viral vector vaccines use a modified version of a different virus as a vector to deliver protection like the J &amp; J COVID-19 vaccine </a:t>
            </a:r>
          </a:p>
          <a:p>
            <a:endParaRPr lang="en-US" dirty="0"/>
          </a:p>
          <a:p>
            <a:r>
              <a:rPr lang="en-US" dirty="0"/>
              <a:t>Let’s talk more about mRNA and Viral Vector vaccines in more detail in the following slides. </a:t>
            </a:r>
          </a:p>
          <a:p>
            <a:endParaRPr lang="en-US" dirty="0"/>
          </a:p>
          <a:p>
            <a:r>
              <a:rPr lang="en-US" dirty="0"/>
              <a:t>https://www.hhs.gov/immunization/basics/types/index.html</a:t>
            </a:r>
          </a:p>
        </p:txBody>
      </p:sp>
      <p:sp>
        <p:nvSpPr>
          <p:cNvPr id="4" name="Slide Number Placeholder 3"/>
          <p:cNvSpPr>
            <a:spLocks noGrp="1"/>
          </p:cNvSpPr>
          <p:nvPr>
            <p:ph type="sldNum" sz="quarter" idx="5"/>
          </p:nvPr>
        </p:nvSpPr>
        <p:spPr/>
        <p:txBody>
          <a:bodyPr/>
          <a:lstStyle/>
          <a:p>
            <a:fld id="{05DB3D49-CF38-464E-9560-EBDB0B71E972}" type="slidenum">
              <a:rPr lang="en-US" smtClean="0"/>
              <a:t>37</a:t>
            </a:fld>
            <a:endParaRPr lang="en-US"/>
          </a:p>
        </p:txBody>
      </p:sp>
    </p:spTree>
    <p:extLst>
      <p:ext uri="{BB962C8B-B14F-4D97-AF65-F5344CB8AC3E}">
        <p14:creationId xmlns:p14="http://schemas.microsoft.com/office/powerpoint/2010/main" val="332282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Messenger RNA (mRNA) vaccines teach our cells how to make a protein that will trigger an immune response inside our bodies. The Pfizer-</a:t>
            </a:r>
            <a:r>
              <a:rPr lang="en-US" dirty="0" err="1"/>
              <a:t>BioNTech</a:t>
            </a:r>
            <a:r>
              <a:rPr lang="en-US" dirty="0"/>
              <a:t> and </a:t>
            </a:r>
            <a:r>
              <a:rPr lang="en-US" dirty="0" err="1"/>
              <a:t>Moderna</a:t>
            </a:r>
            <a:r>
              <a:rPr lang="en-US" dirty="0"/>
              <a:t> COVID-19 vaccines are messenger RNA vaccines – also called mRNA vaccines. This type of vaccine instructs the cells’ machinery to produce</a:t>
            </a:r>
            <a:r>
              <a:rPr lang="en-US" b="1" dirty="0"/>
              <a:t> a harmless piece</a:t>
            </a:r>
            <a:r>
              <a:rPr lang="en-US" dirty="0"/>
              <a:t> of what is called the spike protein. The spike protein is found on the surface of the virus that causes COVID-19. After the protein piece is made, our cells break down the mRNA and remove it.</a:t>
            </a:r>
          </a:p>
          <a:p>
            <a:endParaRPr lang="en-US" dirty="0"/>
          </a:p>
          <a:p>
            <a:endParaRPr lang="en-US" dirty="0"/>
          </a:p>
          <a:p>
            <a:r>
              <a:rPr lang="en-US" dirty="0"/>
              <a:t>https://www.cdc.gov/coronavirus/2019-ncov/vaccines/different-vaccines/mrna.html</a:t>
            </a:r>
          </a:p>
          <a:p>
            <a:r>
              <a:rPr lang="en-US" dirty="0"/>
              <a:t>This image courtesy of CDC</a:t>
            </a:r>
          </a:p>
        </p:txBody>
      </p:sp>
      <p:sp>
        <p:nvSpPr>
          <p:cNvPr id="4" name="Slide Number Placeholder 3"/>
          <p:cNvSpPr>
            <a:spLocks noGrp="1"/>
          </p:cNvSpPr>
          <p:nvPr>
            <p:ph type="sldNum" sz="quarter" idx="5"/>
          </p:nvPr>
        </p:nvSpPr>
        <p:spPr/>
        <p:txBody>
          <a:bodyPr/>
          <a:lstStyle/>
          <a:p>
            <a:fld id="{05DB3D49-CF38-464E-9560-EBDB0B71E972}" type="slidenum">
              <a:rPr lang="en-US" smtClean="0"/>
              <a:t>38</a:t>
            </a:fld>
            <a:endParaRPr lang="en-US"/>
          </a:p>
        </p:txBody>
      </p:sp>
    </p:spTree>
    <p:extLst>
      <p:ext uri="{BB962C8B-B14F-4D97-AF65-F5344CB8AC3E}">
        <p14:creationId xmlns:p14="http://schemas.microsoft.com/office/powerpoint/2010/main" val="1978354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 vector vaccines use a modified version of a virus that is different from the virus being targeted to deliver important instructions to our cells. The modified version of the virus is called a vector virus. The vector virus is </a:t>
            </a:r>
            <a:r>
              <a:rPr lang="en-US" b="1" dirty="0"/>
              <a:t>not </a:t>
            </a:r>
            <a:r>
              <a:rPr lang="en-US" dirty="0"/>
              <a:t>the virus that causes COVID-19, but a different, harmless virus. It enters the muscle cells and uses the cells’ machinery to produce </a:t>
            </a:r>
            <a:r>
              <a:rPr lang="en-US" b="1" dirty="0"/>
              <a:t>a harmless piece</a:t>
            </a:r>
            <a:r>
              <a:rPr lang="en-US" dirty="0"/>
              <a:t> of what is called a spike protein. The spike protein is found on the surface of the virus that causes COVID-19. </a:t>
            </a:r>
          </a:p>
          <a:p>
            <a:endParaRPr lang="en-US" dirty="0"/>
          </a:p>
          <a:p>
            <a:r>
              <a:rPr lang="en-US" dirty="0"/>
              <a:t>https://www.cdc.gov/coronavirus/2019-ncov/vaccines/different-vaccines/viralvector.html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courtesy of CDC</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39</a:t>
            </a:fld>
            <a:endParaRPr lang="en-US"/>
          </a:p>
        </p:txBody>
      </p:sp>
    </p:spTree>
    <p:extLst>
      <p:ext uri="{BB962C8B-B14F-4D97-AF65-F5344CB8AC3E}">
        <p14:creationId xmlns:p14="http://schemas.microsoft.com/office/powerpoint/2010/main" val="3091791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latin typeface="+mn-lt"/>
                <a:ea typeface="ＭＳ Ｐゴシック" panose="020B0600070205080204" pitchFamily="34" charset="-128"/>
              </a:rPr>
              <a:t>In this module we will identify types of coronaviruses, including SARS-CoV-2, the virus that causes COVID-19, and we will discuss the potential for exposure in the workplace.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courtesy of NIEHS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40</a:t>
            </a:fld>
            <a:endParaRPr lang="en-US"/>
          </a:p>
        </p:txBody>
      </p:sp>
    </p:spTree>
    <p:extLst>
      <p:ext uri="{BB962C8B-B14F-4D97-AF65-F5344CB8AC3E}">
        <p14:creationId xmlns:p14="http://schemas.microsoft.com/office/powerpoint/2010/main" val="456200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Coronaviruses are a large family of viruses that can infect people and many animals, including camels, cattle, cats, and bats. There are many types of coronaviruses, including some that give people a common head or chest cold and others that cause much more serious illness and death. These viruses are zoonotic, meaning they are transmitted between animals and people. The phenomenon of “</a:t>
            </a:r>
            <a:r>
              <a:rPr lang="en-US" i="1" dirty="0"/>
              <a:t>spill-over”</a:t>
            </a:r>
            <a:r>
              <a:rPr lang="en-US" dirty="0"/>
              <a:t> or “</a:t>
            </a:r>
            <a:r>
              <a:rPr lang="en-US" i="1" dirty="0"/>
              <a:t>evolutionary jump</a:t>
            </a:r>
            <a:r>
              <a:rPr lang="en-US" dirty="0"/>
              <a:t>” refers to the transmission of a pathogen from a natural animal host to a novel host leading to infection in the new host. </a:t>
            </a:r>
          </a:p>
          <a:p>
            <a:endParaRPr lang="en-US" b="1" dirty="0"/>
          </a:p>
          <a:p>
            <a:r>
              <a:rPr lang="en-US" dirty="0"/>
              <a:t>https://www.cdc.gov/coronavirus/2019-ncov/your-health/about-covid-19/basics-covid-19.html </a:t>
            </a:r>
          </a:p>
          <a:p>
            <a:r>
              <a:rPr lang="en-US" dirty="0"/>
              <a:t>https://www.ncbi.nlm.nih.gov/pmc/articles/PMC7725765/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courtesy of CDC</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41</a:t>
            </a:fld>
            <a:endParaRPr lang="en-US"/>
          </a:p>
        </p:txBody>
      </p:sp>
    </p:spTree>
    <p:extLst>
      <p:ext uri="{BB962C8B-B14F-4D97-AF65-F5344CB8AC3E}">
        <p14:creationId xmlns:p14="http://schemas.microsoft.com/office/powerpoint/2010/main" val="130248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a:t>
            </a:fld>
            <a:endParaRPr lang="en-US"/>
          </a:p>
        </p:txBody>
      </p:sp>
    </p:spTree>
    <p:extLst>
      <p:ext uri="{BB962C8B-B14F-4D97-AF65-F5344CB8AC3E}">
        <p14:creationId xmlns:p14="http://schemas.microsoft.com/office/powerpoint/2010/main" val="3520268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video (5:04) https://www.youtube.com/watch?v=xjcsrU-ZmgY</a:t>
            </a:r>
          </a:p>
        </p:txBody>
      </p:sp>
      <p:sp>
        <p:nvSpPr>
          <p:cNvPr id="4" name="Slide Number Placeholder 3"/>
          <p:cNvSpPr>
            <a:spLocks noGrp="1"/>
          </p:cNvSpPr>
          <p:nvPr>
            <p:ph type="sldNum" sz="quarter" idx="5"/>
          </p:nvPr>
        </p:nvSpPr>
        <p:spPr/>
        <p:txBody>
          <a:bodyPr/>
          <a:lstStyle/>
          <a:p>
            <a:fld id="{05DB3D49-CF38-464E-9560-EBDB0B71E972}" type="slidenum">
              <a:rPr lang="en-US" smtClean="0"/>
              <a:t>42</a:t>
            </a:fld>
            <a:endParaRPr lang="en-US"/>
          </a:p>
        </p:txBody>
      </p:sp>
    </p:spTree>
    <p:extLst>
      <p:ext uri="{BB962C8B-B14F-4D97-AF65-F5344CB8AC3E}">
        <p14:creationId xmlns:p14="http://schemas.microsoft.com/office/powerpoint/2010/main" val="868848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coronaviruses were first identified in the mid-1960s. There are seven coronaviruses that can infect people. The first four on the list usually cause mild to moderate upper-respiratory tract illnesses, like the common cold. The remaining three coronaviruses have emerged from animal reservoirs over the past two decades and can cause serious and widespread illness and death.</a:t>
            </a:r>
          </a:p>
          <a:p>
            <a:endParaRPr lang="en-US" dirty="0"/>
          </a:p>
          <a:p>
            <a:endParaRPr lang="en-US" dirty="0"/>
          </a:p>
          <a:p>
            <a:r>
              <a:rPr lang="en-US" dirty="0"/>
              <a:t>https://www.cdc.gov/coronavirus/types.html</a:t>
            </a:r>
          </a:p>
          <a:p>
            <a:r>
              <a:rPr lang="en-US" dirty="0"/>
              <a:t>https://www.niaid.nih.gov/diseases-conditions/coronaviruses</a:t>
            </a:r>
          </a:p>
          <a:p>
            <a:r>
              <a:rPr lang="en-US" dirty="0"/>
              <a:t>https://www.cdc.gov/coronavirus/general-information.html</a:t>
            </a:r>
          </a:p>
        </p:txBody>
      </p:sp>
      <p:sp>
        <p:nvSpPr>
          <p:cNvPr id="4" name="Slide Number Placeholder 3"/>
          <p:cNvSpPr>
            <a:spLocks noGrp="1"/>
          </p:cNvSpPr>
          <p:nvPr>
            <p:ph type="sldNum" sz="quarter" idx="5"/>
          </p:nvPr>
        </p:nvSpPr>
        <p:spPr/>
        <p:txBody>
          <a:bodyPr/>
          <a:lstStyle/>
          <a:p>
            <a:fld id="{05DB3D49-CF38-464E-9560-EBDB0B71E972}" type="slidenum">
              <a:rPr lang="en-US" smtClean="0"/>
              <a:t>43</a:t>
            </a:fld>
            <a:endParaRPr lang="en-US"/>
          </a:p>
        </p:txBody>
      </p:sp>
    </p:spTree>
    <p:extLst>
      <p:ext uri="{BB962C8B-B14F-4D97-AF65-F5344CB8AC3E}">
        <p14:creationId xmlns:p14="http://schemas.microsoft.com/office/powerpoint/2010/main" val="2032059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these three viruses in a little more detail. SARS was first reported in Asia in February 2003 and spread to more than two dozen countries in North America, South America, Europe, and Asia before the outbreak was contained. Since 2004, there have not been any known cases of SARS reported anywhere in the world. MERS-</a:t>
            </a:r>
            <a:r>
              <a:rPr lang="en-US" dirty="0" err="1"/>
              <a:t>CoV</a:t>
            </a:r>
            <a:r>
              <a:rPr lang="en-US" dirty="0"/>
              <a:t> likely came from an animal source in the Arabian Peninsula. Health officials first reported the disease in Saudi Arabia in September 2012 and the largest outbreak of MERS outside the Arabian Peninsula occurred in Korea in 2015. Studies have shown that direct contact with camels is a risk factor for human infection with MERS-</a:t>
            </a:r>
            <a:r>
              <a:rPr lang="en-US" dirty="0" err="1"/>
              <a:t>CoV</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SARS-CoV-2 on the following slide. </a:t>
            </a:r>
          </a:p>
          <a:p>
            <a:endParaRPr lang="en-US" dirty="0"/>
          </a:p>
          <a:p>
            <a:r>
              <a:rPr lang="en-US" dirty="0"/>
              <a:t>https://www.cdc.gov/sars/index.html</a:t>
            </a:r>
          </a:p>
          <a:p>
            <a:r>
              <a:rPr lang="en-US" dirty="0"/>
              <a:t>https://www.niaid.nih.gov/diseases-conditions/coronaviruses</a:t>
            </a:r>
          </a:p>
          <a:p>
            <a:r>
              <a:rPr lang="en-US" dirty="0"/>
              <a:t>https://www.cdc.gov/coronavirus/mers/faq.html</a:t>
            </a:r>
          </a:p>
        </p:txBody>
      </p:sp>
      <p:sp>
        <p:nvSpPr>
          <p:cNvPr id="4" name="Slide Number Placeholder 3"/>
          <p:cNvSpPr>
            <a:spLocks noGrp="1"/>
          </p:cNvSpPr>
          <p:nvPr>
            <p:ph type="sldNum" sz="quarter" idx="5"/>
          </p:nvPr>
        </p:nvSpPr>
        <p:spPr/>
        <p:txBody>
          <a:bodyPr/>
          <a:lstStyle/>
          <a:p>
            <a:fld id="{05DB3D49-CF38-464E-9560-EBDB0B71E972}" type="slidenum">
              <a:rPr lang="en-US" smtClean="0"/>
              <a:t>44</a:t>
            </a:fld>
            <a:endParaRPr lang="en-US"/>
          </a:p>
        </p:txBody>
      </p:sp>
    </p:spTree>
    <p:extLst>
      <p:ext uri="{BB962C8B-B14F-4D97-AF65-F5344CB8AC3E}">
        <p14:creationId xmlns:p14="http://schemas.microsoft.com/office/powerpoint/2010/main" val="2251909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ＭＳ Ｐゴシック" panose="020B0600070205080204" pitchFamily="34" charset="-128"/>
              </a:rPr>
              <a:t>SARS-CoV-2 is the virus that causes COVID-19. It was f</a:t>
            </a:r>
            <a:r>
              <a:rPr lang="en-US" dirty="0"/>
              <a:t>irst reported in Wuhan, China, in 2019, becoming an epidemic in mainland China. The World Health Organization declared COVID-19 a pandemic due to the speed and scale of the transmission of the disease around the globe. </a:t>
            </a:r>
            <a:r>
              <a:rPr lang="en-US" altLang="en-US" sz="1200" dirty="0">
                <a:latin typeface="+mn-lt"/>
                <a:ea typeface="ＭＳ Ｐゴシック" panose="020B0600070205080204" pitchFamily="34" charset="-128"/>
              </a:rPr>
              <a:t>The virus is a novel strain, meaning that it is new. </a:t>
            </a:r>
            <a:r>
              <a:rPr lang="en-US" dirty="0"/>
              <a:t>Viruses like SARS-CoV-2 continuously evolve as changes in the genetic code (genetic mutations) occur during replication of the genome. To date, the origin of the SARS-CoV-2 virus that caused the COVID-19 pandemic has not been identified, despite intensive efforts to do so. This is not unusual — confirming with 100% certainty the origin of a virus is a long and complicated process. It took 14 years for scientists to find a single bat population that contained all the necessary genetic components of SARS-</a:t>
            </a:r>
            <a:r>
              <a:rPr lang="en-US" dirty="0" err="1"/>
              <a:t>CoV</a:t>
            </a:r>
            <a:r>
              <a:rPr lang="en-US" dirty="0"/>
              <a:t>, the virus that caused the 2003 SARS epidemic. We still do not know the origins of the 2014 Ebola outbreak.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anose="020B0600070205080204" pitchFamily="34" charset="-128"/>
              </a:rPr>
              <a:t>https://www.cdc.gov/coronavirus/2019-ncov/variants/variant-info.html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anose="020B0600070205080204" pitchFamily="34" charset="-128"/>
              </a:rPr>
              <a:t>https://www.nih.gov/about-nih/who-we-are/nih-director/statements/statement-misinformation-about-sars-cov-2-origins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courtesy of CDC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panose="020B0600070205080204" pitchFamily="34" charset="-128"/>
            </a:endParaRPr>
          </a:p>
          <a:p>
            <a:endParaRPr lang="en-US" altLang="en-US" sz="1200"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45</a:t>
            </a:fld>
            <a:endParaRPr lang="en-US"/>
          </a:p>
        </p:txBody>
      </p:sp>
    </p:spTree>
    <p:extLst>
      <p:ext uri="{BB962C8B-B14F-4D97-AF65-F5344CB8AC3E}">
        <p14:creationId xmlns:p14="http://schemas.microsoft.com/office/powerpoint/2010/main" val="1184906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COVID-19 spreads when an infected person breathes out droplets and very small particles that contain the virus (it spreads in the same way as the seasonal Flu). These droplets and particles can be breathed in by other people or land on their eyes, noses, or mouth. In some circumstances, they may contaminate surfaces they touch. People who are closer than 6 feet from the infected person are most likely to get infected.</a:t>
            </a:r>
          </a:p>
          <a:p>
            <a:endParaRPr lang="en-US" altLang="en-US" sz="1200" strike="sngStrike" dirty="0">
              <a:latin typeface="+mn-lt"/>
              <a:ea typeface="ＭＳ Ｐゴシック" panose="020B0600070205080204" pitchFamily="34" charset="-128"/>
            </a:endParaRPr>
          </a:p>
          <a:p>
            <a:r>
              <a:rPr lang="en-US" sz="2000" b="0" i="0" u="none" strike="noStrike" baseline="0" dirty="0">
                <a:solidFill>
                  <a:srgbClr val="0000FF"/>
                </a:solidFill>
                <a:latin typeface="Tahoma" panose="020B0604030504040204" pitchFamily="34" charset="0"/>
              </a:rPr>
              <a:t>CDC: </a:t>
            </a:r>
            <a:r>
              <a:rPr lang="en-US" sz="2000" b="0" i="0" u="sng" strike="noStrike" baseline="0" dirty="0">
                <a:solidFill>
                  <a:srgbClr val="0563C1"/>
                </a:solidFill>
                <a:latin typeface="Calibri" panose="020F0502020204030204" pitchFamily="34" charset="0"/>
                <a:hlinkClick r:id="rId3"/>
              </a:rPr>
              <a:t>https://www.cdc.gov/coronavirus/2019-ncov/prevent-getting-sick/how-covid-spreads.html</a:t>
            </a:r>
            <a:r>
              <a:rPr lang="en-US" sz="2000" b="0" i="0" u="none" strike="noStrike" baseline="0" dirty="0">
                <a:solidFill>
                  <a:srgbClr val="0000FF"/>
                </a:solidFill>
                <a:latin typeface="Tahoma" panose="020B0604030504040204" pitchFamily="34" charset="0"/>
                <a:hlinkClick r:id="rId3"/>
              </a:rPr>
              <a:t>  </a:t>
            </a:r>
            <a:endParaRPr lang="en-US" sz="2000" b="0" i="0" u="none" strike="noStrike" baseline="0" dirty="0">
              <a:solidFill>
                <a:srgbClr val="0000FF"/>
              </a:solidFill>
              <a:latin typeface="Tahoma" panose="020B0604030504040204" pitchFamily="34" charset="0"/>
            </a:endParaRPr>
          </a:p>
          <a:p>
            <a:endParaRPr lang="en-US" altLang="en-US" sz="2000" b="0" i="0" u="none" strike="noStrike" baseline="0" dirty="0">
              <a:solidFill>
                <a:srgbClr val="0000FF"/>
              </a:solidFill>
              <a:latin typeface="Tahoma" panose="020B060403050404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courtesy of CDC</a:t>
            </a:r>
          </a:p>
          <a:p>
            <a:endParaRPr lang="en-US" altLang="en-US" sz="1200" strike="sngStrike"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46</a:t>
            </a:fld>
            <a:endParaRPr lang="en-US"/>
          </a:p>
        </p:txBody>
      </p:sp>
    </p:spTree>
    <p:extLst>
      <p:ext uri="{BB962C8B-B14F-4D97-AF65-F5344CB8AC3E}">
        <p14:creationId xmlns:p14="http://schemas.microsoft.com/office/powerpoint/2010/main" val="4223924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Most estimates of the incubation period for COVID-19 range from 2-14 days, most commonly around five days. The “incubation period” means the time between catching the virus and beginning to have symptoms of the disease.</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This can be longer in some people, especially children and people with weakened immune systems and in people infected with the new COVID-19 virus.</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https://www.cdc.gov/coronavirus/2019-ncov/hcp/faq.html#Transmission</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47</a:t>
            </a:fld>
            <a:endParaRPr lang="en-US"/>
          </a:p>
        </p:txBody>
      </p:sp>
    </p:spTree>
    <p:extLst>
      <p:ext uri="{BB962C8B-B14F-4D97-AF65-F5344CB8AC3E}">
        <p14:creationId xmlns:p14="http://schemas.microsoft.com/office/powerpoint/2010/main" val="3494178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symptoms may appear </a:t>
            </a:r>
            <a:r>
              <a:rPr lang="en-US" sz="1200" b="0" dirty="0">
                <a:latin typeface="+mn-lt"/>
              </a:rPr>
              <a:t>2-14 days after exposure. </a:t>
            </a:r>
          </a:p>
          <a:p>
            <a:endParaRPr lang="en-US" sz="1200" b="0" dirty="0">
              <a:latin typeface="+mn-lt"/>
            </a:endParaRPr>
          </a:p>
          <a:p>
            <a:r>
              <a:rPr lang="en-US" sz="1200" b="0" dirty="0">
                <a:latin typeface="+mn-lt"/>
              </a:rPr>
              <a:t>Reports from China have documented that most people experience a mild illness when infected with SARS-CoV-2. However, the same report documented that 16% of the cases had severe illness and about 2.5% resulted in death.</a:t>
            </a:r>
          </a:p>
          <a:p>
            <a:endParaRPr lang="en-US" sz="1200" b="0"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ＭＳ Ｐゴシック" pitchFamily="48" charset="-128"/>
                <a:cs typeface="+mn-cs"/>
              </a:rPr>
              <a:t>Clinical Characteristics of Coronavirus Disease 2019 in China, NEJM, February 28, 2020  </a:t>
            </a:r>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https://www.nejm.org/doi/pdf/10.1056/NEJMoa2002032?articleTools=true</a:t>
            </a:r>
            <a:endParaRPr lang="en-US" sz="1200" b="0" i="0" kern="1200" dirty="0">
              <a:solidFill>
                <a:schemeClr val="tx1"/>
              </a:solidFill>
              <a:effectLst/>
              <a:latin typeface="+mn-lt"/>
              <a:ea typeface="ＭＳ Ｐゴシック" pitchFamily="48" charset="-128"/>
              <a:cs typeface="+mn-cs"/>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48</a:t>
            </a:fld>
            <a:endParaRPr lang="en-US"/>
          </a:p>
        </p:txBody>
      </p:sp>
    </p:spTree>
    <p:extLst>
      <p:ext uri="{BB962C8B-B14F-4D97-AF65-F5344CB8AC3E}">
        <p14:creationId xmlns:p14="http://schemas.microsoft.com/office/powerpoint/2010/main" val="3092583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people who have been exposed to the virus can continue with their daily routines regardless of their vaccination status, as long as they remain asymptomatic. However, they should wear a well-fitting mask for 10 full days, monitor themselves for symptoms, take extra safety measures around vulnerable people and get tested at least five days after exposure.</a:t>
            </a:r>
          </a:p>
          <a:p>
            <a:endParaRPr lang="en-US" dirty="0"/>
          </a:p>
          <a:p>
            <a:endParaRPr lang="en-US" dirty="0"/>
          </a:p>
          <a:p>
            <a:r>
              <a:rPr lang="en-US" dirty="0"/>
              <a:t>https://www.cdc.gov/media/releases/2022/p0811-covid-guidance.html </a:t>
            </a:r>
          </a:p>
        </p:txBody>
      </p:sp>
      <p:sp>
        <p:nvSpPr>
          <p:cNvPr id="4" name="Slide Number Placeholder 3"/>
          <p:cNvSpPr>
            <a:spLocks noGrp="1"/>
          </p:cNvSpPr>
          <p:nvPr>
            <p:ph type="sldNum" sz="quarter" idx="5"/>
          </p:nvPr>
        </p:nvSpPr>
        <p:spPr/>
        <p:txBody>
          <a:bodyPr/>
          <a:lstStyle/>
          <a:p>
            <a:fld id="{05DB3D49-CF38-464E-9560-EBDB0B71E972}" type="slidenum">
              <a:rPr lang="en-US" smtClean="0"/>
              <a:t>49</a:t>
            </a:fld>
            <a:endParaRPr lang="en-US"/>
          </a:p>
        </p:txBody>
      </p:sp>
    </p:spTree>
    <p:extLst>
      <p:ext uri="{BB962C8B-B14F-4D97-AF65-F5344CB8AC3E}">
        <p14:creationId xmlns:p14="http://schemas.microsoft.com/office/powerpoint/2010/main" val="1224868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 view this map with the class and discuss COVID-19 infection and vaccination rates. The link brings you to a global map, once you are there click on the U.S. on the left hand side of the page. </a:t>
            </a:r>
          </a:p>
          <a:p>
            <a:endParaRPr lang="en-US" dirty="0"/>
          </a:p>
          <a:p>
            <a:r>
              <a:rPr lang="en-US" dirty="0"/>
              <a:t>This image is a screenshot of the John Hopkins Coronavirus Data Map </a:t>
            </a:r>
          </a:p>
        </p:txBody>
      </p:sp>
      <p:sp>
        <p:nvSpPr>
          <p:cNvPr id="4" name="Slide Number Placeholder 3"/>
          <p:cNvSpPr>
            <a:spLocks noGrp="1"/>
          </p:cNvSpPr>
          <p:nvPr>
            <p:ph type="sldNum" sz="quarter" idx="5"/>
          </p:nvPr>
        </p:nvSpPr>
        <p:spPr/>
        <p:txBody>
          <a:bodyPr/>
          <a:lstStyle/>
          <a:p>
            <a:fld id="{05DB3D49-CF38-464E-9560-EBDB0B71E972}" type="slidenum">
              <a:rPr lang="en-US" smtClean="0"/>
              <a:t>50</a:t>
            </a:fld>
            <a:endParaRPr lang="en-US"/>
          </a:p>
        </p:txBody>
      </p:sp>
    </p:spTree>
    <p:extLst>
      <p:ext uri="{BB962C8B-B14F-4D97-AF65-F5344CB8AC3E}">
        <p14:creationId xmlns:p14="http://schemas.microsoft.com/office/powerpoint/2010/main" val="3828539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How can you determine if your risk for COVID-19 is greater where you work than in the general population?   First, consider whether the type of setting you work in requires close proximity to people potentially infected with the COVID-19 virus.  Next, ask whether your specific job duties require you to have either repeated, extended or close contact with known or suspected sources of the virus.</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For example, a hospital is a work setting where there will be a greater concentration of individuals who have or are suspected of having the coronavirus.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However, employees who work in the same facility have different risks depending on what part of the institution they work in and the tasks that they perform.  Staff who provide bedside care to a patient with COVID-19 have a higher risk of becoming infected at work than someone working in the billing office.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ＭＳ Ｐゴシック" panose="020B0600070205080204" pitchFamily="34" charset="-128"/>
              </a:rPr>
              <a:t>https://www.osha.gov/coronavirus/hazards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51</a:t>
            </a:fld>
            <a:endParaRPr lang="en-US"/>
          </a:p>
        </p:txBody>
      </p:sp>
    </p:spTree>
    <p:extLst>
      <p:ext uri="{BB962C8B-B14F-4D97-AF65-F5344CB8AC3E}">
        <p14:creationId xmlns:p14="http://schemas.microsoft.com/office/powerpoint/2010/main" val="155472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a:t>
            </a:fld>
            <a:endParaRPr lang="en-US"/>
          </a:p>
        </p:txBody>
      </p:sp>
    </p:spTree>
    <p:extLst>
      <p:ext uri="{BB962C8B-B14F-4D97-AF65-F5344CB8AC3E}">
        <p14:creationId xmlns:p14="http://schemas.microsoft.com/office/powerpoint/2010/main" val="834525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u="sng" dirty="0">
                <a:latin typeface="+mn-lt"/>
                <a:ea typeface="ＭＳ Ｐゴシック" panose="020B0600070205080204" pitchFamily="34" charset="-128"/>
              </a:rPr>
              <a:t>Very High potential </a:t>
            </a:r>
            <a:r>
              <a:rPr lang="en-US" altLang="en-US" sz="1200" dirty="0">
                <a:latin typeface="+mn-lt"/>
                <a:ea typeface="ＭＳ Ｐゴシック" panose="020B0600070205080204" pitchFamily="34" charset="-128"/>
              </a:rPr>
              <a:t>exposure occupations are those with high potential exposure to high concentrations of known or suspected sources of COVID-19 during specific medical, postmortem, or laboratory procedures.  High concentrations of coronavirus could result from activities that generate aerosols from known or suspected sources.  An aerosol is a spray or mist that is made up of solid or liquid particles.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Examples of work procedures that can produce aerosols that could contain COVID-19 or other coronavirus particles include:</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Bronchoscopy</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Sputum induction</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Working with specimens in laboratories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Some dental procedures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Some autopsy procedures</a:t>
            </a:r>
          </a:p>
          <a:p>
            <a:pPr>
              <a:buFontTx/>
              <a:buChar char="•"/>
            </a:pPr>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Keep in mind that the very high risk category only applies to staff who are close to the coronavirus source.</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https://www.osha.gov/coronavirus/hazards </a:t>
            </a:r>
          </a:p>
          <a:p>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https://www.osha.gov/Publications/OSHA3990.pdf</a:t>
            </a:r>
            <a:endParaRPr lang="en-US" altLang="en-US" sz="1200" dirty="0">
              <a:solidFill>
                <a:schemeClr val="tx1"/>
              </a:solidFill>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52</a:t>
            </a:fld>
            <a:endParaRPr lang="en-US"/>
          </a:p>
        </p:txBody>
      </p:sp>
    </p:spTree>
    <p:extLst>
      <p:ext uri="{BB962C8B-B14F-4D97-AF65-F5344CB8AC3E}">
        <p14:creationId xmlns:p14="http://schemas.microsoft.com/office/powerpoint/2010/main" val="4106304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High Exposure Risk</a:t>
            </a:r>
            <a:endParaRPr lang="en-US" dirty="0"/>
          </a:p>
          <a:p>
            <a:r>
              <a:rPr lang="en-US" dirty="0"/>
              <a:t>Jobs with a high potential for exposure to known or suspected sources of SARS-CoV-2. Examples of workers in this category include:</a:t>
            </a:r>
          </a:p>
          <a:p>
            <a:pPr marL="171450" indent="-171450">
              <a:buFont typeface="Arial" panose="020B0604020202020204" pitchFamily="34" charset="0"/>
              <a:buChar char="•"/>
            </a:pPr>
            <a:r>
              <a:rPr lang="en-US" dirty="0"/>
              <a:t>Healthcare delivery and support staff (hospital staff who must enter patients’ rooms) exposed to known or suspected COVID-19 patients.</a:t>
            </a:r>
          </a:p>
          <a:p>
            <a:pPr marL="171450" indent="-171450">
              <a:buFont typeface="Arial" panose="020B0604020202020204" pitchFamily="34" charset="0"/>
              <a:buChar char="•"/>
            </a:pPr>
            <a:r>
              <a:rPr lang="en-US" dirty="0"/>
              <a:t>Medical transport workers (ambulance vehicle operators) moving known or suspected COVID-19 patients in enclosed vehicles.</a:t>
            </a:r>
          </a:p>
          <a:p>
            <a:pPr marL="171450" indent="-171450">
              <a:buFont typeface="Arial" panose="020B0604020202020204" pitchFamily="34" charset="0"/>
              <a:buChar char="•"/>
            </a:pPr>
            <a:r>
              <a:rPr lang="en-US" dirty="0"/>
              <a:t>Mortuary workers involved in preparing bodies for burial or cremation of people known to have, or suspected of having, COVID-19 at the time of death.</a:t>
            </a:r>
          </a:p>
          <a:p>
            <a:pPr marL="171450" indent="-171450">
              <a:buFont typeface="Arial" panose="020B0604020202020204" pitchFamily="34" charset="0"/>
              <a:buChar char="•"/>
            </a:pPr>
            <a:r>
              <a:rPr lang="en-US" dirty="0"/>
              <a:t>Those who have frequent or sustained contact with coworkers, including under close working conditions </a:t>
            </a:r>
            <a:r>
              <a:rPr lang="en-US" dirty="0">
                <a:hlinkClick r:id="rId3" tooltip="indoors or in well ventilated spaces"/>
              </a:rPr>
              <a:t>indoors or in poorly ventilated spaces</a:t>
            </a:r>
            <a:r>
              <a:rPr lang="en-US" dirty="0"/>
              <a:t> in various types of industrial, manufacturing, agriculture, construction, and other </a:t>
            </a:r>
            <a:r>
              <a:rPr lang="en-US" dirty="0">
                <a:hlinkClick r:id="rId4" tooltip="critical infrastructure workplaces"/>
              </a:rPr>
              <a:t>critical infrastructure workplaces</a:t>
            </a:r>
            <a:r>
              <a:rPr lang="en-US" dirty="0"/>
              <a:t>.</a:t>
            </a:r>
          </a:p>
          <a:p>
            <a:pPr marL="171450" indent="-171450">
              <a:buFont typeface="Arial" panose="020B0604020202020204" pitchFamily="34" charset="0"/>
              <a:buChar char="•"/>
            </a:pPr>
            <a:r>
              <a:rPr lang="en-US" dirty="0"/>
              <a:t>Those who have frequent indoor or poorly ventilated contact with the general public, including workers in retail stores, grocery stores or supermarkets, pharmacies, transit and transportation operations, law enforcement and emergency response operations, restaurants, and bars.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latin typeface="+mn-lt"/>
                <a:ea typeface="ＭＳ Ｐゴシック" panose="020B0600070205080204" pitchFamily="34" charset="-128"/>
              </a:rPr>
              <a:t>https://www.osha.gov/coronavirus/hazards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53</a:t>
            </a:fld>
            <a:endParaRPr lang="en-US"/>
          </a:p>
        </p:txBody>
      </p:sp>
    </p:spTree>
    <p:extLst>
      <p:ext uri="{BB962C8B-B14F-4D97-AF65-F5344CB8AC3E}">
        <p14:creationId xmlns:p14="http://schemas.microsoft.com/office/powerpoint/2010/main" val="2182324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Medium Exposure Risk</a:t>
            </a:r>
            <a:endParaRPr lang="en-US" dirty="0"/>
          </a:p>
          <a:p>
            <a:r>
              <a:rPr lang="en-US" dirty="0"/>
              <a:t>Jobs that require either frequent </a:t>
            </a:r>
            <a:r>
              <a:rPr lang="en-US" dirty="0">
                <a:hlinkClick r:id="rId3" tooltip="close contact"/>
              </a:rPr>
              <a:t>close contact</a:t>
            </a:r>
            <a:r>
              <a:rPr lang="en-US" dirty="0"/>
              <a:t> (within 6 feet for a total of 15 minutes or more over a 24-hour period) or sustained close contact with other people in areas with community transmission.* Examples of workers in this category include:</a:t>
            </a:r>
          </a:p>
          <a:p>
            <a:pPr marL="171450" indent="-171450">
              <a:buFont typeface="Arial" panose="020B0604020202020204" pitchFamily="34" charset="0"/>
              <a:buChar char="•"/>
            </a:pPr>
            <a:r>
              <a:rPr lang="en-US" dirty="0"/>
              <a:t>Those who have frequent or sustained contact with coworkers, including under close working conditions </a:t>
            </a:r>
            <a:r>
              <a:rPr lang="en-US" dirty="0">
                <a:hlinkClick r:id="rId4" tooltip="outdoors or in well ventilated spaces"/>
              </a:rPr>
              <a:t>outdoors or in well ventilated spaces</a:t>
            </a:r>
            <a:r>
              <a:rPr lang="en-US" dirty="0"/>
              <a:t> in various types of industrial, manufacturing, agriculture, construction, and other </a:t>
            </a:r>
            <a:r>
              <a:rPr lang="en-US" dirty="0">
                <a:hlinkClick r:id="rId5" tooltip="critical infrastructure workplaces"/>
              </a:rPr>
              <a:t>critical infrastructure workplaces</a:t>
            </a:r>
            <a:r>
              <a:rPr lang="en-US" dirty="0"/>
              <a:t>.</a:t>
            </a:r>
          </a:p>
          <a:p>
            <a:pPr marL="171450" indent="-171450">
              <a:buFont typeface="Arial" panose="020B0604020202020204" pitchFamily="34" charset="0"/>
              <a:buChar char="•"/>
            </a:pPr>
            <a:r>
              <a:rPr lang="en-US" dirty="0"/>
              <a:t>Those who have frequent outdoor or well ventilated contact with the general public, including workers in retail stores, grocery stores or supermarkets, pharmacies, transit and transportation operations, law enforcement and emergency response operations, restaurants, and bars.</a:t>
            </a:r>
          </a:p>
          <a:p>
            <a:pPr marL="171450" indent="-171450">
              <a:buFont typeface="Arial" panose="020B0604020202020204" pitchFamily="34" charset="0"/>
              <a:buChar char="•"/>
            </a:pPr>
            <a:r>
              <a:rPr lang="en-US" dirty="0"/>
              <a:t>Those living in temporary labor camps (e.g., farm workers) or similar </a:t>
            </a:r>
            <a:r>
              <a:rPr lang="en-US" dirty="0">
                <a:hlinkClick r:id="rId6" tooltip="shared housing"/>
              </a:rPr>
              <a:t>shared housing</a:t>
            </a:r>
            <a:r>
              <a:rPr lang="en-US" dirty="0"/>
              <a:t> facilities.</a:t>
            </a:r>
          </a:p>
          <a:p>
            <a:pPr marL="171450" indent="-171450">
              <a:buFont typeface="Arial" panose="020B0604020202020204" pitchFamily="34" charset="0"/>
              <a:buChar char="•"/>
            </a:pPr>
            <a:r>
              <a:rPr lang="en-US" i="1" dirty="0"/>
              <a:t>Because any given person may be an asymptomatic carrier, workers’ exposure risks may increase when they have repeated, prolonged contact with other people in these situations, particularly where physical distancing and other infection prevention measures may not be possible or are not robustly implemented and consistently followed.</a:t>
            </a:r>
          </a:p>
          <a:p>
            <a:pPr marL="171450" indent="-171450">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latin typeface="+mn-lt"/>
                <a:ea typeface="ＭＳ Ｐゴシック" panose="020B0600070205080204" pitchFamily="34" charset="-128"/>
              </a:rPr>
              <a:t>https://www.osha.gov/coronavirus/hazards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54</a:t>
            </a:fld>
            <a:endParaRPr lang="en-US"/>
          </a:p>
        </p:txBody>
      </p:sp>
    </p:spTree>
    <p:extLst>
      <p:ext uri="{BB962C8B-B14F-4D97-AF65-F5344CB8AC3E}">
        <p14:creationId xmlns:p14="http://schemas.microsoft.com/office/powerpoint/2010/main" val="3452113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ＭＳ Ｐゴシック" panose="020B0600070205080204" pitchFamily="34" charset="-128"/>
              </a:rPr>
              <a:t>Low potential exposure occupations are those that do not require contact with people known to be infected with the coronavirus, nor frequent close contact with the public, for example office workers or construction workers. However, in communities with widespread infection, any congregate setting may be affected.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a typeface="ＭＳ Ｐゴシック" panose="020B0600070205080204" pitchFamily="34" charset="-128"/>
            </a:endParaRPr>
          </a:p>
          <a:p>
            <a:pPr marL="171450" indent="-171450">
              <a:buFont typeface="Arial" panose="020B0604020202020204" pitchFamily="34" charset="0"/>
              <a:buChar char="•"/>
            </a:pPr>
            <a:r>
              <a:rPr lang="en-US" dirty="0"/>
              <a:t>Remote workers (i.e., those working from home during the pandemic).</a:t>
            </a:r>
          </a:p>
          <a:p>
            <a:pPr marL="171450" indent="-171450">
              <a:buFont typeface="Arial" panose="020B0604020202020204" pitchFamily="34" charset="0"/>
              <a:buChar char="•"/>
            </a:pPr>
            <a:r>
              <a:rPr lang="en-US" dirty="0"/>
              <a:t>Office workers who do not have frequent close contact with coworkers, customers, or the public.</a:t>
            </a:r>
          </a:p>
          <a:p>
            <a:pPr marL="171450" indent="-171450">
              <a:buFont typeface="Arial" panose="020B0604020202020204" pitchFamily="34" charset="0"/>
              <a:buChar char="•"/>
            </a:pPr>
            <a:r>
              <a:rPr lang="en-US" dirty="0"/>
              <a:t>Healthcare workers providing only telemedicine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55</a:t>
            </a:fld>
            <a:endParaRPr lang="en-US"/>
          </a:p>
        </p:txBody>
      </p:sp>
    </p:spTree>
    <p:extLst>
      <p:ext uri="{BB962C8B-B14F-4D97-AF65-F5344CB8AC3E}">
        <p14:creationId xmlns:p14="http://schemas.microsoft.com/office/powerpoint/2010/main" val="174860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latin typeface="+mn-lt"/>
              </a:rPr>
              <a:t>In this module we address business continuity and key steps for preparing and managing epidemics and pandemics in the workplace.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56</a:t>
            </a:fld>
            <a:endParaRPr lang="en-US"/>
          </a:p>
        </p:txBody>
      </p:sp>
    </p:spTree>
    <p:extLst>
      <p:ext uri="{BB962C8B-B14F-4D97-AF65-F5344CB8AC3E}">
        <p14:creationId xmlns:p14="http://schemas.microsoft.com/office/powerpoint/2010/main" val="2880539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recommends a layered approach to reduce exposures to SARS-CoV-2, the virus that causes COVID-19. This approach includes using multiple mitigation strategies </a:t>
            </a:r>
          </a:p>
          <a:p>
            <a:endParaRPr lang="en-US" dirty="0"/>
          </a:p>
          <a:p>
            <a:r>
              <a:rPr lang="en-US" dirty="0"/>
              <a:t>https://www.cdc.gov/coronavirus/2019-ncov/community/ventilation.html</a:t>
            </a:r>
          </a:p>
        </p:txBody>
      </p:sp>
      <p:sp>
        <p:nvSpPr>
          <p:cNvPr id="4" name="Slide Number Placeholder 3"/>
          <p:cNvSpPr>
            <a:spLocks noGrp="1"/>
          </p:cNvSpPr>
          <p:nvPr>
            <p:ph type="sldNum" sz="quarter" idx="5"/>
          </p:nvPr>
        </p:nvSpPr>
        <p:spPr/>
        <p:txBody>
          <a:bodyPr/>
          <a:lstStyle/>
          <a:p>
            <a:fld id="{05DB3D49-CF38-464E-9560-EBDB0B71E972}" type="slidenum">
              <a:rPr lang="en-US" smtClean="0"/>
              <a:t>57</a:t>
            </a:fld>
            <a:endParaRPr lang="en-US"/>
          </a:p>
        </p:txBody>
      </p:sp>
    </p:spTree>
    <p:extLst>
      <p:ext uri="{BB962C8B-B14F-4D97-AF65-F5344CB8AC3E}">
        <p14:creationId xmlns:p14="http://schemas.microsoft.com/office/powerpoint/2010/main" val="64939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Tools to Improve Ventilation</a:t>
            </a:r>
          </a:p>
          <a:p>
            <a:pPr marL="171450" indent="-171450">
              <a:buFont typeface="Arial" panose="020B0604020202020204" pitchFamily="34" charset="0"/>
              <a:buChar char="•"/>
            </a:pPr>
            <a:r>
              <a:rPr lang="en-US" dirty="0"/>
              <a:t>Use caution in highly polluted areas when increasing outdoor air ventilation.</a:t>
            </a:r>
          </a:p>
          <a:p>
            <a:pPr marL="171450" indent="-171450">
              <a:buFont typeface="Arial" panose="020B0604020202020204" pitchFamily="34" charset="0"/>
              <a:buChar char="•"/>
            </a:pPr>
            <a:r>
              <a:rPr lang="en-US" dirty="0"/>
              <a:t>The following tools identify ways to improve ventilation:</a:t>
            </a:r>
          </a:p>
          <a:p>
            <a:pPr marL="171450" indent="-171450">
              <a:buFont typeface="Arial" panose="020B0604020202020204" pitchFamily="34" charset="0"/>
              <a:buChar char="•"/>
            </a:pPr>
            <a:r>
              <a:rPr lang="en-US" b="1" dirty="0"/>
              <a:t>Increase the introduction of outdoor air</a:t>
            </a:r>
            <a:r>
              <a:rPr lang="en-US" dirty="0"/>
              <a:t>; open outdoor air dampers beyond minimum settings to reduce or eliminate HVAC air recirculation and open windows and doors when weather conditions allow. </a:t>
            </a:r>
          </a:p>
          <a:p>
            <a:pPr marL="171450" indent="-171450">
              <a:buFont typeface="Arial" panose="020B0604020202020204" pitchFamily="34" charset="0"/>
              <a:buChar char="•"/>
            </a:pPr>
            <a:r>
              <a:rPr lang="en-US" b="1" dirty="0"/>
              <a:t>Use fans to increase the effectiveness of open windows</a:t>
            </a:r>
            <a:r>
              <a:rPr lang="en-US" b="0" dirty="0"/>
              <a:t>; </a:t>
            </a:r>
            <a:r>
              <a:rPr lang="en-US" dirty="0"/>
              <a:t>Avoid placing fans in a way that could potentially cause contaminated air to flow directly from one person to another.</a:t>
            </a:r>
          </a:p>
          <a:p>
            <a:pPr marL="171450" indent="-171450">
              <a:buFont typeface="Arial" panose="020B0604020202020204" pitchFamily="34" charset="0"/>
              <a:buChar char="•"/>
            </a:pPr>
            <a:r>
              <a:rPr lang="en-US" b="1" dirty="0"/>
              <a:t>Ensure ventilation systems operate properly</a:t>
            </a:r>
            <a:r>
              <a:rPr lang="en-US" dirty="0"/>
              <a:t> and provide acceptable indoor air quality for the current occupancy level for each space.</a:t>
            </a:r>
          </a:p>
          <a:p>
            <a:pPr marL="171450" indent="-171450">
              <a:buFont typeface="Arial" panose="020B0604020202020204" pitchFamily="34" charset="0"/>
              <a:buChar char="•"/>
            </a:pPr>
            <a:r>
              <a:rPr lang="en-US" b="1" dirty="0"/>
              <a:t>Improve central air filtration</a:t>
            </a:r>
            <a:r>
              <a:rPr lang="en-US" b="0" dirty="0"/>
              <a:t>; </a:t>
            </a:r>
            <a:r>
              <a:rPr lang="en-US" dirty="0"/>
              <a:t>Increased filtration efficiency is especially helpful when enhanced outdoor air delivery options are limited. Make sure air filters are properly sized and within their recommended service life and inspect filter housing and racks to ensure appropriate filter fit and minimize air that flows around, instead of through, the filter.</a:t>
            </a:r>
          </a:p>
          <a:p>
            <a:pPr marL="171450" indent="-171450">
              <a:buFont typeface="Arial" panose="020B0604020202020204" pitchFamily="34" charset="0"/>
              <a:buChar char="•"/>
            </a:pPr>
            <a:r>
              <a:rPr lang="en-US" b="1" dirty="0"/>
              <a:t>Ensure restroom exhaust fans are functional and operating at full capacity when the building is occupied</a:t>
            </a:r>
            <a:r>
              <a:rPr lang="en-US" dirty="0"/>
              <a:t>.</a:t>
            </a:r>
          </a:p>
          <a:p>
            <a:pPr marL="171450" indent="-171450">
              <a:buFont typeface="Arial" panose="020B0604020202020204" pitchFamily="34" charset="0"/>
              <a:buChar char="•"/>
            </a:pPr>
            <a:r>
              <a:rPr lang="en-US" b="1" dirty="0"/>
              <a:t>Use portable high-efficiency particulate air (HEPA) fan/filtration systems</a:t>
            </a:r>
            <a:r>
              <a:rPr lang="en-US" b="0" dirty="0"/>
              <a:t>;</a:t>
            </a:r>
            <a:r>
              <a:rPr lang="en-US" b="1" dirty="0"/>
              <a:t> </a:t>
            </a:r>
            <a:r>
              <a:rPr lang="en-US" b="0" dirty="0"/>
              <a:t>HEPA filters can </a:t>
            </a:r>
            <a:r>
              <a:rPr lang="en-US" dirty="0"/>
              <a:t>enhance air cleaning (especially in higher risk areas frequently inhabited by people with a higher likelihood of having COVID-19 and/or an increased risk of getting COVID-19).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Read more here: </a:t>
            </a:r>
          </a:p>
          <a:p>
            <a:pPr marL="171450" indent="-171450">
              <a:buFont typeface="Arial" panose="020B0604020202020204" pitchFamily="34" charset="0"/>
              <a:buChar char="•"/>
            </a:pPr>
            <a:r>
              <a:rPr lang="en-US" dirty="0"/>
              <a:t>https://www.cdc.gov/coronavirus/2019-ncov/community/ventilation.html </a:t>
            </a:r>
          </a:p>
        </p:txBody>
      </p:sp>
      <p:sp>
        <p:nvSpPr>
          <p:cNvPr id="4" name="Slide Number Placeholder 3"/>
          <p:cNvSpPr>
            <a:spLocks noGrp="1"/>
          </p:cNvSpPr>
          <p:nvPr>
            <p:ph type="sldNum" sz="quarter" idx="5"/>
          </p:nvPr>
        </p:nvSpPr>
        <p:spPr/>
        <p:txBody>
          <a:bodyPr/>
          <a:lstStyle/>
          <a:p>
            <a:fld id="{05DB3D49-CF38-464E-9560-EBDB0B71E972}" type="slidenum">
              <a:rPr lang="en-US" smtClean="0"/>
              <a:t>58</a:t>
            </a:fld>
            <a:endParaRPr lang="en-US"/>
          </a:p>
        </p:txBody>
      </p:sp>
    </p:spTree>
    <p:extLst>
      <p:ext uri="{BB962C8B-B14F-4D97-AF65-F5344CB8AC3E}">
        <p14:creationId xmlns:p14="http://schemas.microsoft.com/office/powerpoint/2010/main" val="1917055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Determine what needs to be cleaned and what equipment will be needed and implement your cleaning plan. </a:t>
            </a:r>
          </a:p>
          <a:p>
            <a:pPr marL="171450" indent="-171450">
              <a:buFont typeface="Arial" panose="020B0604020202020204" pitchFamily="34" charset="0"/>
              <a:buChar char="•"/>
            </a:pPr>
            <a:r>
              <a:rPr lang="en-US" dirty="0"/>
              <a:t>Clean high-touch surfaces at least once a day or as often as determined is necessary. Examples of high-touch surfaces include: pens, counters, shopping carts, tables, doorknobs, light switches, handles, stair rails, elevator buttons, desks, keyboards, phones, toilets, faucets, and sinks.</a:t>
            </a:r>
          </a:p>
          <a:p>
            <a:pPr marL="171450" indent="-171450">
              <a:buFont typeface="Arial" panose="020B0604020202020204" pitchFamily="34" charset="0"/>
              <a:buChar char="•"/>
            </a:pPr>
            <a:r>
              <a:rPr lang="en-US" dirty="0"/>
              <a:t>Ensure cleaning staff are trained on proper use of cleaning (and disinfecting, if applicable) products.</a:t>
            </a:r>
          </a:p>
          <a:p>
            <a:pPr marL="171450" indent="-171450">
              <a:buFont typeface="Arial" panose="020B0604020202020204" pitchFamily="34" charset="0"/>
              <a:buChar char="•"/>
            </a:pPr>
            <a:r>
              <a:rPr lang="en-US" dirty="0"/>
              <a:t>Read the instructions on the product label to determine what safety precautions are necessary </a:t>
            </a:r>
          </a:p>
          <a:p>
            <a:endParaRPr lang="en-US" dirty="0"/>
          </a:p>
          <a:p>
            <a:r>
              <a:rPr lang="en-US" dirty="0"/>
              <a:t>https://www.cdc.gov/coronavirus/2019-ncov/community/disinfecting-building-facility.html</a:t>
            </a:r>
          </a:p>
        </p:txBody>
      </p:sp>
      <p:sp>
        <p:nvSpPr>
          <p:cNvPr id="4" name="Slide Number Placeholder 3"/>
          <p:cNvSpPr>
            <a:spLocks noGrp="1"/>
          </p:cNvSpPr>
          <p:nvPr>
            <p:ph type="sldNum" sz="quarter" idx="5"/>
          </p:nvPr>
        </p:nvSpPr>
        <p:spPr/>
        <p:txBody>
          <a:bodyPr/>
          <a:lstStyle/>
          <a:p>
            <a:fld id="{05DB3D49-CF38-464E-9560-EBDB0B71E972}" type="slidenum">
              <a:rPr lang="en-US" smtClean="0"/>
              <a:t>59</a:t>
            </a:fld>
            <a:endParaRPr lang="en-US"/>
          </a:p>
        </p:txBody>
      </p:sp>
    </p:spTree>
    <p:extLst>
      <p:ext uri="{BB962C8B-B14F-4D97-AF65-F5344CB8AC3E}">
        <p14:creationId xmlns:p14="http://schemas.microsoft.com/office/powerpoint/2010/main" val="32598961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is </a:t>
            </a:r>
            <a:r>
              <a:rPr lang="en-US" u="none" dirty="0">
                <a:solidFill>
                  <a:schemeClr val="tx1"/>
                </a:solidFill>
              </a:rPr>
              <a:t>a nationally notifiable disease, meaning that diagnosed cases </a:t>
            </a:r>
            <a:r>
              <a:rPr lang="en-US" dirty="0"/>
              <a:t>must be reported by healthcare providers and laboratories to state and territorial (STLT) health departments. Health departments are responsible for leading case investigations, contact tracing, and outbreak investigations. </a:t>
            </a:r>
          </a:p>
          <a:p>
            <a:endParaRPr lang="en-US" dirty="0"/>
          </a:p>
          <a:p>
            <a:r>
              <a:rPr lang="en-US" dirty="0"/>
              <a:t>https://www.cdc.gov/coronavirus/2019-ncov/community/contact-tracing-nonhealthcare-workplaces.html#:~:text=COVID%2D19%20is%20a,to%20protect%20public%20health.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60</a:t>
            </a:fld>
            <a:endParaRPr lang="en-US"/>
          </a:p>
        </p:txBody>
      </p:sp>
    </p:spTree>
    <p:extLst>
      <p:ext uri="{BB962C8B-B14F-4D97-AF65-F5344CB8AC3E}">
        <p14:creationId xmlns:p14="http://schemas.microsoft.com/office/powerpoint/2010/main" val="405599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a COVID-19 coordinator or team. Employers may find it useful to identify a coordinator or a team to oversee COVID-19 related activities. The COVID-19 coordinator/team should serve as a resource to the health department and the workplace as the primary point of contact for coordinating all COVID-19 activities. </a:t>
            </a:r>
          </a:p>
          <a:p>
            <a:endParaRPr lang="en-US" dirty="0"/>
          </a:p>
          <a:p>
            <a:r>
              <a:rPr lang="en-US" dirty="0"/>
              <a:t>https://www.cdc.gov/coronavirus/2019-ncov/community/contact-tracing-nonhealthcare-workplaces.html#:~:text=COVID%2D19%20is%20a,to%20protect%20public%20health.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61</a:t>
            </a:fld>
            <a:endParaRPr lang="en-US"/>
          </a:p>
        </p:txBody>
      </p:sp>
    </p:spTree>
    <p:extLst>
      <p:ext uri="{BB962C8B-B14F-4D97-AF65-F5344CB8AC3E}">
        <p14:creationId xmlns:p14="http://schemas.microsoft.com/office/powerpoint/2010/main" val="1717464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may request and receive information form the employer on OSHA’s rules and regulations, mandatory measuring or monitoring of toxic substances, and emergency procedures.</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They can also make formal complaints in confidence to OSHA, receive OSHA mandated training, and participate in the “walk around” portion of an OSHA inspection.</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a:t>
            </a:fld>
            <a:endParaRPr lang="en-US"/>
          </a:p>
        </p:txBody>
      </p:sp>
    </p:spTree>
    <p:extLst>
      <p:ext uri="{BB962C8B-B14F-4D97-AF65-F5344CB8AC3E}">
        <p14:creationId xmlns:p14="http://schemas.microsoft.com/office/powerpoint/2010/main" val="20832752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SARS-CoV-2 testing may be incorporated as part of a comprehensive approach to reducing transmission in non-healthcare workplaces. Testing identifies workers infected with SARS-CoV-2, the virus that causes COVID-19, so that actions can be taken to slow and stop the spread of the virus.</a:t>
            </a:r>
          </a:p>
          <a:p>
            <a:endParaRPr lang="en-US" dirty="0"/>
          </a:p>
          <a:p>
            <a:r>
              <a:rPr lang="en-US" dirty="0"/>
              <a:t>https://www.cdc.gov/coronavirus/2019-ncov/community/organizations/testing-non-healthcare-workplaces.html</a:t>
            </a:r>
          </a:p>
        </p:txBody>
      </p:sp>
      <p:sp>
        <p:nvSpPr>
          <p:cNvPr id="4" name="Slide Number Placeholder 3"/>
          <p:cNvSpPr>
            <a:spLocks noGrp="1"/>
          </p:cNvSpPr>
          <p:nvPr>
            <p:ph type="sldNum" sz="quarter" idx="5"/>
          </p:nvPr>
        </p:nvSpPr>
        <p:spPr/>
        <p:txBody>
          <a:bodyPr/>
          <a:lstStyle/>
          <a:p>
            <a:fld id="{05DB3D49-CF38-464E-9560-EBDB0B71E972}" type="slidenum">
              <a:rPr lang="en-US" smtClean="0"/>
              <a:t>62</a:t>
            </a:fld>
            <a:endParaRPr lang="en-US"/>
          </a:p>
        </p:txBody>
      </p:sp>
    </p:spTree>
    <p:extLst>
      <p:ext uri="{BB962C8B-B14F-4D97-AF65-F5344CB8AC3E}">
        <p14:creationId xmlns:p14="http://schemas.microsoft.com/office/powerpoint/2010/main" val="760777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an on-site vaccination program if your workplace has an existing occupational health clinic or the ability to bring in a mobile vaccination clinic to service your employees. </a:t>
            </a:r>
          </a:p>
          <a:p>
            <a:pPr marL="171450" indent="-171450">
              <a:buFont typeface="Arial" panose="020B0604020202020204" pitchFamily="34" charset="0"/>
              <a:buChar char="•"/>
            </a:pPr>
            <a:r>
              <a:rPr lang="en-US" dirty="0"/>
              <a:t>Your employees can locate off-site vaccination clinics within their communities at locations such as, pharmacies, healthcare providers, or at mobile or temporary vaccination clinics.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https://www.cdc.gov/coronavirus/2019-ncov/vaccines/recommendations/essentialworker/workplace-vaccination-program.html</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63</a:t>
            </a:fld>
            <a:endParaRPr lang="en-US"/>
          </a:p>
        </p:txBody>
      </p:sp>
    </p:spTree>
    <p:extLst>
      <p:ext uri="{BB962C8B-B14F-4D97-AF65-F5344CB8AC3E}">
        <p14:creationId xmlns:p14="http://schemas.microsoft.com/office/powerpoint/2010/main" val="29215398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Continuity planning is simply the good business practice of having a plan for ensuring the execution of essential functions and duties. The plan could be activated in response to a wide range of events or situations – from a pandemic, to fire in the building; to a natural disaster. It is important for all businesses and organizations to begin continuity planning for the next pandemic now. Lack of continuity planning can result in a cascade of failures as employers attempt to address challenges of a pandemic with insufficient resources and employees who might not be adequately trained in the jobs they will be asked to perform. Proper planning will allow employers to better protect their employees and prepare for changing patterns of commerce and potential disruptions in supplies or services.</a:t>
            </a:r>
          </a:p>
          <a:p>
            <a:endParaRPr lang="en-US" sz="1200" dirty="0">
              <a:latin typeface="+mn-lt"/>
            </a:endParaRPr>
          </a:p>
          <a:p>
            <a:r>
              <a:rPr lang="en-US" sz="1200" dirty="0">
                <a:latin typeface="+mn-lt"/>
              </a:rPr>
              <a:t>FEMA Brochure: “What is Continuity of Operations?”</a:t>
            </a:r>
          </a:p>
          <a:p>
            <a:r>
              <a:rPr lang="en-US" sz="1200" u="sng" dirty="0">
                <a:solidFill>
                  <a:schemeClr val="tx1"/>
                </a:solidFill>
                <a:latin typeface="+mn-lt"/>
              </a:rPr>
              <a:t>https://www.fema.gov/pdf/about/org/ncp/coop_brochure.pdf</a:t>
            </a:r>
          </a:p>
          <a:p>
            <a:endParaRPr lang="en-US" sz="1200" dirty="0">
              <a:latin typeface="+mn-lt"/>
            </a:endParaRPr>
          </a:p>
          <a:p>
            <a:r>
              <a:rPr lang="en-US" sz="1200" dirty="0">
                <a:latin typeface="+mn-lt"/>
              </a:rPr>
              <a:t>Disaster Management </a:t>
            </a:r>
            <a:r>
              <a:rPr lang="en-US" sz="1200" dirty="0">
                <a:solidFill>
                  <a:schemeClr val="tx1"/>
                </a:solidFill>
                <a:latin typeface="+mn-lt"/>
              </a:rPr>
              <a:t>checklist: </a:t>
            </a:r>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https://www.paho.org/disasters/index.php?option=com_docman&amp;view=download&amp;category_slug=tools&amp;alias=543-pandinflu-leadershipduring-tool-16&amp;Itemid=1179&amp;lang=en</a:t>
            </a:r>
            <a:endParaRPr lang="en-US" sz="1200" dirty="0">
              <a:solidFill>
                <a:schemeClr val="tx1"/>
              </a:solidFill>
              <a:latin typeface="+mn-lt"/>
            </a:endParaRPr>
          </a:p>
          <a:p>
            <a:endParaRPr lang="en-US" sz="1200" dirty="0">
              <a:latin typeface="+mn-lt"/>
            </a:endParaRPr>
          </a:p>
          <a:p>
            <a:r>
              <a:rPr lang="en-US" sz="1200" dirty="0">
                <a:latin typeface="+mn-lt"/>
              </a:rPr>
              <a:t>Cross training is another important step in COOP.</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64</a:t>
            </a:fld>
            <a:endParaRPr lang="en-US"/>
          </a:p>
        </p:txBody>
      </p:sp>
    </p:spTree>
    <p:extLst>
      <p:ext uri="{BB962C8B-B14F-4D97-AF65-F5344CB8AC3E}">
        <p14:creationId xmlns:p14="http://schemas.microsoft.com/office/powerpoint/2010/main" val="655400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good opportunity to initiate a group discussion on individual workplace plans and plan execution. </a:t>
            </a:r>
          </a:p>
          <a:p>
            <a:endParaRPr lang="en-US" dirty="0"/>
          </a:p>
          <a:p>
            <a:r>
              <a:rPr lang="en-US" sz="1200" dirty="0">
                <a:latin typeface="+mn-lt"/>
              </a:rPr>
              <a:t>Unlike natural disasters or terrorist events, a pandemic is widespread, affecting multiple areas of the United States and other countries at the same time. A pandemic is also an extended event, with multiple waves of outbreaks in the same geographic area; Your workplace will likely experience: </a:t>
            </a:r>
          </a:p>
          <a:p>
            <a:endParaRPr lang="en-US" sz="1200" dirty="0">
              <a:latin typeface="+mn-lt"/>
            </a:endParaRPr>
          </a:p>
          <a:p>
            <a:pPr marL="171450" indent="-171450">
              <a:buFont typeface="Arial" panose="020B0604020202020204" pitchFamily="34" charset="0"/>
              <a:buChar char="•"/>
            </a:pPr>
            <a:r>
              <a:rPr lang="en-US" sz="1200" b="1" dirty="0">
                <a:latin typeface="+mn-lt"/>
              </a:rPr>
              <a:t>Absenteeism</a:t>
            </a:r>
            <a:r>
              <a:rPr lang="en-US" sz="1200" dirty="0">
                <a:latin typeface="+mn-lt"/>
              </a:rPr>
              <a:t>: Employees could be absent because they are sick, must care for sick family members or for children if schools or day care centers are closed, are afraid to come to work</a:t>
            </a:r>
          </a:p>
          <a:p>
            <a:pPr marL="171450" indent="-171450">
              <a:buFont typeface="Arial" panose="020B0604020202020204" pitchFamily="34" charset="0"/>
              <a:buChar char="•"/>
            </a:pPr>
            <a:r>
              <a:rPr lang="en-US" sz="1200" b="1" dirty="0">
                <a:latin typeface="+mn-lt"/>
              </a:rPr>
              <a:t>Change in patterns of commerce</a:t>
            </a:r>
            <a:r>
              <a:rPr lang="en-US" sz="1200" dirty="0">
                <a:latin typeface="+mn-lt"/>
              </a:rPr>
              <a:t>: During a pandemic, consumer demand for items related to infection control is likely to increase dramatically, while consumer interest in other goods may decline. </a:t>
            </a:r>
          </a:p>
          <a:p>
            <a:pPr marL="171450" indent="-171450">
              <a:buFont typeface="Arial" panose="020B0604020202020204" pitchFamily="34" charset="0"/>
              <a:buChar char="•"/>
            </a:pPr>
            <a:r>
              <a:rPr lang="en-US" sz="1200" b="1" dirty="0">
                <a:latin typeface="+mn-lt"/>
              </a:rPr>
              <a:t>Interrupted Supply/Delivery</a:t>
            </a:r>
            <a:r>
              <a:rPr lang="en-US" sz="1200" dirty="0">
                <a:latin typeface="+mn-lt"/>
              </a:rPr>
              <a:t>: Shipments of items from those geographic areas severely affected by the pandemic may be delayed or cancelled. </a:t>
            </a:r>
          </a:p>
          <a:p>
            <a:endParaRPr lang="en-US" sz="1200" dirty="0">
              <a:latin typeface="+mn-lt"/>
            </a:endParaRPr>
          </a:p>
          <a:p>
            <a:endParaRPr lang="en-US" sz="1200" dirty="0">
              <a:latin typeface="+mn-lt"/>
            </a:endParaRPr>
          </a:p>
          <a:p>
            <a:r>
              <a:rPr lang="en-US" sz="1200" dirty="0">
                <a:latin typeface="+mn-lt"/>
              </a:rPr>
              <a:t>https://www.osha.gov/sites/default/files/publications/OSHA3327pandemic.pdf</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65</a:t>
            </a:fld>
            <a:endParaRPr lang="en-US"/>
          </a:p>
        </p:txBody>
      </p:sp>
    </p:spTree>
    <p:extLst>
      <p:ext uri="{BB962C8B-B14F-4D97-AF65-F5344CB8AC3E}">
        <p14:creationId xmlns:p14="http://schemas.microsoft.com/office/powerpoint/2010/main" val="3581120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product shelf life and consider stockpiling vs. hoarding supplies (use N95 masks as an example in the early months of the COVID-19 pandemic). Also consider how requirements may change, for instance acceptable use of face shields, or if their use is not recommended there is no need to stockpile them. </a:t>
            </a:r>
          </a:p>
        </p:txBody>
      </p:sp>
      <p:sp>
        <p:nvSpPr>
          <p:cNvPr id="4" name="Slide Number Placeholder 3"/>
          <p:cNvSpPr>
            <a:spLocks noGrp="1"/>
          </p:cNvSpPr>
          <p:nvPr>
            <p:ph type="sldNum" sz="quarter" idx="5"/>
          </p:nvPr>
        </p:nvSpPr>
        <p:spPr/>
        <p:txBody>
          <a:bodyPr/>
          <a:lstStyle/>
          <a:p>
            <a:fld id="{05DB3D49-CF38-464E-9560-EBDB0B71E972}" type="slidenum">
              <a:rPr lang="en-US" smtClean="0"/>
              <a:t>66</a:t>
            </a:fld>
            <a:endParaRPr lang="en-US"/>
          </a:p>
        </p:txBody>
      </p:sp>
    </p:spTree>
    <p:extLst>
      <p:ext uri="{BB962C8B-B14F-4D97-AF65-F5344CB8AC3E}">
        <p14:creationId xmlns:p14="http://schemas.microsoft.com/office/powerpoint/2010/main" val="3290768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latin typeface="+mn-lt"/>
              </a:rPr>
              <a:t>All employers should </a:t>
            </a:r>
            <a:r>
              <a:rPr lang="en-US" sz="1200" b="0" i="0" u="none" strike="noStrike" kern="1200" dirty="0">
                <a:solidFill>
                  <a:schemeClr val="tx1"/>
                </a:solidFill>
                <a:effectLst/>
                <a:latin typeface="+mn-lt"/>
                <a:ea typeface="ＭＳ Ｐゴシック" pitchFamily="48" charset="-128"/>
                <a:cs typeface="+mn-cs"/>
              </a:rPr>
              <a:t>develop written disaster plans with input from all workplace stakeholders. These plans should be reviewed and modified based on knowledge of current threats and lessons learned during previous disasters. </a:t>
            </a:r>
            <a:r>
              <a:rPr lang="en-US" sz="1200" dirty="0">
                <a:latin typeface="+mn-lt"/>
              </a:rPr>
              <a:t>Develop policies and practices that distance employees from each other, customers and the general public. Consider practices to minimize face-to-face contact between employees such as e-mail, websites and teleconferences. Policies and practices that allow employees to work from home or to stagger their work shifts may be important as absenteeism rises. </a:t>
            </a:r>
            <a:endParaRPr lang="en-US" sz="1200" b="0"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dirty="0">
              <a:latin typeface="+mn-lt"/>
            </a:endParaRPr>
          </a:p>
          <a:p>
            <a:r>
              <a:rPr lang="en-US" sz="1200" dirty="0">
                <a:latin typeface="+mn-lt"/>
              </a:rPr>
              <a:t>CDC, Get Your Workplace Ready for Pandemic Flu, </a:t>
            </a:r>
            <a:r>
              <a:rPr lang="en-US" sz="1200" dirty="0">
                <a:solidFill>
                  <a:schemeClr val="tx1"/>
                </a:solidFill>
                <a:latin typeface="+mn-lt"/>
              </a:rPr>
              <a:t>2017, </a:t>
            </a:r>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https://www.cdc.gov/nonpharmaceutical-interventions/pdf/gr-pan-flu-work-set.pdf</a:t>
            </a:r>
            <a:endParaRPr lang="en-US" sz="1200" dirty="0">
              <a:solidFill>
                <a:schemeClr val="tx1"/>
              </a:solidFill>
              <a:latin typeface="+mn-lt"/>
            </a:endParaRPr>
          </a:p>
          <a:p>
            <a:r>
              <a:rPr lang="en-US" sz="1200" dirty="0">
                <a:solidFill>
                  <a:schemeClr val="tx1"/>
                </a:solidFill>
                <a:latin typeface="+mn-lt"/>
              </a:rPr>
              <a:t>OSHA, Guidance on Preparing for an Influenza Pandemic, OSHA 3327-02N 2007, </a:t>
            </a:r>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https://www.osha.gov/Publications/OSHA3327pandemic.pdf</a:t>
            </a:r>
            <a:endParaRPr lang="en-US" sz="1200" dirty="0">
              <a:solidFill>
                <a:schemeClr val="tx1"/>
              </a:solidFill>
              <a:latin typeface="+mn-lt"/>
            </a:endParaRPr>
          </a:p>
          <a:p>
            <a:r>
              <a:rPr lang="en-US" sz="1200" dirty="0">
                <a:solidFill>
                  <a:schemeClr val="tx1"/>
                </a:solidFill>
                <a:latin typeface="+mn-lt"/>
              </a:rPr>
              <a:t>OSHA, Guidance on Preparing Workplaces for COVID-19, OSHA 3990-03 2020, </a:t>
            </a:r>
            <a:r>
              <a:rPr lang="en-US" sz="1200" dirty="0">
                <a:solidFill>
                  <a:schemeClr val="tx1"/>
                </a:solidFill>
                <a:latin typeface="+mn-lt"/>
                <a:hlinkClick r:id="rId5">
                  <a:extLst>
                    <a:ext uri="{A12FA001-AC4F-418D-AE19-62706E023703}">
                      <ahyp:hlinkClr xmlns:ahyp="http://schemas.microsoft.com/office/drawing/2018/hyperlinkcolor" val="tx"/>
                    </a:ext>
                  </a:extLst>
                </a:hlinkClick>
              </a:rPr>
              <a:t>https://www.osha.gov/Publications/OSHA3990.pdf</a:t>
            </a:r>
            <a:endParaRPr lang="en-US" sz="1200" dirty="0">
              <a:solidFill>
                <a:schemeClr val="tx1"/>
              </a:solidFill>
              <a:latin typeface="+mn-lt"/>
            </a:endParaRPr>
          </a:p>
          <a:p>
            <a:endParaRPr lang="en-US" sz="1200" dirty="0">
              <a:latin typeface="+mn-lt"/>
            </a:endParaRPr>
          </a:p>
          <a:p>
            <a:r>
              <a:rPr lang="en-US" sz="1200" dirty="0">
                <a:latin typeface="+mn-lt"/>
              </a:rPr>
              <a:t>Images are courtesy of CDC</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67</a:t>
            </a:fld>
            <a:endParaRPr lang="en-US"/>
          </a:p>
        </p:txBody>
      </p:sp>
    </p:spTree>
    <p:extLst>
      <p:ext uri="{BB962C8B-B14F-4D97-AF65-F5344CB8AC3E}">
        <p14:creationId xmlns:p14="http://schemas.microsoft.com/office/powerpoint/2010/main" val="372782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a sick leave policy that does not penalize sick employees, thereby encouraging employees who are sick to stay home so that they do not infect other employees. Recognize that employees with ill family members may need to stay home to care for them. Make sure that your plan protects and supports your employees, customers and the general public. Be aware of your employees’ concerns about pay, leave, safety and health. Informed employees who feel safe at work are less likely to be absent. </a:t>
            </a:r>
          </a:p>
        </p:txBody>
      </p:sp>
      <p:sp>
        <p:nvSpPr>
          <p:cNvPr id="4" name="Slide Number Placeholder 3"/>
          <p:cNvSpPr>
            <a:spLocks noGrp="1"/>
          </p:cNvSpPr>
          <p:nvPr>
            <p:ph type="sldNum" sz="quarter" idx="5"/>
          </p:nvPr>
        </p:nvSpPr>
        <p:spPr/>
        <p:txBody>
          <a:bodyPr/>
          <a:lstStyle/>
          <a:p>
            <a:fld id="{05DB3D49-CF38-464E-9560-EBDB0B71E972}" type="slidenum">
              <a:rPr lang="en-US" smtClean="0"/>
              <a:t>68</a:t>
            </a:fld>
            <a:endParaRPr lang="en-US"/>
          </a:p>
        </p:txBody>
      </p:sp>
    </p:spTree>
    <p:extLst>
      <p:ext uri="{BB962C8B-B14F-4D97-AF65-F5344CB8AC3E}">
        <p14:creationId xmlns:p14="http://schemas.microsoft.com/office/powerpoint/2010/main" val="27321850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100" dirty="0">
                <a:latin typeface="+mn-lt"/>
                <a:ea typeface="ＭＳ Ｐゴシック" panose="020B0600070205080204" pitchFamily="34" charset="-128"/>
              </a:rPr>
              <a:t>Planning and preparation for COVID-19 should be integrated into existing safety and health systems and emergency plans. Elements of an effective program include but are not limited to those listed above.</a:t>
            </a:r>
          </a:p>
          <a:p>
            <a:pPr eaLnBrk="1" hangingPunct="1"/>
            <a:endParaRPr lang="en-US" altLang="en-US" sz="1100" dirty="0">
              <a:latin typeface="+mn-lt"/>
              <a:ea typeface="ＭＳ Ｐゴシック" panose="020B0600070205080204" pitchFamily="34" charset="-128"/>
            </a:endParaRPr>
          </a:p>
          <a:p>
            <a:pPr eaLnBrk="1" hangingPunct="1"/>
            <a:r>
              <a:rPr lang="en-US" altLang="en-US" sz="1100" dirty="0">
                <a:latin typeface="+mn-lt"/>
                <a:ea typeface="ＭＳ Ｐゴシック" panose="020B0600070205080204" pitchFamily="34" charset="-128"/>
              </a:rPr>
              <a:t>Maintain flexibility so the COVID-19 plan can be modified in the event of a pandemic with “increased severity.” </a:t>
            </a:r>
          </a:p>
          <a:p>
            <a:pPr eaLnBrk="1" hangingPunct="1"/>
            <a:endParaRPr lang="en-US" altLang="en-US" sz="1100" dirty="0">
              <a:latin typeface="+mn-lt"/>
              <a:ea typeface="ＭＳ Ｐゴシック" panose="020B0600070205080204" pitchFamily="34" charset="-128"/>
            </a:endParaRPr>
          </a:p>
          <a:p>
            <a:pPr eaLnBrk="1" hangingPunct="1"/>
            <a:r>
              <a:rPr lang="en-US" altLang="en-US" sz="1100" dirty="0">
                <a:latin typeface="+mn-lt"/>
                <a:ea typeface="ＭＳ Ｐゴシック" panose="020B0600070205080204" pitchFamily="34" charset="-128"/>
              </a:rPr>
              <a:t>System evaluation and improvement refers to organizational policies and procedures relevant to the COVID-19 workplace plan. For example, during an outbreak when a worker is absent due to respiratory illness, the employer’s absentee policy should be relaxed by not requiring a doctor’s note. The CDC has made this recommendation because they are advising people with low level symptoms NOT to go to the hospital emergency room unless they have severe symptoms. </a:t>
            </a:r>
          </a:p>
          <a:p>
            <a:pPr eaLnBrk="1" hangingPunct="1"/>
            <a:endParaRPr lang="en-US" altLang="en-US" sz="1100" dirty="0">
              <a:latin typeface="+mn-lt"/>
              <a:ea typeface="ＭＳ Ｐゴシック" panose="020B0600070205080204" pitchFamily="34" charset="-128"/>
            </a:endParaRPr>
          </a:p>
          <a:p>
            <a:pPr eaLnBrk="1" hangingPunct="1"/>
            <a:r>
              <a:rPr lang="en-US" altLang="en-US" sz="1100" dirty="0">
                <a:latin typeface="+mn-lt"/>
                <a:ea typeface="ＭＳ Ｐゴシック" panose="020B0600070205080204" pitchFamily="34" charset="-128"/>
              </a:rPr>
              <a:t>CDC Interim Guidance for Businesses and Employers: </a:t>
            </a:r>
            <a:r>
              <a:rPr lang="en-US" sz="1100" dirty="0">
                <a:solidFill>
                  <a:schemeClr val="tx1"/>
                </a:solidFill>
                <a:latin typeface="+mn-lt"/>
                <a:hlinkClick r:id="rId3">
                  <a:extLst>
                    <a:ext uri="{A12FA001-AC4F-418D-AE19-62706E023703}">
                      <ahyp:hlinkClr xmlns:ahyp="http://schemas.microsoft.com/office/drawing/2018/hyperlinkcolor" val="tx"/>
                    </a:ext>
                  </a:extLst>
                </a:hlinkClick>
              </a:rPr>
              <a:t>https://www.cdc.gov/coronavirus/2019-ncov/community/guidance-business-response.html?CDC_AA_refVal=https%3A%2F%2Fwww.cdc.gov%2Fcoronavirus%2F2019-ncov%2Fspecific-groups%2Fguidance-business-response.html</a:t>
            </a:r>
            <a:r>
              <a:rPr lang="en-US" altLang="en-US" sz="1100" dirty="0">
                <a:solidFill>
                  <a:schemeClr val="tx1"/>
                </a:solidFill>
                <a:latin typeface="+mn-lt"/>
                <a:ea typeface="ＭＳ Ｐゴシック" panose="020B0600070205080204" pitchFamily="34" charset="-128"/>
              </a:rPr>
              <a:t> </a:t>
            </a:r>
          </a:p>
          <a:p>
            <a:pPr eaLnBrk="1" hangingPunct="1"/>
            <a:endParaRPr lang="en-US" altLang="en-US" sz="1100" dirty="0">
              <a:latin typeface="+mn-lt"/>
              <a:ea typeface="ＭＳ Ｐゴシック" panose="020B0600070205080204" pitchFamily="34" charset="-128"/>
            </a:endParaRPr>
          </a:p>
          <a:p>
            <a:pPr eaLnBrk="1" hangingPunct="1"/>
            <a:r>
              <a:rPr lang="en-US" altLang="en-US" sz="1100" dirty="0">
                <a:latin typeface="+mn-lt"/>
                <a:ea typeface="ＭＳ Ｐゴシック" panose="020B0600070205080204" pitchFamily="34" charset="-128"/>
              </a:rPr>
              <a:t>Family preparedness is instrumental to ensuring that a healthy staff is available and prepared to work during a pandemic.  Organizations should try to identify and assess how the impact of school/daycare/adult care </a:t>
            </a:r>
            <a:r>
              <a:rPr lang="en-US" altLang="en-US" sz="1100" dirty="0">
                <a:solidFill>
                  <a:schemeClr val="tx1"/>
                </a:solidFill>
                <a:latin typeface="+mn-lt"/>
                <a:ea typeface="ＭＳ Ｐゴシック" panose="020B0600070205080204" pitchFamily="34" charset="-128"/>
              </a:rPr>
              <a:t>closures and other employee needs may impact the availability of employees during a pandemic.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b="0" dirty="0">
                <a:solidFill>
                  <a:schemeClr val="tx1"/>
                </a:solidFill>
                <a:latin typeface="+mn-lt"/>
                <a:hlinkClick r:id="rId4">
                  <a:extLst>
                    <a:ext uri="{A12FA001-AC4F-418D-AE19-62706E023703}">
                      <ahyp:hlinkClr xmlns:ahyp="http://schemas.microsoft.com/office/drawing/2018/hyperlinkcolor" val="tx"/>
                    </a:ext>
                  </a:extLst>
                </a:hlinkClick>
              </a:rPr>
              <a:t>National Academy of Sciences, Engineering and Medicine: A Guide for Public Transportation Pandemic Planning and Response</a:t>
            </a:r>
            <a:endParaRPr lang="en-US" sz="1100" b="0" dirty="0">
              <a:solidFill>
                <a:schemeClr val="tx1"/>
              </a:solidFill>
              <a:latin typeface="+mn-lt"/>
            </a:endParaRPr>
          </a:p>
          <a:p>
            <a:pPr eaLnBrk="1" hangingPunct="1"/>
            <a:r>
              <a:rPr lang="en-US" altLang="en-US" sz="1100" u="sng" dirty="0">
                <a:solidFill>
                  <a:schemeClr val="tx1"/>
                </a:solidFill>
                <a:latin typeface="+mn-lt"/>
                <a:ea typeface="ＭＳ Ｐゴシック" panose="020B0600070205080204" pitchFamily="34" charset="-128"/>
              </a:rPr>
              <a:t>http://nap.edu/22414</a:t>
            </a:r>
          </a:p>
          <a:p>
            <a:pPr eaLnBrk="1" hangingPunct="1"/>
            <a:endParaRPr lang="en-US" altLang="en-US" sz="1100" dirty="0">
              <a:latin typeface="+mn-lt"/>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National Clearinghouse Workplace Checklist: </a:t>
            </a:r>
            <a:r>
              <a:rPr lang="en-US" sz="1800" b="0" i="0" u="sng" strike="noStrike" baseline="0" dirty="0">
                <a:solidFill>
                  <a:srgbClr val="0563C1"/>
                </a:solidFill>
                <a:latin typeface="Georgia" panose="02040502050405020303" pitchFamily="18" charset="0"/>
                <a:hlinkClick r:id="rId5"/>
              </a:rPr>
              <a:t>https://tools.niehs.nih.gov/wetp/public/hasl_get_blob.cfm?ID=12001</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lvl="1" eaLnBrk="1" hangingPunct="1">
              <a:spcBef>
                <a:spcPts val="500"/>
              </a:spcBef>
              <a:spcAft>
                <a:spcPts val="500"/>
              </a:spcAft>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69</a:t>
            </a:fld>
            <a:endParaRPr lang="en-US"/>
          </a:p>
        </p:txBody>
      </p:sp>
    </p:spTree>
    <p:extLst>
      <p:ext uri="{BB962C8B-B14F-4D97-AF65-F5344CB8AC3E}">
        <p14:creationId xmlns:p14="http://schemas.microsoft.com/office/powerpoint/2010/main" val="1262216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As with most any hazard, there are a variety of steps that can reduce or in some cases even eliminate workers’ exposure.  A basic principle of workplace safety is to use a combination of strategies to protect workers, starting with the most effective. This approach of moving from most effective to least effective protective measures is called the ‘hierarchy of controls.’</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The order of controls, from most effective to least effective is: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Elimination</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Substitution</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Engineering controls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Administrative Controls &amp; Work practices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Personal protective equipment</a:t>
            </a:r>
          </a:p>
          <a:p>
            <a:pPr marL="171450" indent="-171450">
              <a:buFont typeface="Arial" panose="020B0604020202020204" pitchFamily="34" charset="0"/>
              <a:buChar char="•"/>
            </a:pPr>
            <a:endParaRPr lang="en-US" altLang="en-US" sz="1200" dirty="0">
              <a:latin typeface="+mn-lt"/>
              <a:ea typeface="ＭＳ Ｐゴシック" panose="020B0600070205080204" pitchFamily="34" charset="-128"/>
            </a:endParaRPr>
          </a:p>
          <a:p>
            <a:pPr marL="0" indent="0">
              <a:buFont typeface="Arial" panose="020B0604020202020204" pitchFamily="34" charset="0"/>
              <a:buNone/>
            </a:pPr>
            <a:r>
              <a:rPr lang="en-US" altLang="en-US" sz="1200" dirty="0">
                <a:latin typeface="+mn-lt"/>
                <a:ea typeface="ＭＳ Ｐゴシック" panose="020B0600070205080204" pitchFamily="34" charset="-128"/>
              </a:rPr>
              <a:t>Source: NIOSH/CDC </a:t>
            </a:r>
            <a:r>
              <a:rPr lang="en-US" altLang="en-US" sz="1200" u="sng" dirty="0">
                <a:latin typeface="+mn-lt"/>
                <a:ea typeface="ＭＳ Ｐゴシック" panose="020B0600070205080204" pitchFamily="34" charset="-128"/>
              </a:rPr>
              <a:t>https://www.cdc.gov/niosh/topics/hierarchy/default.html</a:t>
            </a:r>
          </a:p>
          <a:p>
            <a:pPr marL="0" indent="0">
              <a:buFont typeface="Arial" panose="020B0604020202020204" pitchFamily="34" charset="0"/>
              <a:buNone/>
            </a:pPr>
            <a:r>
              <a:rPr lang="en-US" altLang="en-US" sz="1200" dirty="0">
                <a:latin typeface="+mn-lt"/>
                <a:ea typeface="ＭＳ Ｐゴシック" panose="020B0600070205080204" pitchFamily="34" charset="-128"/>
              </a:rPr>
              <a:t>This webpage also provides a more thorough definition of each type of control measure.</a:t>
            </a:r>
          </a:p>
          <a:p>
            <a:pPr marL="0" indent="0">
              <a:buFont typeface="Arial" panose="020B0604020202020204" pitchFamily="34" charset="0"/>
              <a:buNone/>
            </a:pPr>
            <a:endParaRPr lang="en-US" altLang="en-US" sz="1200" dirty="0">
              <a:latin typeface="+mn-lt"/>
              <a:ea typeface="ＭＳ Ｐゴシック" panose="020B0600070205080204" pitchFamily="34" charset="-128"/>
            </a:endParaRPr>
          </a:p>
          <a:p>
            <a:pPr marL="0" indent="0">
              <a:buFont typeface="Arial" panose="020B0604020202020204" pitchFamily="34" charset="0"/>
              <a:buNone/>
            </a:pPr>
            <a:r>
              <a:rPr lang="en-US" altLang="en-US" sz="1200" dirty="0">
                <a:latin typeface="+mn-lt"/>
                <a:ea typeface="ＭＳ Ｐゴシック" panose="020B0600070205080204" pitchFamily="34" charset="-128"/>
              </a:rPr>
              <a:t>Transition:  We will now review the overall process for selection and implementation of safeguards and review a few measures that should be used in all workplaces.</a:t>
            </a:r>
          </a:p>
          <a:p>
            <a:r>
              <a:rPr lang="en-US" altLang="en-US" sz="1200" dirty="0">
                <a:latin typeface="+mn-lt"/>
                <a:ea typeface="ＭＳ Ｐゴシック" panose="020B0600070205080204" pitchFamily="34" charset="-128"/>
              </a:rPr>
              <a:t>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70</a:t>
            </a:fld>
            <a:endParaRPr lang="en-US"/>
          </a:p>
        </p:txBody>
      </p:sp>
    </p:spTree>
    <p:extLst>
      <p:ext uri="{BB962C8B-B14F-4D97-AF65-F5344CB8AC3E}">
        <p14:creationId xmlns:p14="http://schemas.microsoft.com/office/powerpoint/2010/main" val="1445621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Engineering controls involve making changes to the work environment to reduce work-related hazards. These types of controls are preferred over others because they make permanent changes that reduce exposure to hazards and do not rely on worker or customer behavior. By reducing a hazard in the workplace, engineering controls are not only the most effective, but can also be the most cost-effective solutions for employers to implement.  </a:t>
            </a:r>
          </a:p>
          <a:p>
            <a:r>
              <a:rPr lang="en-US" altLang="en-US" sz="1200" dirty="0">
                <a:latin typeface="+mn-lt"/>
                <a:ea typeface="ＭＳ Ｐゴシック" panose="020B0600070205080204" pitchFamily="34" charset="-128"/>
              </a:rPr>
              <a:t>Examples of engineering controls include:</a:t>
            </a:r>
          </a:p>
          <a:p>
            <a:endParaRPr lang="en-US" altLang="en-US" sz="1200" dirty="0">
              <a:latin typeface="+mn-lt"/>
              <a:ea typeface="ＭＳ Ｐゴシック" panose="020B0600070205080204" pitchFamily="34" charset="-128"/>
            </a:endParaRP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Using specialized ventilation to remove hazards from the air.</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Installing physical barriers, such as clear plastic sneeze guards.</a:t>
            </a:r>
          </a:p>
          <a:p>
            <a:pPr marL="171450" indent="-171450">
              <a:buFont typeface="Arial" panose="020B0604020202020204" pitchFamily="34" charset="0"/>
              <a:buChar char="•"/>
            </a:pPr>
            <a:r>
              <a:rPr lang="en-US" altLang="en-US" sz="1200" dirty="0">
                <a:latin typeface="+mn-lt"/>
                <a:ea typeface="ＭＳ Ｐゴシック" panose="020B0600070205080204" pitchFamily="34" charset="-128"/>
              </a:rPr>
              <a:t>Installing a drive-through window for customer service.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71</a:t>
            </a:fld>
            <a:endParaRPr lang="en-US"/>
          </a:p>
        </p:txBody>
      </p:sp>
    </p:spTree>
    <p:extLst>
      <p:ext uri="{BB962C8B-B14F-4D97-AF65-F5344CB8AC3E}">
        <p14:creationId xmlns:p14="http://schemas.microsoft.com/office/powerpoint/2010/main" val="46161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Workers may refuse to perform dangerous work if they reasonably believe there is a threat of serious injury or death and the employer refuses to correct the condition after the employee requests it.</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They also have access to examine the OSHA 300 log of recordable injuries and illnesses, obtain safety data sheets for hazardous chemicals, and view work-related medical and exposure records.</a:t>
            </a:r>
            <a:endParaRPr lang="en-US"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a:t>
            </a:fld>
            <a:endParaRPr lang="en-US"/>
          </a:p>
        </p:txBody>
      </p:sp>
    </p:spTree>
    <p:extLst>
      <p:ext uri="{BB962C8B-B14F-4D97-AF65-F5344CB8AC3E}">
        <p14:creationId xmlns:p14="http://schemas.microsoft.com/office/powerpoint/2010/main" val="5197677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defRPr/>
            </a:pPr>
            <a:r>
              <a:rPr lang="en-US" sz="1200" b="1" dirty="0">
                <a:latin typeface="+mn-lt"/>
              </a:rPr>
              <a:t>NOTE: </a:t>
            </a:r>
            <a:r>
              <a:rPr lang="en-US" sz="1200" dirty="0">
                <a:latin typeface="+mn-lt"/>
              </a:rPr>
              <a:t>The information on this slide is relevant to high risk workers in health care and laboratories. Some correctional facilities and other institutions also have medical departments and negative pressure isolation rooms. Instructors may skip or hide this slide if the trainees are not in those industries.</a:t>
            </a:r>
            <a:endParaRPr lang="en-US" sz="1200" b="1" dirty="0">
              <a:latin typeface="+mn-lt"/>
            </a:endParaRP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Engineering controls protect workers by removing or reducing COVID-19 from the work environment.  Negative pressure ventilation is an engineering control that is used in health care facilities to protect staff who work in rooms with patients who are suspect or confirmed to have COVID-19. A properly ventilated isolation room removes 100% of contaminated air directly to the outside, through a high efficiency particulate air (HEPA) filter. The HEPA filter captures the viral particles so that they do not re-enter the building.  It is especially important to use ventilation control when performing high risk procedures that create aerosols such as bronchoscopy or sputum induction.</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Image: Adobe Stock. In the photograph above, a scientist is conducting an experiment inside a biological safety cabinet (BSC). The airflow within the BSC helps prevent any pathogen from escaping the confines of the cabinet.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72</a:t>
            </a:fld>
            <a:endParaRPr lang="en-US"/>
          </a:p>
        </p:txBody>
      </p:sp>
    </p:spTree>
    <p:extLst>
      <p:ext uri="{BB962C8B-B14F-4D97-AF65-F5344CB8AC3E}">
        <p14:creationId xmlns:p14="http://schemas.microsoft.com/office/powerpoint/2010/main" val="33327779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Administrative controls include work practices and procedures to reduce the length, frequency or intensity of exposure to a hazard.  Employers should:</a:t>
            </a:r>
          </a:p>
          <a:p>
            <a:endParaRPr lang="en-US" altLang="en-US" sz="1200" dirty="0">
              <a:latin typeface="+mn-lt"/>
              <a:ea typeface="ＭＳ Ｐゴシック" panose="020B0600070205080204" pitchFamily="34" charset="-128"/>
            </a:endParaRP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Provide resources and a work environment that promotes personal hygiene. For example, supply tissues, no-touch trash cans, hand soap, hand sanitizer, disinfectants, and disposable towels for workers to clean their work surfaces.</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Develop procedures to minimize contacts between workers and between workers and patients, clients or customers.</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Limit the number of staff present for high exposure tasks such as aerosol generating procedures or entering patient room.</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Provide workers with up-to-date education and training on coronavirus risk factors, and methods to prevent exposure.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73</a:t>
            </a:fld>
            <a:endParaRPr lang="en-US"/>
          </a:p>
        </p:txBody>
      </p:sp>
    </p:spTree>
    <p:extLst>
      <p:ext uri="{BB962C8B-B14F-4D97-AF65-F5344CB8AC3E}">
        <p14:creationId xmlns:p14="http://schemas.microsoft.com/office/powerpoint/2010/main" val="34653923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Other administrative control examples are use of table, ropes, and floor markings to maintain social distancing</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Images: Adobe Stock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74</a:t>
            </a:fld>
            <a:endParaRPr lang="en-US"/>
          </a:p>
        </p:txBody>
      </p:sp>
    </p:spTree>
    <p:extLst>
      <p:ext uri="{BB962C8B-B14F-4D97-AF65-F5344CB8AC3E}">
        <p14:creationId xmlns:p14="http://schemas.microsoft.com/office/powerpoint/2010/main" val="1738195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Adjustments in workplace policies can also reduce exposures.</a:t>
            </a:r>
          </a:p>
          <a:p>
            <a:endParaRPr lang="en-US" altLang="en-US" sz="1200" dirty="0">
              <a:latin typeface="+mn-lt"/>
              <a:ea typeface="ＭＳ Ｐゴシック" panose="020B0600070205080204" pitchFamily="34" charset="-128"/>
            </a:endParaRP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Encouraging ill workers to stay at home without fear of any reprisals.</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Discontinuing nonessential travel to locations having high prevalence of illness.</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Using e-mail, websites, and teleconferences to minimizing face-to-face contact between workers. Where possible, encourage flexible work arrangements such as telecommuting or flexible work hours to reduce the number of workers who must be at the work site at one time or in one specific location.</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Relying on home delivery of goods and services to reduce the number of clients or customers who must visit your workplace.</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Developing emergency communications plans. Maintain a forum for answering workers' concerns and develop Internet-based communications, if feasible.</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Provide education and training materials in an easy to understand format and in the appropriate language and literacy level for all employees.</a:t>
            </a:r>
          </a:p>
          <a:p>
            <a:pPr marL="171107" indent="-171107">
              <a:buFont typeface="Arial" panose="020B0604020202020204" pitchFamily="34" charset="0"/>
              <a:buChar char="•"/>
            </a:pPr>
            <a:endParaRPr lang="en-US" altLang="en-US" sz="1200" dirty="0">
              <a:latin typeface="+mn-lt"/>
              <a:ea typeface="ＭＳ Ｐゴシック" panose="020B0600070205080204" pitchFamily="34" charset="-128"/>
            </a:endParaRPr>
          </a:p>
          <a:p>
            <a:pPr marL="0" indent="0">
              <a:buFont typeface="Arial" panose="020B0604020202020204" pitchFamily="34" charset="0"/>
              <a:buNone/>
            </a:pPr>
            <a:r>
              <a:rPr lang="en-US" altLang="en-US" sz="1200" dirty="0">
                <a:latin typeface="+mn-lt"/>
                <a:ea typeface="ＭＳ Ｐゴシック" panose="020B0600070205080204" pitchFamily="34" charset="-128"/>
              </a:rPr>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75</a:t>
            </a:fld>
            <a:endParaRPr lang="en-US"/>
          </a:p>
        </p:txBody>
      </p:sp>
    </p:spTree>
    <p:extLst>
      <p:ext uri="{BB962C8B-B14F-4D97-AF65-F5344CB8AC3E}">
        <p14:creationId xmlns:p14="http://schemas.microsoft.com/office/powerpoint/2010/main" val="2157924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latin typeface="+mn-lt"/>
              </a:rPr>
              <a:t>In our final module we will discuss existing OSHA standards that protect workers from exposure to infectious diseases and OSHA’s Guidance and Emergency Temporary Standards that protect workers from COVID-19. </a:t>
            </a:r>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76</a:t>
            </a:fld>
            <a:endParaRPr lang="en-US"/>
          </a:p>
        </p:txBody>
      </p:sp>
    </p:spTree>
    <p:extLst>
      <p:ext uri="{BB962C8B-B14F-4D97-AF65-F5344CB8AC3E}">
        <p14:creationId xmlns:p14="http://schemas.microsoft.com/office/powerpoint/2010/main" val="12735160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In the following slides we will discuss OSHA’s COVID-19 NEP, Vaccination and Testing ETS, Healthcare ETS, and other existing standards that protect workers.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dirty="0"/>
              <a:t>OSHA is authorized to set emergency temporary standards on its own initiative, or in response to petitions from other parties, like the Secretary of Health and Human Services (HHS) or the National Institute for Occupational Safety and Health (NIOSH). These standards take effect immediately and are in effect until superseded by a permanent standard or challenged in an appropriate U.S. Court of Appeals.</a:t>
            </a:r>
          </a:p>
          <a:p>
            <a:endParaRPr lang="en-US" dirty="0"/>
          </a:p>
          <a:p>
            <a:r>
              <a:rPr lang="en-US" dirty="0"/>
              <a:t>National Emphasis Programs (NEPs) are temporary programs that focus OSHA's resources on particular hazards and high-hazard industries. </a:t>
            </a:r>
          </a:p>
          <a:p>
            <a:endParaRPr lang="en-US" dirty="0"/>
          </a:p>
          <a:p>
            <a:r>
              <a:rPr lang="en-US" dirty="0"/>
              <a:t>https://www.osha.gov/laws-regs/standards-development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77</a:t>
            </a:fld>
            <a:endParaRPr lang="en-US"/>
          </a:p>
        </p:txBody>
      </p:sp>
    </p:spTree>
    <p:extLst>
      <p:ext uri="{BB962C8B-B14F-4D97-AF65-F5344CB8AC3E}">
        <p14:creationId xmlns:p14="http://schemas.microsoft.com/office/powerpoint/2010/main" val="1340791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Emphasis Programs (NEPs) are temporary programs that focus OSHA's resources on particular hazards and high-hazard industries. Existing and potential new emphasis programs are evaluated using inspection data, injury and illness data, National Institute for Occupational Safety and Health (NIOSH) reports, peer-reviewed literature, analysis of inspection findings, and other available information sources. </a:t>
            </a:r>
          </a:p>
        </p:txBody>
      </p:sp>
      <p:sp>
        <p:nvSpPr>
          <p:cNvPr id="4" name="Slide Number Placeholder 3"/>
          <p:cNvSpPr>
            <a:spLocks noGrp="1"/>
          </p:cNvSpPr>
          <p:nvPr>
            <p:ph type="sldNum" sz="quarter" idx="5"/>
          </p:nvPr>
        </p:nvSpPr>
        <p:spPr/>
        <p:txBody>
          <a:bodyPr/>
          <a:lstStyle/>
          <a:p>
            <a:fld id="{05DB3D49-CF38-464E-9560-EBDB0B71E972}" type="slidenum">
              <a:rPr lang="en-US" smtClean="0"/>
              <a:t>78</a:t>
            </a:fld>
            <a:endParaRPr lang="en-US"/>
          </a:p>
        </p:txBody>
      </p:sp>
    </p:spTree>
    <p:extLst>
      <p:ext uri="{BB962C8B-B14F-4D97-AF65-F5344CB8AC3E}">
        <p14:creationId xmlns:p14="http://schemas.microsoft.com/office/powerpoint/2010/main" val="3525932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NEP is to significantly reduce or eliminate worker exposures to SARS-CoV-2 by targeting industries and worksites where unvaccinated employees may have a high frequency of close contact exposures and therefore, controlling the health hazards associated with such exposures. This goal will be accomplished by a combination of inspection targeting, outreach to employers, and compliance assistance. The goal of this NEP is to continue performing a high percentage of COVID-19 inspections (at least 5%) of the National Office’s total inspection goal (which is approximately 1,600 inspections OSHA-wide), by focusing Agency resources on workplace exposures to SARS-CoV-2 in certain critical industries. Unprogrammed COVID-19-related inspections will continue to be prioritized for worksites where employees have potential exposures to COVID-19-related hazards. OSHA anticipates that the majority of the inspections covered under this NEP will continue to occur in </a:t>
            </a:r>
          </a:p>
          <a:p>
            <a:r>
              <a:rPr lang="en-US" dirty="0"/>
              <a:t>general industry, particularly in healthcare, based on current OSHA enforcement data showing higher COVID-19-related complaints, referrals and severe incident reports at healthcare worksites. </a:t>
            </a:r>
          </a:p>
          <a:p>
            <a:endParaRPr lang="en-US" dirty="0"/>
          </a:p>
          <a:p>
            <a:r>
              <a:rPr lang="en-US" dirty="0"/>
              <a:t>https://www.osha.gov/sites/default/files/enforcement/directives/DIR_2021-03_CPL_03.pdf</a:t>
            </a:r>
          </a:p>
        </p:txBody>
      </p:sp>
      <p:sp>
        <p:nvSpPr>
          <p:cNvPr id="4" name="Slide Number Placeholder 3"/>
          <p:cNvSpPr>
            <a:spLocks noGrp="1"/>
          </p:cNvSpPr>
          <p:nvPr>
            <p:ph type="sldNum" sz="quarter" idx="5"/>
          </p:nvPr>
        </p:nvSpPr>
        <p:spPr/>
        <p:txBody>
          <a:bodyPr/>
          <a:lstStyle/>
          <a:p>
            <a:fld id="{05DB3D49-CF38-464E-9560-EBDB0B71E972}" type="slidenum">
              <a:rPr lang="en-US" smtClean="0"/>
              <a:t>79</a:t>
            </a:fld>
            <a:endParaRPr lang="en-US"/>
          </a:p>
        </p:txBody>
      </p:sp>
    </p:spTree>
    <p:extLst>
      <p:ext uri="{BB962C8B-B14F-4D97-AF65-F5344CB8AC3E}">
        <p14:creationId xmlns:p14="http://schemas.microsoft.com/office/powerpoint/2010/main" val="23787291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 provides lists of NAICS codes in general industry from the public COVID-19 Enforcement Data (e.g., complaints, FAT/CAT, referrals, inspections, COVID-19-related violations and HALs) where OSHA data shows the highest amount of workers expected to perform tasks associated with exposure to SARS-CoV-2.  Tables 1 and 2 in this appendix comprise the NAICS codes for top healthcare and non-healthcare industries, respectively, with OSHA enforcement activities related to COVID-19 over the past year.  </a:t>
            </a:r>
          </a:p>
        </p:txBody>
      </p:sp>
      <p:sp>
        <p:nvSpPr>
          <p:cNvPr id="4" name="Slide Number Placeholder 3"/>
          <p:cNvSpPr>
            <a:spLocks noGrp="1"/>
          </p:cNvSpPr>
          <p:nvPr>
            <p:ph type="sldNum" sz="quarter" idx="5"/>
          </p:nvPr>
        </p:nvSpPr>
        <p:spPr/>
        <p:txBody>
          <a:bodyPr/>
          <a:lstStyle/>
          <a:p>
            <a:fld id="{05DB3D49-CF38-464E-9560-EBDB0B71E972}" type="slidenum">
              <a:rPr lang="en-US" smtClean="0"/>
              <a:t>82</a:t>
            </a:fld>
            <a:endParaRPr lang="en-US"/>
          </a:p>
        </p:txBody>
      </p:sp>
    </p:spTree>
    <p:extLst>
      <p:ext uri="{BB962C8B-B14F-4D97-AF65-F5344CB8AC3E}">
        <p14:creationId xmlns:p14="http://schemas.microsoft.com/office/powerpoint/2010/main" val="1420874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November 04, 2021, the U.S. Department of Labor’s Occupational Safety and Health Administration announced a new emergency temporary standard to protect more than 84 million workers from the spread of the coronavirus on the job. Under this standard, covered employers must develop, implement and enforce a mandatory COVID-19 vaccination policy, unless they adopt a policy requiring employees to choose to either be vaccinated or undergo regular COVID-19 testing and wear a face covering at work.</a:t>
            </a:r>
          </a:p>
          <a:p>
            <a:endParaRPr lang="en-US" dirty="0"/>
          </a:p>
          <a:p>
            <a:r>
              <a:rPr lang="en-US" dirty="0"/>
              <a:t>Implementation of this ETS is still under deliberation.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this presentation from the Department of Labor for more information: https://www.youtube.com/watch?v=ixxkn3Y8z6g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84</a:t>
            </a:fld>
            <a:endParaRPr lang="en-US"/>
          </a:p>
        </p:txBody>
      </p:sp>
    </p:spTree>
    <p:extLst>
      <p:ext uri="{BB962C8B-B14F-4D97-AF65-F5344CB8AC3E}">
        <p14:creationId xmlns:p14="http://schemas.microsoft.com/office/powerpoint/2010/main" val="388882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Workers have the right to contest an abatement period given to an employer by OSHA, intervene in enforcement proceedings against the employer, and report unsafe conditions or practices to OSHA without fear of retaliation from the employer.</a:t>
            </a:r>
            <a:endParaRPr lang="en-US" dirty="0"/>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a:t>
            </a:fld>
            <a:endParaRPr lang="en-US"/>
          </a:p>
        </p:txBody>
      </p:sp>
    </p:spTree>
    <p:extLst>
      <p:ext uri="{BB962C8B-B14F-4D97-AF65-F5344CB8AC3E}">
        <p14:creationId xmlns:p14="http://schemas.microsoft.com/office/powerpoint/2010/main" val="27087536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85</a:t>
            </a:fld>
            <a:endParaRPr lang="en-US"/>
          </a:p>
        </p:txBody>
      </p:sp>
    </p:spTree>
    <p:extLst>
      <p:ext uri="{BB962C8B-B14F-4D97-AF65-F5344CB8AC3E}">
        <p14:creationId xmlns:p14="http://schemas.microsoft.com/office/powerpoint/2010/main" val="14243917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Monday 1/10/22, businesses with 100 or more employees were required to have a database of their workers’ vaccination status, post their company vaccine policy, provide paid leave to workers getting the vaccine and require unvaccinated employees to wear a mask at work.  The Supreme Court ruled that OSHA lacked the authority to impose such a mandate on Thursday 1/13/22. </a:t>
            </a:r>
          </a:p>
          <a:p>
            <a:endParaRPr lang="en-US" dirty="0"/>
          </a:p>
          <a:p>
            <a:r>
              <a:rPr lang="en-US" dirty="0"/>
              <a:t>The Supreme Court did however narrowly decide to allow the Department of Health and Human Services (HHS) mandate to require COVID-19 vaccination among healthcare facilities employees. This ruling paves the way for the Centers for Medicare &amp; Medicaid Services (CMS) to withhold Medicare funds from provider organizations that do not implement a vaccination requirement across their workforce.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86</a:t>
            </a:fld>
            <a:endParaRPr lang="en-US"/>
          </a:p>
        </p:txBody>
      </p:sp>
    </p:spTree>
    <p:extLst>
      <p:ext uri="{BB962C8B-B14F-4D97-AF65-F5344CB8AC3E}">
        <p14:creationId xmlns:p14="http://schemas.microsoft.com/office/powerpoint/2010/main" val="41279580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this presentation from the Department of Labor for more information: https://www.youtube.com/watch?v=YIB1TZS3pBE </a:t>
            </a:r>
          </a:p>
        </p:txBody>
      </p:sp>
      <p:sp>
        <p:nvSpPr>
          <p:cNvPr id="4" name="Slide Number Placeholder 3"/>
          <p:cNvSpPr>
            <a:spLocks noGrp="1"/>
          </p:cNvSpPr>
          <p:nvPr>
            <p:ph type="sldNum" sz="quarter" idx="5"/>
          </p:nvPr>
        </p:nvSpPr>
        <p:spPr/>
        <p:txBody>
          <a:bodyPr/>
          <a:lstStyle/>
          <a:p>
            <a:fld id="{05DB3D49-CF38-464E-9560-EBDB0B71E972}" type="slidenum">
              <a:rPr lang="en-US" smtClean="0"/>
              <a:t>87</a:t>
            </a:fld>
            <a:endParaRPr lang="en-US"/>
          </a:p>
        </p:txBody>
      </p:sp>
    </p:spTree>
    <p:extLst>
      <p:ext uri="{BB962C8B-B14F-4D97-AF65-F5344CB8AC3E}">
        <p14:creationId xmlns:p14="http://schemas.microsoft.com/office/powerpoint/2010/main" val="39426063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plan must include policies and procedures to:</a:t>
            </a:r>
          </a:p>
          <a:p>
            <a:pPr lvl="1"/>
            <a:r>
              <a:rPr lang="en-US" sz="2000" dirty="0"/>
              <a:t>Minimize the risk of transmission to each employee</a:t>
            </a:r>
          </a:p>
          <a:p>
            <a:pPr lvl="1"/>
            <a:r>
              <a:rPr lang="en-US" sz="2000" dirty="0"/>
              <a:t>Effectively communicate and coordinate with other employers when employees of different employers share the same space</a:t>
            </a:r>
          </a:p>
          <a:p>
            <a:pPr lvl="1"/>
            <a:r>
              <a:rPr lang="en-US" sz="2000" dirty="0"/>
              <a:t>Protect employees who in the course of their work enter into private residences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88</a:t>
            </a:fld>
            <a:endParaRPr lang="en-US"/>
          </a:p>
        </p:txBody>
      </p:sp>
    </p:spTree>
    <p:extLst>
      <p:ext uri="{BB962C8B-B14F-4D97-AF65-F5344CB8AC3E}">
        <p14:creationId xmlns:p14="http://schemas.microsoft.com/office/powerpoint/2010/main" val="3657461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89</a:t>
            </a:fld>
            <a:endParaRPr lang="en-US"/>
          </a:p>
        </p:txBody>
      </p:sp>
    </p:spTree>
    <p:extLst>
      <p:ext uri="{BB962C8B-B14F-4D97-AF65-F5344CB8AC3E}">
        <p14:creationId xmlns:p14="http://schemas.microsoft.com/office/powerpoint/2010/main" val="165611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90</a:t>
            </a:fld>
            <a:endParaRPr lang="en-US"/>
          </a:p>
        </p:txBody>
      </p:sp>
    </p:spTree>
    <p:extLst>
      <p:ext uri="{BB962C8B-B14F-4D97-AF65-F5344CB8AC3E}">
        <p14:creationId xmlns:p14="http://schemas.microsoft.com/office/powerpoint/2010/main" val="16446739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work-related COVID-19 fatalities to OSHA within 8 hours of employer knowledge and in-patient hospitalizations within 24 hours of employer knowledge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91</a:t>
            </a:fld>
            <a:endParaRPr lang="en-US"/>
          </a:p>
        </p:txBody>
      </p:sp>
    </p:spTree>
    <p:extLst>
      <p:ext uri="{BB962C8B-B14F-4D97-AF65-F5344CB8AC3E}">
        <p14:creationId xmlns:p14="http://schemas.microsoft.com/office/powerpoint/2010/main" val="22609152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mn-lt"/>
              </a:rPr>
              <a:t>To ensure that employees work in a safe and healthful environment, OSHA sets and enforces protective workplace safety and health standards. The OSHA Personal Protective Equipment (PPE) standards (construction and general industry) requires the employer shall assess the workplace to determine if hazards are present, or are likely to be present, which necessitate the use of PPE. If such hazards are present, or likely to be present, the employer shall: Select, and have each affected employee use, the types of PPE that will protect the affected employee from the hazards identified in the hazard assessment; Communicate selection decisions to each affected employee; and, Select PPE that properly fits each affected employee. </a:t>
            </a:r>
          </a:p>
          <a:p>
            <a:pPr marL="170902" indent="-170902">
              <a:buFont typeface="Arial" panose="020B0604020202020204" pitchFamily="34" charset="0"/>
              <a:buChar char="•"/>
            </a:pPr>
            <a:endParaRPr lang="en-US" sz="1200" dirty="0">
              <a:latin typeface="+mn-lt"/>
            </a:endParaRPr>
          </a:p>
          <a:p>
            <a:pPr marL="170902" indent="-170902">
              <a:buFont typeface="Arial" panose="020B0604020202020204" pitchFamily="34" charset="0"/>
              <a:buChar char="•"/>
            </a:pPr>
            <a:r>
              <a:rPr lang="en-US" sz="1200" dirty="0">
                <a:latin typeface="+mn-lt"/>
              </a:rPr>
              <a:t>Workers and union representatives have a right to obtain a copy of the PPE assessment. It is a best practice when labor and management work together to conduct the PPE hazard assessments.</a:t>
            </a:r>
          </a:p>
          <a:p>
            <a:pPr marL="170902" indent="-170902">
              <a:buFont typeface="Arial" panose="020B0604020202020204" pitchFamily="34" charset="0"/>
              <a:buChar char="•"/>
            </a:pPr>
            <a:r>
              <a:rPr lang="en-US" sz="1200" dirty="0">
                <a:latin typeface="+mn-lt"/>
              </a:rPr>
              <a:t>If you would like to learn more about the selection of PPE for co-workers who have potential occupational exposure to SARS CoV-2, take a look at the assessment.</a:t>
            </a:r>
          </a:p>
          <a:p>
            <a:pPr marL="170902" indent="-170902">
              <a:buFont typeface="Arial" panose="020B0604020202020204" pitchFamily="34" charset="0"/>
              <a:buChar char="•"/>
            </a:pPr>
            <a:endParaRPr lang="en-US" sz="1200" dirty="0">
              <a:latin typeface="+mn-lt"/>
            </a:endParaRPr>
          </a:p>
          <a:p>
            <a:pPr marL="170902" indent="-170902">
              <a:buFont typeface="Arial" panose="020B0604020202020204" pitchFamily="34" charset="0"/>
              <a:buChar char="•"/>
            </a:pPr>
            <a:r>
              <a:rPr lang="en-US" sz="1200" dirty="0">
                <a:latin typeface="+mn-lt"/>
              </a:rPr>
              <a:t>More OSHA enforcement information can be found:</a:t>
            </a:r>
          </a:p>
          <a:p>
            <a:pPr marL="170902" indent="-170902">
              <a:buFont typeface="Arial" panose="020B0604020202020204" pitchFamily="34" charset="0"/>
              <a:buChar char="•"/>
            </a:pPr>
            <a:r>
              <a:rPr lang="en-US" sz="2000" u="sng" dirty="0">
                <a:solidFill>
                  <a:srgbClr val="0563C1"/>
                </a:solidFill>
                <a:latin typeface="Georgia" panose="02040502050405020303" pitchFamily="18" charset="0"/>
                <a:hlinkClick r:id="rId3"/>
              </a:rPr>
              <a:t>https://www.osha.gov/memos/2020-05-19/updated-interim-enforcement-response-plan-coronavirus-disease-2019-covid-19</a:t>
            </a:r>
            <a:r>
              <a:rPr lang="en-US" sz="2000" dirty="0">
                <a:solidFill>
                  <a:srgbClr val="0563C1"/>
                </a:solidFill>
                <a:latin typeface="Georgia" panose="02040502050405020303" pitchFamily="18" charset="0"/>
                <a:hlinkClick r:id="rId3"/>
              </a:rPr>
              <a:t> </a:t>
            </a:r>
          </a:p>
          <a:p>
            <a:pPr marL="170902" indent="-170902">
              <a:buFont typeface="Arial" panose="020B0604020202020204" pitchFamily="34" charset="0"/>
              <a:buChar char="•"/>
            </a:pPr>
            <a:r>
              <a:rPr lang="en-US" sz="2000" u="sng" dirty="0">
                <a:solidFill>
                  <a:srgbClr val="0563C1"/>
                </a:solidFill>
                <a:latin typeface="Georgia" panose="02040502050405020303" pitchFamily="18" charset="0"/>
                <a:hlinkClick r:id="rId4"/>
              </a:rPr>
              <a:t>https://www.osha.gov/SLTC/covid-19/standards.html</a:t>
            </a:r>
            <a:r>
              <a:rPr lang="en-US" sz="2000" dirty="0">
                <a:solidFill>
                  <a:srgbClr val="0563C1"/>
                </a:solidFill>
                <a:latin typeface="Tahoma" panose="020B0604030504040204" pitchFamily="34" charset="0"/>
                <a:hlinkClick r:id="rId4"/>
              </a:rPr>
              <a:t>  </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92</a:t>
            </a:fld>
            <a:endParaRPr lang="en-US"/>
          </a:p>
        </p:txBody>
      </p:sp>
    </p:spTree>
    <p:extLst>
      <p:ext uri="{BB962C8B-B14F-4D97-AF65-F5344CB8AC3E}">
        <p14:creationId xmlns:p14="http://schemas.microsoft.com/office/powerpoint/2010/main" val="2102755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Personal protective equipment protects against exposures to COVID-19 that cannot be eliminated or reduced by other measures.  Workers need to use gloves, gowns, and face/eye protection.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Respirators approved by the National Institute for Occupational Safety and Health (NIOSH) are needed to prevent inhaling aerosolized SARS-CoV-2 particles. At a minimum, workers need to wear an N95 respirator.  A higher level of respiratory protection, such as a powered air-purifying respirator or PAPR, should be worn during high hazard procedures that generate aerosols.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Respirators should not be used after the expiration date. Maintaining equipment that is current should be part of the practices and procedures in the workplace.  NOTE: some of the respirators in the national stockpile that are being released for use in the national emergency are expired. NIOSH has tested batches and found most of them to be still usable. Also Cal/OSHA has issued guidance as has NIOSH on prioritizing use of respirators during the shortage. See the links on slides 58 and 59.</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When there is a PPE shortage, people using PPE in training should be careful to conserve the equipment for use after training.  NIOSH and OSHA have published guidance that says In order to conserve the supply of N95 respirators, health care facilities should understand which of their health care personnel do and do not need to be in a respiratory protection program and thus medically evaluated, trained, and fit tested. If training and fit testing are conducted during two separate steps, it is possible to allow limited re-use of N95 respirators used by individual workers during both steps. </a:t>
            </a:r>
            <a:r>
              <a:rPr lang="en-US" altLang="en-US" sz="1200" u="sng" dirty="0">
                <a:latin typeface="+mn-lt"/>
                <a:ea typeface="ＭＳ Ｐゴシック" panose="020B0600070205080204" pitchFamily="34" charset="-128"/>
              </a:rPr>
              <a:t>https://www.cdc.gov/coronavirus/2019-ncov/hcp/respirators-strategy/conventional-capacity-strategies.html </a:t>
            </a:r>
          </a:p>
          <a:p>
            <a:endParaRPr lang="en-US" altLang="en-US" sz="1200" u="sng" dirty="0">
              <a:latin typeface="+mn-lt"/>
              <a:ea typeface="ＭＳ Ｐゴシック" panose="020B0600070205080204" pitchFamily="34" charset="-128"/>
            </a:endParaRPr>
          </a:p>
          <a:p>
            <a:r>
              <a:rPr lang="en-US" altLang="en-US" sz="1200" u="none" dirty="0">
                <a:latin typeface="+mn-lt"/>
                <a:ea typeface="ＭＳ Ｐゴシック" panose="020B0600070205080204" pitchFamily="34" charset="-128"/>
              </a:rPr>
              <a:t>Image: Adobe Stock </a:t>
            </a:r>
          </a:p>
          <a:p>
            <a:endParaRPr lang="en-US" altLang="en-US" sz="1200" u="sng" dirty="0">
              <a:latin typeface="+mn-lt"/>
              <a:ea typeface="ＭＳ Ｐゴシック" panose="020B0600070205080204" pitchFamily="34" charset="-128"/>
            </a:endParaRPr>
          </a:p>
          <a:p>
            <a:endParaRPr lang="en-US" altLang="en-US" sz="1200" u="sng" dirty="0">
              <a:latin typeface="+mn-lt"/>
              <a:ea typeface="ＭＳ Ｐゴシック" panose="020B0600070205080204" pitchFamily="34" charset="-128"/>
            </a:endParaRPr>
          </a:p>
          <a:p>
            <a:endParaRPr lang="en-US" altLang="en-US" sz="1200" u="sng" dirty="0">
              <a:latin typeface="+mn-lt"/>
              <a:ea typeface="ＭＳ Ｐゴシック" panose="020B0600070205080204" pitchFamily="34" charset="-128"/>
            </a:endParaRPr>
          </a:p>
          <a:p>
            <a:endParaRPr lang="en-US" altLang="en-US" sz="1200" u="sng" dirty="0">
              <a:latin typeface="+mn-lt"/>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93</a:t>
            </a:fld>
            <a:endParaRPr lang="en-US"/>
          </a:p>
        </p:txBody>
      </p:sp>
    </p:spTree>
    <p:extLst>
      <p:ext uri="{BB962C8B-B14F-4D97-AF65-F5344CB8AC3E}">
        <p14:creationId xmlns:p14="http://schemas.microsoft.com/office/powerpoint/2010/main" val="28098482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Decontamination procedures are specific to the industry, job task, and work site. Decontamination is critical because workers can become contaminated with infectious material while taking off PPE and respirators. The CDC guidelines for health care include disinfecting immediately any visibly contaminated PPE surfaces, equipment, or patient care area surfaces using an EPA-registered disinfectant wipe. They also recommend performing regular cleaning and disinfection of patient care area surfaces, even absent visible contamination. They state that this should be performed only by nurses or physicians as part of patient care activities in order to limit the number of additional health care workers who enter the room.</a:t>
            </a:r>
          </a:p>
          <a:p>
            <a:pPr marL="170902" indent="-170902">
              <a:buFont typeface="Arial" panose="020B0604020202020204" pitchFamily="34" charset="0"/>
              <a:buChar char="•"/>
            </a:pPr>
            <a:endParaRPr lang="en-US" sz="1200" dirty="0">
              <a:latin typeface="+mn-lt"/>
            </a:endParaRPr>
          </a:p>
          <a:p>
            <a:pPr marL="170902" indent="-170902">
              <a:buFont typeface="Arial" panose="020B0604020202020204" pitchFamily="34" charset="0"/>
              <a:buChar char="•"/>
            </a:pPr>
            <a:r>
              <a:rPr lang="en-US" sz="1200" dirty="0">
                <a:latin typeface="+mn-lt"/>
              </a:rPr>
              <a:t>EPA-registered disinfectants. See: </a:t>
            </a:r>
            <a:r>
              <a:rPr lang="en-US" sz="1200" u="sng" dirty="0">
                <a:latin typeface="+mn-lt"/>
              </a:rPr>
              <a:t>https://www.epa.gov/pesticide-registration/list-n-disinfectants-use-against-sars-cov-2 </a:t>
            </a:r>
          </a:p>
          <a:p>
            <a:endParaRPr lang="en-US" sz="1200" dirty="0">
              <a:latin typeface="+mn-lt"/>
            </a:endParaRPr>
          </a:p>
        </p:txBody>
      </p:sp>
      <p:sp>
        <p:nvSpPr>
          <p:cNvPr id="4" name="Slide Number Placeholder 3"/>
          <p:cNvSpPr>
            <a:spLocks noGrp="1"/>
          </p:cNvSpPr>
          <p:nvPr>
            <p:ph type="sldNum" sz="quarter" idx="5"/>
          </p:nvPr>
        </p:nvSpPr>
        <p:spPr/>
        <p:txBody>
          <a:bodyPr/>
          <a:lstStyle/>
          <a:p>
            <a:fld id="{05DB3D49-CF38-464E-9560-EBDB0B71E972}" type="slidenum">
              <a:rPr lang="en-US" smtClean="0"/>
              <a:t>94</a:t>
            </a:fld>
            <a:endParaRPr lang="en-US"/>
          </a:p>
        </p:txBody>
      </p:sp>
    </p:spTree>
    <p:extLst>
      <p:ext uri="{BB962C8B-B14F-4D97-AF65-F5344CB8AC3E}">
        <p14:creationId xmlns:p14="http://schemas.microsoft.com/office/powerpoint/2010/main" val="83734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is: TRUE</a:t>
            </a:r>
          </a:p>
        </p:txBody>
      </p:sp>
      <p:sp>
        <p:nvSpPr>
          <p:cNvPr id="4" name="Slide Number Placeholder 3"/>
          <p:cNvSpPr>
            <a:spLocks noGrp="1"/>
          </p:cNvSpPr>
          <p:nvPr>
            <p:ph type="sldNum" sz="quarter" idx="5"/>
          </p:nvPr>
        </p:nvSpPr>
        <p:spPr/>
        <p:txBody>
          <a:bodyPr/>
          <a:lstStyle/>
          <a:p>
            <a:fld id="{05DB3D49-CF38-464E-9560-EBDB0B71E972}" type="slidenum">
              <a:rPr lang="en-US" smtClean="0"/>
              <a:t>11</a:t>
            </a:fld>
            <a:endParaRPr lang="en-US"/>
          </a:p>
        </p:txBody>
      </p:sp>
    </p:spTree>
    <p:extLst>
      <p:ext uri="{BB962C8B-B14F-4D97-AF65-F5344CB8AC3E}">
        <p14:creationId xmlns:p14="http://schemas.microsoft.com/office/powerpoint/2010/main" val="25040181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OSHA Respiratory Standard’s primary objective is to prevent atmospheric contamination such as harmful dusts, fogs, fumes, mists, gases, smokes, sprays, or vapors. This shall be accomplished as far as feasible by accepted engineering control measures (for example, enclosure or confinement of the operation, general and local ventilation, and substitution of less toxic materials). When effective engineering controls are not feasible, or while they are being instituted, appropriate respirators shall be used. </a:t>
            </a:r>
          </a:p>
          <a:p>
            <a:endParaRPr lang="en-US" dirty="0"/>
          </a:p>
          <a:p>
            <a:r>
              <a:rPr lang="en-US" dirty="0"/>
              <a:t>Image courtesy of OSHA</a:t>
            </a:r>
          </a:p>
        </p:txBody>
      </p:sp>
      <p:sp>
        <p:nvSpPr>
          <p:cNvPr id="4" name="Slide Number Placeholder 3"/>
          <p:cNvSpPr>
            <a:spLocks noGrp="1"/>
          </p:cNvSpPr>
          <p:nvPr>
            <p:ph type="sldNum" sz="quarter" idx="5"/>
          </p:nvPr>
        </p:nvSpPr>
        <p:spPr/>
        <p:txBody>
          <a:bodyPr/>
          <a:lstStyle/>
          <a:p>
            <a:fld id="{05DB3D49-CF38-464E-9560-EBDB0B71E972}" type="slidenum">
              <a:rPr lang="en-US" smtClean="0"/>
              <a:t>95</a:t>
            </a:fld>
            <a:endParaRPr lang="en-US"/>
          </a:p>
        </p:txBody>
      </p:sp>
    </p:spTree>
    <p:extLst>
      <p:ext uri="{BB962C8B-B14F-4D97-AF65-F5344CB8AC3E}">
        <p14:creationId xmlns:p14="http://schemas.microsoft.com/office/powerpoint/2010/main" val="1265348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Respirators are used to prevent breathing in hazards that are in the air.  Respirators protect the wearer by either filtering the air before it is inhaled by the worker, or by supplying air from a safe source. Most respirators that protect the worker by filtering the air are designed to fit tightly against the face, and thereby  provide a seal between the respirator's edge and the face. When there is a proper seal, the air the worker breathes passes through the respirator’s filter, which captures contaminants. If there is not a tight seal, the air passes through the gaps between the face and the respirator and contaminants are not filtered from the air that the worker breathes. </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The National Institute for Occupational Safety and Health, part of the CDC, certifies air purifying respirators, sometimes called particulate respirators, in the following categories based on the resistance to oil, which can reduce efficiency:</a:t>
            </a:r>
          </a:p>
          <a:p>
            <a:endParaRPr lang="en-US" altLang="en-US" sz="1200" dirty="0">
              <a:latin typeface="+mn-lt"/>
              <a:ea typeface="ＭＳ Ｐゴシック" panose="020B0600070205080204" pitchFamily="34" charset="-128"/>
            </a:endParaRP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N95, N99, N100 - Filters at least 95%, 99%, 99.97% of airborne particles. Not resistant to oil.</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R95, R99, R100 - Filters at least 95%, 99%, 99.97% of airborne particles. Somewhat resistant to oil.</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P95, P99, P100 - Filters at least 95%, 99%, 99.97% of airborne particles. Strongly resistant to oil.</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NIOSH approved respirators will be marked “NIOSH” and the N, R, P categories.</a:t>
            </a:r>
          </a:p>
          <a:p>
            <a:pPr marL="0" indent="0">
              <a:buFont typeface="Arial" panose="020B0604020202020204" pitchFamily="34" charset="0"/>
              <a:buNone/>
            </a:pPr>
            <a:endParaRPr lang="en-US" altLang="en-US" sz="1200" dirty="0">
              <a:latin typeface="+mn-lt"/>
              <a:ea typeface="ＭＳ Ｐゴシック" panose="020B0600070205080204" pitchFamily="34" charset="-128"/>
            </a:endParaRPr>
          </a:p>
          <a:p>
            <a:pPr marL="0" indent="0">
              <a:buFont typeface="Arial" panose="020B0604020202020204" pitchFamily="34" charset="0"/>
              <a:buNone/>
            </a:pPr>
            <a:r>
              <a:rPr lang="en-US" altLang="en-US" sz="1200" dirty="0">
                <a:latin typeface="+mn-lt"/>
                <a:ea typeface="ＭＳ Ｐゴシック" panose="020B0600070205080204" pitchFamily="34" charset="-128"/>
              </a:rPr>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96</a:t>
            </a:fld>
            <a:endParaRPr lang="en-US"/>
          </a:p>
        </p:txBody>
      </p:sp>
    </p:spTree>
    <p:extLst>
      <p:ext uri="{BB962C8B-B14F-4D97-AF65-F5344CB8AC3E}">
        <p14:creationId xmlns:p14="http://schemas.microsoft.com/office/powerpoint/2010/main" val="20766692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There are many types of respirators that are designed to be reused and that provide a number of advantages over disposable respirators against airborne hazards.  A half-face or full-face elastomeric air-purifying respirator provides a tighter fit. A full face elastomeric has a higher level of protection than a disposable or half face respirator.</a:t>
            </a:r>
          </a:p>
          <a:p>
            <a:endParaRPr lang="en-US" altLang="en-US" sz="1200" dirty="0">
              <a:latin typeface="+mn-lt"/>
              <a:ea typeface="ＭＳ Ｐゴシック" panose="020B0600070205080204" pitchFamily="34" charset="-128"/>
            </a:endParaRPr>
          </a:p>
          <a:p>
            <a:r>
              <a:rPr lang="en-US" altLang="en-US" sz="1200" dirty="0">
                <a:latin typeface="+mn-lt"/>
                <a:ea typeface="ＭＳ Ｐゴシック" panose="020B0600070205080204" pitchFamily="34" charset="-128"/>
              </a:rPr>
              <a:t>Powered air purifying respirators can be either tight-fitting or loose-fitting depending on the design.  In either case, air is drawn in by a pump and travels through a hose.  The air passes through a filter before being blown across the worker’s face.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97</a:t>
            </a:fld>
            <a:endParaRPr lang="en-US"/>
          </a:p>
        </p:txBody>
      </p:sp>
    </p:spTree>
    <p:extLst>
      <p:ext uri="{BB962C8B-B14F-4D97-AF65-F5344CB8AC3E}">
        <p14:creationId xmlns:p14="http://schemas.microsoft.com/office/powerpoint/2010/main" val="3902930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latin typeface="+mn-lt"/>
                <a:ea typeface="ＭＳ Ｐゴシック" panose="020B0600070205080204" pitchFamily="34" charset="-128"/>
              </a:rPr>
              <a:t>Surgical masks are not designed or certified to prevent the wearer from inhaling small airborne hazards, such as viruses, or virus particles.  Surgical or procedure masks do not form a tight seal against the user's face. Therefore, when the wearer breathes in, much of the potentially infectious air passes through gaps between the face and the surgical mask. Surgical masks are used as a physical barrier to protect employees from hazards such as splashes of large droplets of blood or body fluids. Surgical masks also prevent contamination by trapping large particles of body fluids that may contain bacteria or viruses when they are expelled when the wearer coughs and sneezes. </a:t>
            </a:r>
            <a:r>
              <a:rPr lang="en-US" sz="1200" dirty="0">
                <a:latin typeface="+mn-lt"/>
              </a:rPr>
              <a:t>Bandannas, neck gators, etc. are not respirators  - their use DOES NOT afford any protection to inhalation of airborne droplets containing the virus. However using one of these items may reduce the frequency that people touch their face.</a:t>
            </a:r>
            <a:endParaRPr lang="en-US" altLang="en-US" sz="1200" dirty="0">
              <a:latin typeface="+mn-lt"/>
              <a:ea typeface="ＭＳ Ｐゴシック" panose="020B0600070205080204" pitchFamily="34" charset="-128"/>
            </a:endParaRPr>
          </a:p>
          <a:p>
            <a:pPr>
              <a:lnSpc>
                <a:spcPct val="90000"/>
              </a:lnSpc>
            </a:pPr>
            <a:endParaRPr lang="en-US" altLang="en-US" sz="1200" dirty="0">
              <a:latin typeface="+mn-lt"/>
              <a:ea typeface="ＭＳ Ｐゴシック" panose="020B0600070205080204" pitchFamily="34" charset="-128"/>
            </a:endParaRPr>
          </a:p>
          <a:p>
            <a:pPr>
              <a:lnSpc>
                <a:spcPct val="90000"/>
              </a:lnSpc>
            </a:pPr>
            <a:r>
              <a:rPr lang="en-US" altLang="en-US" sz="1200" dirty="0">
                <a:latin typeface="+mn-lt"/>
                <a:ea typeface="ＭＳ Ｐゴシック" panose="020B0600070205080204" pitchFamily="34" charset="-128"/>
              </a:rPr>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98</a:t>
            </a:fld>
            <a:endParaRPr lang="en-US"/>
          </a:p>
        </p:txBody>
      </p:sp>
    </p:spTree>
    <p:extLst>
      <p:ext uri="{BB962C8B-B14F-4D97-AF65-F5344CB8AC3E}">
        <p14:creationId xmlns:p14="http://schemas.microsoft.com/office/powerpoint/2010/main" val="32919790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https://blogs.cdc.gov/niosh-science-blog/2020/04/01/fit-testing-during-outbreaks/</a:t>
            </a:r>
          </a:p>
        </p:txBody>
      </p:sp>
      <p:sp>
        <p:nvSpPr>
          <p:cNvPr id="4" name="Slide Number Placeholder 3"/>
          <p:cNvSpPr>
            <a:spLocks noGrp="1"/>
          </p:cNvSpPr>
          <p:nvPr>
            <p:ph type="sldNum" sz="quarter" idx="5"/>
          </p:nvPr>
        </p:nvSpPr>
        <p:spPr/>
        <p:txBody>
          <a:bodyPr/>
          <a:lstStyle/>
          <a:p>
            <a:fld id="{05DB3D49-CF38-464E-9560-EBDB0B71E972}" type="slidenum">
              <a:rPr lang="en-US" smtClean="0"/>
              <a:t>99</a:t>
            </a:fld>
            <a:endParaRPr lang="en-US"/>
          </a:p>
        </p:txBody>
      </p:sp>
    </p:spTree>
    <p:extLst>
      <p:ext uri="{BB962C8B-B14F-4D97-AF65-F5344CB8AC3E}">
        <p14:creationId xmlns:p14="http://schemas.microsoft.com/office/powerpoint/2010/main" val="40723571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Photo: courtesy of defense.gov</a:t>
            </a:r>
          </a:p>
          <a:p>
            <a:endParaRPr lang="en-US" sz="1200" dirty="0">
              <a:latin typeface="+mn-lt"/>
            </a:endParaRPr>
          </a:p>
          <a:p>
            <a:r>
              <a:rPr lang="en-US" sz="1200" dirty="0">
                <a:latin typeface="+mn-lt"/>
              </a:rPr>
              <a:t>For awareness level training, distance learning is going to be more prevalent in this national emergency due to the inability for gatherings of people in classrooms and travel of instructors. However, for donning and doffing of PPE and respirators, hands on training is necessary. Many studies have documented that improper donning and doffing have caused workers to be contaminated. </a:t>
            </a:r>
          </a:p>
          <a:p>
            <a:endParaRPr lang="en-US" sz="1200" dirty="0">
              <a:latin typeface="+mn-lt"/>
            </a:endParaRPr>
          </a:p>
          <a:p>
            <a:r>
              <a:rPr lang="en-US" sz="1200" b="1" dirty="0">
                <a:latin typeface="+mn-lt"/>
              </a:rPr>
              <a:t>Reference: </a:t>
            </a:r>
            <a:r>
              <a:rPr lang="en-US" sz="1200" dirty="0">
                <a:latin typeface="+mn-lt"/>
              </a:rPr>
              <a:t>JAMA Intern Med. 2015;175(12):1904-1910. doi:10.1001/jamainternmed.2015.4535</a:t>
            </a:r>
          </a:p>
          <a:p>
            <a:r>
              <a:rPr lang="en-US" sz="1200" dirty="0">
                <a:latin typeface="+mn-lt"/>
              </a:rPr>
              <a:t>Published online October 12, 2015.</a:t>
            </a:r>
          </a:p>
          <a:p>
            <a:endParaRPr lang="en-US" sz="1200" dirty="0">
              <a:latin typeface="+mn-lt"/>
            </a:endParaRPr>
          </a:p>
          <a:p>
            <a:r>
              <a:rPr lang="en-US" sz="1200" b="1" dirty="0">
                <a:latin typeface="+mn-lt"/>
              </a:rPr>
              <a:t>CONCLUSIONS AND RELEVANCE: </a:t>
            </a:r>
            <a:r>
              <a:rPr lang="en-US" sz="1200" dirty="0">
                <a:latin typeface="+mn-lt"/>
              </a:rPr>
              <a:t>Contamination of the skin and clothing of health care personnel occurs frequently during removal of contaminated gloves or gowns. Educational interventions that include practice with immediate visual feedback on skin and clothing contamination can significantly reduce the risk of contamination during removal of PPE.</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100</a:t>
            </a:fld>
            <a:endParaRPr lang="en-US"/>
          </a:p>
        </p:txBody>
      </p:sp>
    </p:spTree>
    <p:extLst>
      <p:ext uri="{BB962C8B-B14F-4D97-AF65-F5344CB8AC3E}">
        <p14:creationId xmlns:p14="http://schemas.microsoft.com/office/powerpoint/2010/main" val="1224242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ＭＳ Ｐゴシック" panose="020B0600070205080204" pitchFamily="34" charset="-128"/>
              </a:rPr>
              <a:t>Workers who use chemicals for cleaning and disinfection must understand the hazards of using these substances. OSHA’s Hazard Communication Standard, 1910.1200, requires employers to:</a:t>
            </a:r>
          </a:p>
          <a:p>
            <a:endParaRPr lang="en-US" altLang="en-US" sz="1200" dirty="0">
              <a:latin typeface="+mn-lt"/>
              <a:ea typeface="ＭＳ Ｐゴシック" panose="020B0600070205080204" pitchFamily="34" charset="-128"/>
            </a:endParaRP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Maintain a list of all hazardous chemicals in the workplace.</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Ensure all chemical containers are labeled.</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Obtain and make available chemical information sheets (material safety data sheets) for all hazardous chemicals in the workplace.</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Provide training to workers on hazardous chemicals, and</a:t>
            </a:r>
          </a:p>
          <a:p>
            <a:pPr marL="171107" indent="-171107">
              <a:buFont typeface="Arial" panose="020B0604020202020204" pitchFamily="34" charset="0"/>
              <a:buChar char="•"/>
            </a:pPr>
            <a:r>
              <a:rPr lang="en-US" altLang="en-US" sz="1200" dirty="0">
                <a:latin typeface="+mn-lt"/>
                <a:ea typeface="ＭＳ Ｐゴシック" panose="020B0600070205080204" pitchFamily="34" charset="-128"/>
              </a:rPr>
              <a:t>Develop and implement a written program on how to inform workers of hazardous chemicals in each of their workplaces.</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101</a:t>
            </a:fld>
            <a:endParaRPr lang="en-US"/>
          </a:p>
        </p:txBody>
      </p:sp>
    </p:spTree>
    <p:extLst>
      <p:ext uri="{BB962C8B-B14F-4D97-AF65-F5344CB8AC3E}">
        <p14:creationId xmlns:p14="http://schemas.microsoft.com/office/powerpoint/2010/main" val="3078214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ＭＳ Ｐゴシック" panose="020B0600070205080204" pitchFamily="34" charset="-128"/>
              </a:rPr>
              <a:t>Portable containers usually have to be labeled.  Employers are not required to label portable containers when a worker transfers a chemical from a labeled container, as long as </a:t>
            </a:r>
            <a:r>
              <a:rPr lang="en-US" altLang="en-US" sz="1200" u="sng" dirty="0">
                <a:latin typeface="+mn-lt"/>
                <a:ea typeface="ＭＳ Ｐゴシック" panose="020B0600070205080204" pitchFamily="34" charset="-128"/>
              </a:rPr>
              <a:t>only</a:t>
            </a:r>
            <a:r>
              <a:rPr lang="en-US" altLang="en-US" sz="1200" dirty="0">
                <a:latin typeface="+mn-lt"/>
                <a:ea typeface="ＭＳ Ｐゴシック" panose="020B0600070205080204" pitchFamily="34" charset="-128"/>
              </a:rPr>
              <a:t> that employee will use the portable container during his or her shift.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ＭＳ Ｐゴシック" panose="020B0600070205080204" pitchFamily="34" charset="-128"/>
              </a:rPr>
              <a:t>Image: Adobe Stock </a:t>
            </a:r>
          </a:p>
          <a:p>
            <a:endParaRPr lang="en-US" dirty="0"/>
          </a:p>
        </p:txBody>
      </p:sp>
      <p:sp>
        <p:nvSpPr>
          <p:cNvPr id="4" name="Slide Number Placeholder 3"/>
          <p:cNvSpPr>
            <a:spLocks noGrp="1"/>
          </p:cNvSpPr>
          <p:nvPr>
            <p:ph type="sldNum" sz="quarter" idx="5"/>
          </p:nvPr>
        </p:nvSpPr>
        <p:spPr/>
        <p:txBody>
          <a:bodyPr/>
          <a:lstStyle/>
          <a:p>
            <a:fld id="{05DB3D49-CF38-464E-9560-EBDB0B71E972}" type="slidenum">
              <a:rPr lang="en-US" smtClean="0"/>
              <a:t>102</a:t>
            </a:fld>
            <a:endParaRPr lang="en-US"/>
          </a:p>
        </p:txBody>
      </p:sp>
    </p:spTree>
    <p:extLst>
      <p:ext uri="{BB962C8B-B14F-4D97-AF65-F5344CB8AC3E}">
        <p14:creationId xmlns:p14="http://schemas.microsoft.com/office/powerpoint/2010/main" val="28902626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slides we will discuss key takeaways from the class. </a:t>
            </a:r>
          </a:p>
        </p:txBody>
      </p:sp>
      <p:sp>
        <p:nvSpPr>
          <p:cNvPr id="4" name="Slide Number Placeholder 3"/>
          <p:cNvSpPr>
            <a:spLocks noGrp="1"/>
          </p:cNvSpPr>
          <p:nvPr>
            <p:ph type="sldNum" sz="quarter" idx="5"/>
          </p:nvPr>
        </p:nvSpPr>
        <p:spPr/>
        <p:txBody>
          <a:bodyPr/>
          <a:lstStyle/>
          <a:p>
            <a:fld id="{05DB3D49-CF38-464E-9560-EBDB0B71E972}" type="slidenum">
              <a:rPr lang="en-US" smtClean="0"/>
              <a:t>103</a:t>
            </a:fld>
            <a:endParaRPr lang="en-US"/>
          </a:p>
        </p:txBody>
      </p:sp>
    </p:spTree>
    <p:extLst>
      <p:ext uri="{BB962C8B-B14F-4D97-AF65-F5344CB8AC3E}">
        <p14:creationId xmlns:p14="http://schemas.microsoft.com/office/powerpoint/2010/main" val="12524545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http://sitn.hms.harvard.edu/flash/special-edition-on-infectious-disease/2014/an-introduction-to-infectious-disease/</a:t>
            </a:r>
            <a:endParaRPr lang="en-US" dirty="0"/>
          </a:p>
          <a:p>
            <a:endParaRPr lang="en-US" dirty="0"/>
          </a:p>
          <a:p>
            <a:r>
              <a:rPr lang="en-US" dirty="0"/>
              <a:t>Direct contact transmission occurs when there is physical contact between an infected person and a susceptible person. Indirect contact transmission occurs when there is no direct human-to-human contact. Contact occurs from a reservoir to contaminated surfaces or objects, i.e. foodborne, a doorknob or toilet seat, or by vectors such as mosquitoes, flies, mites, fleas, ticks, rodents or dogs. Droplet transmission occurs when respiratory secretions from coughing or sneezing land on mucosal surfaces (nose, mouth, and eyes). Airborne transmission means breathing in infectious particles. A vehicle may passively carry a pathogen —food or water or a biological product (blood or fecal matter) may carry a virus.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courtesy of Harvard University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6E978-921C-4037-BA40-077940D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4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0790" y="1597819"/>
            <a:ext cx="6587410" cy="1102519"/>
          </a:xfrm>
        </p:spPr>
        <p:txBody>
          <a:bodyPr/>
          <a:lstStyle/>
          <a:p>
            <a:r>
              <a:rPr lang="en-US" dirty="0"/>
              <a:t>Click to edit Master title style</a:t>
            </a:r>
          </a:p>
        </p:txBody>
      </p:sp>
      <p:sp>
        <p:nvSpPr>
          <p:cNvPr id="3" name="Subtitle 2"/>
          <p:cNvSpPr>
            <a:spLocks noGrp="1"/>
          </p:cNvSpPr>
          <p:nvPr>
            <p:ph type="subTitle" idx="1"/>
          </p:nvPr>
        </p:nvSpPr>
        <p:spPr>
          <a:xfrm>
            <a:off x="2347474" y="2914650"/>
            <a:ext cx="5424926"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84445" y="3305176"/>
            <a:ext cx="6610267"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1884445" y="2180035"/>
            <a:ext cx="6610267"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06924" y="503300"/>
            <a:ext cx="6979875" cy="857250"/>
          </a:xfrm>
        </p:spPr>
        <p:txBody>
          <a:bodyPr/>
          <a:lstStyle/>
          <a:p>
            <a:r>
              <a:rPr lang="en-US" dirty="0"/>
              <a:t>Click to edit Master title style</a:t>
            </a:r>
          </a:p>
        </p:txBody>
      </p:sp>
      <p:sp>
        <p:nvSpPr>
          <p:cNvPr id="3" name="Content Placeholder 2"/>
          <p:cNvSpPr>
            <a:spLocks noGrp="1"/>
          </p:cNvSpPr>
          <p:nvPr>
            <p:ph sz="half" idx="1"/>
          </p:nvPr>
        </p:nvSpPr>
        <p:spPr>
          <a:xfrm>
            <a:off x="1693270" y="1200151"/>
            <a:ext cx="3403368"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330" y="1200151"/>
            <a:ext cx="3429469"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06925" y="1151335"/>
            <a:ext cx="344592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06925" y="1631156"/>
            <a:ext cx="344592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70986" y="1151335"/>
            <a:ext cx="341581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70986" y="1631156"/>
            <a:ext cx="341581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4465" y="204787"/>
            <a:ext cx="2642576"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01870" y="204788"/>
            <a:ext cx="408492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754465" y="1076326"/>
            <a:ext cx="2642576"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8100" y="503300"/>
            <a:ext cx="6788699"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98100" y="1497472"/>
            <a:ext cx="6788699" cy="25312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8/23/2022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hyperlink" Target="http://sitn.hms.harvard.edu/flash/special-edition-on-infectious-disease/2014/an-introduction-to-infectious-disease/"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itn.hms.harvard.edu/flash/2014/why-the-west-african-ebola-outbreak-is-the-deadliest-eve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itn.hms.harvard.edu/flash/special-edition-on-infectious-disease/2014/an-introduction-to-infectious-diseas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pOzWoetMkqQ" TargetMode="Externa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xjcsrU-ZmgY" TargetMode="Externa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special.usps.com/testkit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4699" y="1469231"/>
            <a:ext cx="6587410" cy="1102519"/>
          </a:xfrm>
        </p:spPr>
        <p:txBody>
          <a:bodyPr>
            <a:normAutofit fontScale="90000"/>
          </a:bodyPr>
          <a:lstStyle/>
          <a:p>
            <a:r>
              <a:rPr lang="en-US" b="1" i="1" dirty="0"/>
              <a:t>Introduction to Infectious Diseases in the Workplace</a:t>
            </a:r>
            <a:br>
              <a:rPr lang="en-US" dirty="0"/>
            </a:br>
            <a:r>
              <a:rPr lang="en-US" dirty="0"/>
              <a:t> </a:t>
            </a:r>
          </a:p>
        </p:txBody>
      </p:sp>
      <p:sp>
        <p:nvSpPr>
          <p:cNvPr id="3" name="Title 1">
            <a:extLst>
              <a:ext uri="{FF2B5EF4-FFF2-40B4-BE49-F238E27FC236}">
                <a16:creationId xmlns:a16="http://schemas.microsoft.com/office/drawing/2014/main" id="{C1DEF132-4FDA-4599-B90F-47DAB7361DE5}"/>
              </a:ext>
            </a:extLst>
          </p:cNvPr>
          <p:cNvSpPr txBox="1">
            <a:spLocks/>
          </p:cNvSpPr>
          <p:nvPr/>
        </p:nvSpPr>
        <p:spPr>
          <a:xfrm>
            <a:off x="2109781" y="3415359"/>
            <a:ext cx="6587410" cy="110251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p>
        </p:txBody>
      </p:sp>
      <p:sp>
        <p:nvSpPr>
          <p:cNvPr id="4" name="Title 1">
            <a:extLst>
              <a:ext uri="{FF2B5EF4-FFF2-40B4-BE49-F238E27FC236}">
                <a16:creationId xmlns:a16="http://schemas.microsoft.com/office/drawing/2014/main" id="{0BCDD8C0-2494-47C2-A431-EE0CC9994413}"/>
              </a:ext>
            </a:extLst>
          </p:cNvPr>
          <p:cNvSpPr txBox="1">
            <a:spLocks/>
          </p:cNvSpPr>
          <p:nvPr/>
        </p:nvSpPr>
        <p:spPr>
          <a:xfrm>
            <a:off x="1974699" y="2987276"/>
            <a:ext cx="6587410" cy="153060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University of Cincinnati </a:t>
            </a:r>
            <a:br>
              <a:rPr lang="en-US" sz="2800" dirty="0"/>
            </a:br>
            <a:r>
              <a:rPr lang="en-US" sz="2800" dirty="0"/>
              <a:t>Department of Environmental and Public Health Sciences</a:t>
            </a:r>
          </a:p>
        </p:txBody>
      </p:sp>
    </p:spTree>
    <p:extLst>
      <p:ext uri="{BB962C8B-B14F-4D97-AF65-F5344CB8AC3E}">
        <p14:creationId xmlns:p14="http://schemas.microsoft.com/office/powerpoint/2010/main" val="13237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BE73-BE58-487B-9A77-F3F39863242A}"/>
              </a:ext>
            </a:extLst>
          </p:cNvPr>
          <p:cNvSpPr>
            <a:spLocks noGrp="1"/>
          </p:cNvSpPr>
          <p:nvPr>
            <p:ph type="title"/>
          </p:nvPr>
        </p:nvSpPr>
        <p:spPr/>
        <p:txBody>
          <a:bodyPr>
            <a:normAutofit/>
          </a:bodyPr>
          <a:lstStyle/>
          <a:p>
            <a:r>
              <a:rPr lang="en-US" sz="3200" b="1" dirty="0">
                <a:solidFill>
                  <a:srgbClr val="D10A05"/>
                </a:solidFill>
              </a:rPr>
              <a:t>Let’s Test Our Knowledge</a:t>
            </a:r>
          </a:p>
        </p:txBody>
      </p:sp>
      <p:sp>
        <p:nvSpPr>
          <p:cNvPr id="3" name="Content Placeholder 2">
            <a:extLst>
              <a:ext uri="{FF2B5EF4-FFF2-40B4-BE49-F238E27FC236}">
                <a16:creationId xmlns:a16="http://schemas.microsoft.com/office/drawing/2014/main" id="{C41AEF83-02F8-4E3F-9333-0EFB782ACF52}"/>
              </a:ext>
            </a:extLst>
          </p:cNvPr>
          <p:cNvSpPr>
            <a:spLocks noGrp="1"/>
          </p:cNvSpPr>
          <p:nvPr>
            <p:ph idx="1"/>
          </p:nvPr>
        </p:nvSpPr>
        <p:spPr/>
        <p:txBody>
          <a:bodyPr/>
          <a:lstStyle/>
          <a:p>
            <a:r>
              <a:rPr lang="en-US" dirty="0"/>
              <a:t>Pre-class Assessment</a:t>
            </a:r>
          </a:p>
        </p:txBody>
      </p:sp>
    </p:spTree>
    <p:extLst>
      <p:ext uri="{BB962C8B-B14F-4D97-AF65-F5344CB8AC3E}">
        <p14:creationId xmlns:p14="http://schemas.microsoft.com/office/powerpoint/2010/main" val="34853352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0E20-DCAE-402E-AA97-45F70B678863}"/>
              </a:ext>
            </a:extLst>
          </p:cNvPr>
          <p:cNvSpPr>
            <a:spLocks noGrp="1"/>
          </p:cNvSpPr>
          <p:nvPr>
            <p:ph type="title"/>
          </p:nvPr>
        </p:nvSpPr>
        <p:spPr/>
        <p:txBody>
          <a:bodyPr>
            <a:normAutofit/>
          </a:bodyPr>
          <a:lstStyle/>
          <a:p>
            <a:r>
              <a:rPr lang="en-US" sz="3200" b="1" dirty="0">
                <a:solidFill>
                  <a:srgbClr val="D10A05"/>
                </a:solidFill>
              </a:rPr>
              <a:t>Training and drills</a:t>
            </a:r>
          </a:p>
        </p:txBody>
      </p:sp>
      <p:sp>
        <p:nvSpPr>
          <p:cNvPr id="3" name="Content Placeholder 2">
            <a:extLst>
              <a:ext uri="{FF2B5EF4-FFF2-40B4-BE49-F238E27FC236}">
                <a16:creationId xmlns:a16="http://schemas.microsoft.com/office/drawing/2014/main" id="{64607667-7923-4FD0-B04E-EEB5F63246E9}"/>
              </a:ext>
            </a:extLst>
          </p:cNvPr>
          <p:cNvSpPr>
            <a:spLocks noGrp="1"/>
          </p:cNvSpPr>
          <p:nvPr>
            <p:ph idx="1"/>
          </p:nvPr>
        </p:nvSpPr>
        <p:spPr>
          <a:xfrm>
            <a:off x="1898100" y="1497472"/>
            <a:ext cx="3422045" cy="3418912"/>
          </a:xfrm>
        </p:spPr>
        <p:txBody>
          <a:bodyPr>
            <a:normAutofit fontScale="62500" lnSpcReduction="20000"/>
          </a:bodyPr>
          <a:lstStyle/>
          <a:p>
            <a:pPr marL="344488" indent="-344488">
              <a:buFont typeface="Arial" panose="020B0604020202020204" pitchFamily="34" charset="0"/>
              <a:buChar char="•"/>
            </a:pPr>
            <a:r>
              <a:rPr lang="en-US" dirty="0"/>
              <a:t>Must be hands-on and frequent</a:t>
            </a:r>
          </a:p>
          <a:p>
            <a:pPr marL="344488" indent="-344488">
              <a:buFont typeface="Arial" panose="020B0604020202020204" pitchFamily="34" charset="0"/>
              <a:buChar char="•"/>
            </a:pPr>
            <a:r>
              <a:rPr lang="en-US" dirty="0"/>
              <a:t>Should </a:t>
            </a:r>
            <a:r>
              <a:rPr lang="en-US" b="1" u="sng" dirty="0"/>
              <a:t>not</a:t>
            </a:r>
            <a:r>
              <a:rPr lang="en-US" b="1" dirty="0"/>
              <a:t> </a:t>
            </a:r>
            <a:r>
              <a:rPr lang="en-US" dirty="0"/>
              <a:t>be primarily computer based or lecture</a:t>
            </a:r>
          </a:p>
          <a:p>
            <a:pPr marL="344488" indent="-344488">
              <a:buFont typeface="Arial" panose="020B0604020202020204" pitchFamily="34" charset="0"/>
              <a:buChar char="•"/>
            </a:pPr>
            <a:r>
              <a:rPr lang="en-US" dirty="0"/>
              <a:t>Must include an opportunity to drill the actual process of donning and doffing PPE and respirators</a:t>
            </a:r>
          </a:p>
          <a:p>
            <a:pPr marL="354013">
              <a:spcBef>
                <a:spcPts val="0"/>
              </a:spcBef>
            </a:pPr>
            <a:r>
              <a:rPr lang="en-US" dirty="0"/>
              <a:t>Should include a trained observer </a:t>
            </a:r>
          </a:p>
          <a:p>
            <a:pPr marL="354013">
              <a:spcBef>
                <a:spcPts val="0"/>
              </a:spcBef>
            </a:pPr>
            <a:r>
              <a:rPr lang="en-US" dirty="0"/>
              <a:t>Cover site specific decontamination procedures</a:t>
            </a:r>
          </a:p>
          <a:p>
            <a:endParaRPr lang="en-US" dirty="0"/>
          </a:p>
        </p:txBody>
      </p:sp>
      <p:pic>
        <p:nvPicPr>
          <p:cNvPr id="4" name="Picture 3" descr="Image of healthcare providers practicing putting on PPE for ebola with instructor watching">
            <a:extLst>
              <a:ext uri="{FF2B5EF4-FFF2-40B4-BE49-F238E27FC236}">
                <a16:creationId xmlns:a16="http://schemas.microsoft.com/office/drawing/2014/main" id="{4BD62AE9-8D84-49BE-8F32-60600025F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414" y="1521991"/>
            <a:ext cx="3526972" cy="2347037"/>
          </a:xfrm>
          <a:prstGeom prst="rect">
            <a:avLst/>
          </a:prstGeom>
          <a:ln>
            <a:noFill/>
          </a:ln>
        </p:spPr>
      </p:pic>
    </p:spTree>
    <p:extLst>
      <p:ext uri="{BB962C8B-B14F-4D97-AF65-F5344CB8AC3E}">
        <p14:creationId xmlns:p14="http://schemas.microsoft.com/office/powerpoint/2010/main" val="31373345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4B7E-B2DD-4399-94A1-D3BCCEAFA95B}"/>
              </a:ext>
            </a:extLst>
          </p:cNvPr>
          <p:cNvSpPr>
            <a:spLocks noGrp="1"/>
          </p:cNvSpPr>
          <p:nvPr>
            <p:ph type="title"/>
          </p:nvPr>
        </p:nvSpPr>
        <p:spPr/>
        <p:txBody>
          <a:bodyPr>
            <a:noAutofit/>
          </a:bodyPr>
          <a:lstStyle/>
          <a:p>
            <a:r>
              <a:rPr lang="en-US" altLang="en-US" sz="3200" b="1" dirty="0">
                <a:solidFill>
                  <a:srgbClr val="D10A05"/>
                </a:solidFill>
                <a:ea typeface="ＭＳ Ｐゴシック" panose="020B0600070205080204" pitchFamily="34" charset="-128"/>
              </a:rPr>
              <a:t>OSHA Hazard Communication standard</a:t>
            </a:r>
            <a:endParaRPr lang="en-US" sz="3200" b="1" dirty="0">
              <a:solidFill>
                <a:srgbClr val="D10A05"/>
              </a:solidFill>
            </a:endParaRPr>
          </a:p>
        </p:txBody>
      </p:sp>
      <p:sp>
        <p:nvSpPr>
          <p:cNvPr id="3" name="Content Placeholder 2">
            <a:extLst>
              <a:ext uri="{FF2B5EF4-FFF2-40B4-BE49-F238E27FC236}">
                <a16:creationId xmlns:a16="http://schemas.microsoft.com/office/drawing/2014/main" id="{CBF567EC-9F22-4388-B65D-74505773243B}"/>
              </a:ext>
            </a:extLst>
          </p:cNvPr>
          <p:cNvSpPr>
            <a:spLocks noGrp="1"/>
          </p:cNvSpPr>
          <p:nvPr>
            <p:ph idx="1"/>
          </p:nvPr>
        </p:nvSpPr>
        <p:spPr>
          <a:xfrm>
            <a:off x="1898100" y="1590185"/>
            <a:ext cx="6788699" cy="3277893"/>
          </a:xfrm>
        </p:spPr>
        <p:txBody>
          <a:bodyPr>
            <a:normAutofit fontScale="62500" lnSpcReduction="20000"/>
          </a:bodyPr>
          <a:lstStyle/>
          <a:p>
            <a:pPr algn="ctr">
              <a:buFontTx/>
              <a:buNone/>
            </a:pPr>
            <a:r>
              <a:rPr lang="en-US" altLang="en-US" b="1" dirty="0">
                <a:ea typeface="ＭＳ Ｐゴシック" panose="020B0600070205080204" pitchFamily="34" charset="-128"/>
              </a:rPr>
              <a:t>The hazard communication standard, 29 CFR 1910.1200, establishes a worker’s right to know about chemicals in the workplace</a:t>
            </a:r>
          </a:p>
          <a:p>
            <a:pPr>
              <a:buFontTx/>
              <a:buNone/>
            </a:pPr>
            <a:r>
              <a:rPr lang="en-US" altLang="en-US" dirty="0">
                <a:ea typeface="ＭＳ Ｐゴシック" panose="020B0600070205080204" pitchFamily="34" charset="-128"/>
              </a:rPr>
              <a:t>Employers are required to develop:</a:t>
            </a:r>
          </a:p>
          <a:p>
            <a:r>
              <a:rPr lang="en-US" altLang="en-US" dirty="0">
                <a:ea typeface="ＭＳ Ｐゴシック" panose="020B0600070205080204" pitchFamily="34" charset="-128"/>
              </a:rPr>
              <a:t>List of all hazardous chemicals in the workplace</a:t>
            </a:r>
          </a:p>
          <a:p>
            <a:r>
              <a:rPr lang="en-US" altLang="en-US" dirty="0">
                <a:ea typeface="ＭＳ Ｐゴシック" panose="020B0600070205080204" pitchFamily="34" charset="-128"/>
              </a:rPr>
              <a:t>Labels on containers</a:t>
            </a:r>
          </a:p>
          <a:p>
            <a:r>
              <a:rPr lang="en-US" altLang="en-US" dirty="0">
                <a:ea typeface="ＭＳ Ｐゴシック" panose="020B0600070205080204" pitchFamily="34" charset="-128"/>
              </a:rPr>
              <a:t>Chemical information (safety data sheets)</a:t>
            </a:r>
          </a:p>
          <a:p>
            <a:r>
              <a:rPr lang="en-US" altLang="en-US" dirty="0">
                <a:ea typeface="ＭＳ Ｐゴシック" panose="020B0600070205080204" pitchFamily="34" charset="-128"/>
              </a:rPr>
              <a:t>Training</a:t>
            </a:r>
          </a:p>
          <a:p>
            <a:r>
              <a:rPr lang="en-US" altLang="en-US" dirty="0">
                <a:ea typeface="ＭＳ Ｐゴシック" panose="020B0600070205080204" pitchFamily="34" charset="-128"/>
              </a:rPr>
              <a:t>Written program and worker access to information</a:t>
            </a:r>
          </a:p>
          <a:p>
            <a:pPr marL="0" indent="0" algn="ctr">
              <a:buNone/>
            </a:pPr>
            <a:r>
              <a:rPr lang="en-US" altLang="en-US" b="1" dirty="0">
                <a:ea typeface="ＭＳ Ｐゴシック" panose="020B0600070205080204" pitchFamily="34" charset="-128"/>
              </a:rPr>
              <a:t>These rights may be relevant to the cleaning and disinfecting of chemicals</a:t>
            </a:r>
          </a:p>
          <a:p>
            <a:endParaRPr lang="en-US" dirty="0"/>
          </a:p>
        </p:txBody>
      </p:sp>
    </p:spTree>
    <p:extLst>
      <p:ext uri="{BB962C8B-B14F-4D97-AF65-F5344CB8AC3E}">
        <p14:creationId xmlns:p14="http://schemas.microsoft.com/office/powerpoint/2010/main" val="16549047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5977-C0EC-4B78-BDA0-42DBF6012267}"/>
              </a:ext>
            </a:extLst>
          </p:cNvPr>
          <p:cNvSpPr>
            <a:spLocks noGrp="1"/>
          </p:cNvSpPr>
          <p:nvPr>
            <p:ph type="title"/>
          </p:nvPr>
        </p:nvSpPr>
        <p:spPr/>
        <p:txBody>
          <a:bodyPr>
            <a:normAutofit/>
          </a:bodyPr>
          <a:lstStyle/>
          <a:p>
            <a:r>
              <a:rPr lang="en-US" altLang="en-US" sz="3200" b="1" dirty="0">
                <a:solidFill>
                  <a:srgbClr val="D10A05"/>
                </a:solidFill>
                <a:ea typeface="ＭＳ Ｐゴシック" panose="020B0600070205080204" pitchFamily="34" charset="-128"/>
              </a:rPr>
              <a:t>Portable containers</a:t>
            </a:r>
            <a:endParaRPr lang="en-US" sz="3200" b="1" dirty="0">
              <a:solidFill>
                <a:srgbClr val="D10A05"/>
              </a:solidFill>
            </a:endParaRPr>
          </a:p>
        </p:txBody>
      </p:sp>
      <p:sp>
        <p:nvSpPr>
          <p:cNvPr id="5" name="Content Placeholder 3">
            <a:extLst>
              <a:ext uri="{FF2B5EF4-FFF2-40B4-BE49-F238E27FC236}">
                <a16:creationId xmlns:a16="http://schemas.microsoft.com/office/drawing/2014/main" id="{930C3792-917F-475E-B82E-AAB167C5A5F6}"/>
              </a:ext>
            </a:extLst>
          </p:cNvPr>
          <p:cNvSpPr txBox="1">
            <a:spLocks/>
          </p:cNvSpPr>
          <p:nvPr/>
        </p:nvSpPr>
        <p:spPr>
          <a:xfrm>
            <a:off x="5334000" y="1333500"/>
            <a:ext cx="3810000" cy="3810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dirty="0">
                <a:ea typeface="ＭＳ Ｐゴシック" panose="020B0600070205080204" pitchFamily="34" charset="-128"/>
              </a:rPr>
              <a:t>Portable containers must be labeled</a:t>
            </a:r>
          </a:p>
          <a:p>
            <a:r>
              <a:rPr lang="en-US" altLang="en-US" sz="2400" dirty="0">
                <a:ea typeface="ＭＳ Ｐゴシック" panose="020B0600070205080204" pitchFamily="34" charset="-128"/>
              </a:rPr>
              <a:t>Exception: portable containers do not have to be labeled if </a:t>
            </a:r>
            <a:r>
              <a:rPr lang="en-US" altLang="en-US" sz="2400" u="sng" dirty="0">
                <a:ea typeface="ＭＳ Ｐゴシック" panose="020B0600070205080204" pitchFamily="34" charset="-128"/>
              </a:rPr>
              <a:t>only</a:t>
            </a:r>
            <a:r>
              <a:rPr lang="en-US" altLang="en-US" sz="2400" dirty="0">
                <a:ea typeface="ＭＳ Ｐゴシック" panose="020B0600070205080204" pitchFamily="34" charset="-128"/>
              </a:rPr>
              <a:t> the worker who transfers the chemical uses it during that shift </a:t>
            </a:r>
          </a:p>
          <a:p>
            <a:endParaRPr lang="en-US" altLang="en-US" sz="2400" dirty="0">
              <a:ea typeface="ＭＳ Ｐゴシック" panose="020B0600070205080204" pitchFamily="34" charset="-128"/>
            </a:endParaRPr>
          </a:p>
        </p:txBody>
      </p:sp>
      <p:pic>
        <p:nvPicPr>
          <p:cNvPr id="8" name="Picture 7">
            <a:extLst>
              <a:ext uri="{FF2B5EF4-FFF2-40B4-BE49-F238E27FC236}">
                <a16:creationId xmlns:a16="http://schemas.microsoft.com/office/drawing/2014/main" id="{93D09C62-41EA-4CA7-AD88-664E371206E4}"/>
              </a:ext>
            </a:extLst>
          </p:cNvPr>
          <p:cNvPicPr>
            <a:picLocks noChangeAspect="1"/>
          </p:cNvPicPr>
          <p:nvPr/>
        </p:nvPicPr>
        <p:blipFill rotWithShape="1">
          <a:blip r:embed="rId3"/>
          <a:srcRect t="2173" r="51712" b="21382"/>
          <a:stretch/>
        </p:blipFill>
        <p:spPr>
          <a:xfrm>
            <a:off x="2050501" y="1417860"/>
            <a:ext cx="2715432" cy="2865852"/>
          </a:xfrm>
          <a:prstGeom prst="rect">
            <a:avLst/>
          </a:prstGeom>
        </p:spPr>
      </p:pic>
    </p:spTree>
    <p:extLst>
      <p:ext uri="{BB962C8B-B14F-4D97-AF65-F5344CB8AC3E}">
        <p14:creationId xmlns:p14="http://schemas.microsoft.com/office/powerpoint/2010/main" val="2102948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9D0-7A18-468D-8FC8-7699B5646341}"/>
              </a:ext>
            </a:extLst>
          </p:cNvPr>
          <p:cNvSpPr>
            <a:spLocks noGrp="1"/>
          </p:cNvSpPr>
          <p:nvPr>
            <p:ph type="title"/>
          </p:nvPr>
        </p:nvSpPr>
        <p:spPr>
          <a:xfrm>
            <a:off x="1898100" y="1921792"/>
            <a:ext cx="6788699" cy="857250"/>
          </a:xfrm>
        </p:spPr>
        <p:txBody>
          <a:bodyPr>
            <a:normAutofit/>
          </a:bodyPr>
          <a:lstStyle/>
          <a:p>
            <a:r>
              <a:rPr lang="en-US" sz="3200" b="1" dirty="0">
                <a:solidFill>
                  <a:srgbClr val="D10A05"/>
                </a:solidFill>
              </a:rPr>
              <a:t>Let’s Review Key Takeaways</a:t>
            </a:r>
            <a:endParaRPr lang="en-US" sz="3600" b="1" dirty="0">
              <a:solidFill>
                <a:srgbClr val="D10A05"/>
              </a:solidFill>
            </a:endParaRPr>
          </a:p>
        </p:txBody>
      </p:sp>
    </p:spTree>
    <p:extLst>
      <p:ext uri="{BB962C8B-B14F-4D97-AF65-F5344CB8AC3E}">
        <p14:creationId xmlns:p14="http://schemas.microsoft.com/office/powerpoint/2010/main" val="29834258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BFE5CC-5D36-4B7C-930C-0CD78FDA7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698" y="693304"/>
            <a:ext cx="6418780" cy="407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B81FE3-4CB5-4667-BDC4-B0F0658C02A9}"/>
              </a:ext>
            </a:extLst>
          </p:cNvPr>
          <p:cNvSpPr txBox="1"/>
          <p:nvPr/>
        </p:nvSpPr>
        <p:spPr>
          <a:xfrm>
            <a:off x="1910590" y="4766312"/>
            <a:ext cx="6988996" cy="230832"/>
          </a:xfrm>
          <a:prstGeom prst="rect">
            <a:avLst/>
          </a:prstGeom>
          <a:noFill/>
        </p:spPr>
        <p:txBody>
          <a:bodyPr wrap="square">
            <a:spAutoFit/>
          </a:bodyPr>
          <a:lstStyle/>
          <a:p>
            <a:pPr defTabSz="685800">
              <a:defRPr/>
            </a:pPr>
            <a:r>
              <a:rPr lang="en-US" sz="900" dirty="0">
                <a:solidFill>
                  <a:prstClr val="black"/>
                </a:solidFill>
                <a:latin typeface="Arial" panose="020B0604020202020204"/>
                <a:hlinkClick r:id="rId4">
                  <a:extLst>
                    <a:ext uri="{A12FA001-AC4F-418D-AE19-62706E023703}">
                      <ahyp:hlinkClr xmlns:ahyp="http://schemas.microsoft.com/office/drawing/2018/hyperlinkcolor" val="tx"/>
                    </a:ext>
                  </a:extLst>
                </a:hlinkClick>
              </a:rPr>
              <a:t>http://sitn.hms.harvard.edu/flash/special-edition-on-infectious-disease/2014/an-introduction-to-infectious-disease/</a:t>
            </a:r>
            <a:endParaRPr lang="en-US" sz="900" dirty="0">
              <a:solidFill>
                <a:prstClr val="black"/>
              </a:solidFill>
              <a:latin typeface="Arial" panose="020B0604020202020204"/>
            </a:endParaRPr>
          </a:p>
        </p:txBody>
      </p:sp>
      <p:sp>
        <p:nvSpPr>
          <p:cNvPr id="5" name="Title 1">
            <a:extLst>
              <a:ext uri="{FF2B5EF4-FFF2-40B4-BE49-F238E27FC236}">
                <a16:creationId xmlns:a16="http://schemas.microsoft.com/office/drawing/2014/main" id="{ED777B05-AAA6-472A-B0BA-1CC0E6EF46BA}"/>
              </a:ext>
            </a:extLst>
          </p:cNvPr>
          <p:cNvSpPr txBox="1">
            <a:spLocks/>
          </p:cNvSpPr>
          <p:nvPr/>
        </p:nvSpPr>
        <p:spPr>
          <a:xfrm>
            <a:off x="1737720" y="121063"/>
            <a:ext cx="6788699" cy="8572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rgbClr val="D10A05"/>
                </a:solidFill>
              </a:rPr>
              <a:t>Review</a:t>
            </a:r>
            <a:endParaRPr lang="en-US" sz="3200" b="1" dirty="0">
              <a:solidFill>
                <a:srgbClr val="D10A05"/>
              </a:solidFill>
            </a:endParaRPr>
          </a:p>
        </p:txBody>
      </p:sp>
    </p:spTree>
    <p:extLst>
      <p:ext uri="{BB962C8B-B14F-4D97-AF65-F5344CB8AC3E}">
        <p14:creationId xmlns:p14="http://schemas.microsoft.com/office/powerpoint/2010/main" val="14426595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898100" y="160814"/>
            <a:ext cx="6788699" cy="857250"/>
          </a:xfrm>
        </p:spPr>
        <p:txBody>
          <a:bodyPr>
            <a:noAutofit/>
          </a:bodyPr>
          <a:lstStyle/>
          <a:p>
            <a:r>
              <a:rPr lang="en-US" sz="3200" b="1" dirty="0">
                <a:solidFill>
                  <a:srgbClr val="C00000"/>
                </a:solidFill>
              </a:rPr>
              <a:t>Review - Vaccines</a:t>
            </a:r>
            <a:endParaRPr lang="en-US" sz="3200" dirty="0"/>
          </a:p>
        </p:txBody>
      </p:sp>
      <p:sp>
        <p:nvSpPr>
          <p:cNvPr id="5" name="Content Placeholder 2">
            <a:extLst>
              <a:ext uri="{FF2B5EF4-FFF2-40B4-BE49-F238E27FC236}">
                <a16:creationId xmlns:a16="http://schemas.microsoft.com/office/drawing/2014/main" id="{5D554E2F-280B-424D-ACE0-093262959EAC}"/>
              </a:ext>
            </a:extLst>
          </p:cNvPr>
          <p:cNvSpPr>
            <a:spLocks noGrp="1"/>
          </p:cNvSpPr>
          <p:nvPr>
            <p:ph idx="1"/>
          </p:nvPr>
        </p:nvSpPr>
        <p:spPr>
          <a:xfrm>
            <a:off x="1898100" y="1014982"/>
            <a:ext cx="5252977" cy="3962551"/>
          </a:xfrm>
        </p:spPr>
        <p:txBody>
          <a:bodyPr>
            <a:normAutofit/>
          </a:bodyPr>
          <a:lstStyle/>
          <a:p>
            <a:r>
              <a:rPr lang="en-US" sz="2000" dirty="0"/>
              <a:t>Vaccines work with the body to safely develop immunity to disease</a:t>
            </a:r>
          </a:p>
          <a:p>
            <a:r>
              <a:rPr lang="en-US" sz="2000" dirty="0"/>
              <a:t>They imitate an infection (not illness) that causes the immune system to produce antibodies, this takes a few weeks </a:t>
            </a:r>
          </a:p>
          <a:p>
            <a:r>
              <a:rPr lang="en-US" sz="2000" dirty="0"/>
              <a:t>Sometimes, the imitation infection can cause minor symptoms, such as fever. This is normal and should be expected as the body builds immunity</a:t>
            </a:r>
          </a:p>
          <a:p>
            <a:r>
              <a:rPr lang="en-US" sz="2000" dirty="0"/>
              <a:t>Once the imitation infection goes away, the body will remember how to fight that disease in the future</a:t>
            </a:r>
          </a:p>
        </p:txBody>
      </p:sp>
      <p:pic>
        <p:nvPicPr>
          <p:cNvPr id="6" name="Picture 5">
            <a:extLst>
              <a:ext uri="{FF2B5EF4-FFF2-40B4-BE49-F238E27FC236}">
                <a16:creationId xmlns:a16="http://schemas.microsoft.com/office/drawing/2014/main" id="{CE838E16-EE6B-43B4-B0A0-69B37BC6F736}"/>
              </a:ext>
            </a:extLst>
          </p:cNvPr>
          <p:cNvPicPr>
            <a:picLocks noChangeAspect="1"/>
          </p:cNvPicPr>
          <p:nvPr/>
        </p:nvPicPr>
        <p:blipFill rotWithShape="1">
          <a:blip r:embed="rId3"/>
          <a:srcRect l="23259" t="16352" r="23660" b="2998"/>
          <a:stretch/>
        </p:blipFill>
        <p:spPr>
          <a:xfrm>
            <a:off x="7151077" y="1217734"/>
            <a:ext cx="1887416" cy="2708032"/>
          </a:xfrm>
          <a:prstGeom prst="rect">
            <a:avLst/>
          </a:prstGeom>
        </p:spPr>
      </p:pic>
      <p:sp>
        <p:nvSpPr>
          <p:cNvPr id="7" name="TextBox 6">
            <a:extLst>
              <a:ext uri="{FF2B5EF4-FFF2-40B4-BE49-F238E27FC236}">
                <a16:creationId xmlns:a16="http://schemas.microsoft.com/office/drawing/2014/main" id="{971198F5-6718-4942-B800-367003ABE2D0}"/>
              </a:ext>
            </a:extLst>
          </p:cNvPr>
          <p:cNvSpPr txBox="1"/>
          <p:nvPr/>
        </p:nvSpPr>
        <p:spPr>
          <a:xfrm>
            <a:off x="7256584" y="3945220"/>
            <a:ext cx="1676401" cy="553998"/>
          </a:xfrm>
          <a:prstGeom prst="rect">
            <a:avLst/>
          </a:prstGeom>
          <a:noFill/>
        </p:spPr>
        <p:txBody>
          <a:bodyPr wrap="square" rtlCol="0">
            <a:spAutoFit/>
          </a:bodyPr>
          <a:lstStyle/>
          <a:p>
            <a:r>
              <a:rPr lang="en-US" sz="1000" dirty="0"/>
              <a:t>"Syringe and Vaccine" by NIAID is licensed under CC BY 2.0 </a:t>
            </a:r>
          </a:p>
        </p:txBody>
      </p:sp>
    </p:spTree>
    <p:extLst>
      <p:ext uri="{BB962C8B-B14F-4D97-AF65-F5344CB8AC3E}">
        <p14:creationId xmlns:p14="http://schemas.microsoft.com/office/powerpoint/2010/main" val="27141911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9D0-7A18-468D-8FC8-7699B5646341}"/>
              </a:ext>
            </a:extLst>
          </p:cNvPr>
          <p:cNvSpPr>
            <a:spLocks noGrp="1"/>
          </p:cNvSpPr>
          <p:nvPr>
            <p:ph type="title"/>
          </p:nvPr>
        </p:nvSpPr>
        <p:spPr/>
        <p:txBody>
          <a:bodyPr>
            <a:normAutofit/>
          </a:bodyPr>
          <a:lstStyle/>
          <a:p>
            <a:r>
              <a:rPr lang="en-US" sz="3200" b="1" dirty="0">
                <a:solidFill>
                  <a:srgbClr val="D10A05"/>
                </a:solidFill>
              </a:rPr>
              <a:t>Review</a:t>
            </a:r>
            <a:endParaRPr lang="en-US" sz="3600" b="1" dirty="0">
              <a:solidFill>
                <a:srgbClr val="D10A05"/>
              </a:solidFill>
            </a:endParaRPr>
          </a:p>
        </p:txBody>
      </p:sp>
      <p:sp>
        <p:nvSpPr>
          <p:cNvPr id="3" name="Content Placeholder 2">
            <a:extLst>
              <a:ext uri="{FF2B5EF4-FFF2-40B4-BE49-F238E27FC236}">
                <a16:creationId xmlns:a16="http://schemas.microsoft.com/office/drawing/2014/main" id="{A857C009-1C81-49D0-A5BE-CB2272D86B66}"/>
              </a:ext>
            </a:extLst>
          </p:cNvPr>
          <p:cNvSpPr>
            <a:spLocks noGrp="1"/>
          </p:cNvSpPr>
          <p:nvPr>
            <p:ph idx="1"/>
          </p:nvPr>
        </p:nvSpPr>
        <p:spPr>
          <a:xfrm>
            <a:off x="1898099" y="1825719"/>
            <a:ext cx="6788699" cy="2531291"/>
          </a:xfrm>
        </p:spPr>
        <p:txBody>
          <a:bodyPr/>
          <a:lstStyle/>
          <a:p>
            <a:r>
              <a:rPr lang="en-US" dirty="0"/>
              <a:t>What is a Epidemic? </a:t>
            </a:r>
          </a:p>
          <a:p>
            <a:r>
              <a:rPr lang="en-US" dirty="0"/>
              <a:t>What is a Pandemic? </a:t>
            </a:r>
          </a:p>
        </p:txBody>
      </p:sp>
    </p:spTree>
    <p:extLst>
      <p:ext uri="{BB962C8B-B14F-4D97-AF65-F5344CB8AC3E}">
        <p14:creationId xmlns:p14="http://schemas.microsoft.com/office/powerpoint/2010/main" val="2071705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F978-0046-4709-86EB-733C4E5A2375}"/>
              </a:ext>
            </a:extLst>
          </p:cNvPr>
          <p:cNvSpPr>
            <a:spLocks noGrp="1"/>
          </p:cNvSpPr>
          <p:nvPr>
            <p:ph type="title"/>
          </p:nvPr>
        </p:nvSpPr>
        <p:spPr>
          <a:xfrm>
            <a:off x="1898100" y="234315"/>
            <a:ext cx="6788699" cy="857250"/>
          </a:xfrm>
        </p:spPr>
        <p:txBody>
          <a:bodyPr>
            <a:normAutofit fontScale="90000"/>
          </a:bodyPr>
          <a:lstStyle/>
          <a:p>
            <a:r>
              <a:rPr lang="en-US" sz="3200" b="1" dirty="0">
                <a:solidFill>
                  <a:srgbClr val="D10A05"/>
                </a:solidFill>
              </a:rPr>
              <a:t>Review - What can Individuals do? </a:t>
            </a:r>
          </a:p>
        </p:txBody>
      </p:sp>
      <p:sp>
        <p:nvSpPr>
          <p:cNvPr id="3" name="Content Placeholder 2">
            <a:extLst>
              <a:ext uri="{FF2B5EF4-FFF2-40B4-BE49-F238E27FC236}">
                <a16:creationId xmlns:a16="http://schemas.microsoft.com/office/drawing/2014/main" id="{E7327F27-BE95-48DE-8FFB-58EB8EAEB50C}"/>
              </a:ext>
            </a:extLst>
          </p:cNvPr>
          <p:cNvSpPr>
            <a:spLocks noGrp="1"/>
          </p:cNvSpPr>
          <p:nvPr>
            <p:ph idx="1"/>
          </p:nvPr>
        </p:nvSpPr>
        <p:spPr>
          <a:xfrm>
            <a:off x="1177650" y="1239985"/>
            <a:ext cx="7509149" cy="3903515"/>
          </a:xfrm>
        </p:spPr>
        <p:txBody>
          <a:bodyPr>
            <a:normAutofit/>
          </a:bodyPr>
          <a:lstStyle/>
          <a:p>
            <a:pPr lvl="2"/>
            <a:r>
              <a:rPr lang="en-US" sz="2100" dirty="0"/>
              <a:t>Be informed, </a:t>
            </a:r>
            <a:r>
              <a:rPr lang="fr-FR" sz="2100" dirty="0"/>
              <a:t>check guidance; CDC, OSHA, etc.</a:t>
            </a:r>
            <a:endParaRPr lang="en-US" sz="2100" dirty="0"/>
          </a:p>
          <a:p>
            <a:pPr lvl="2"/>
            <a:r>
              <a:rPr lang="en-US" sz="2100" dirty="0"/>
              <a:t>Maintain physical distancing</a:t>
            </a:r>
          </a:p>
          <a:p>
            <a:pPr lvl="2"/>
            <a:r>
              <a:rPr lang="en-US" sz="2100" dirty="0"/>
              <a:t>Basic Hygiene</a:t>
            </a:r>
          </a:p>
          <a:p>
            <a:pPr lvl="2"/>
            <a:r>
              <a:rPr lang="en-US" sz="2100" dirty="0"/>
              <a:t>Avoid touching your eyes, nose, and mouth </a:t>
            </a:r>
          </a:p>
          <a:p>
            <a:pPr lvl="2"/>
            <a:r>
              <a:rPr lang="en-US" sz="2100" dirty="0"/>
              <a:t>Stay home when you are sick</a:t>
            </a:r>
          </a:p>
          <a:p>
            <a:pPr lvl="2"/>
            <a:r>
              <a:rPr lang="en-US" sz="2100" dirty="0"/>
              <a:t>Quarantine or isolate if exposed  </a:t>
            </a:r>
          </a:p>
          <a:p>
            <a:pPr lvl="2"/>
            <a:r>
              <a:rPr lang="en-US" sz="2100" dirty="0"/>
              <a:t>Wear a mask (if applicable, i.e. COVID-19) </a:t>
            </a:r>
          </a:p>
          <a:p>
            <a:pPr lvl="2"/>
            <a:r>
              <a:rPr lang="en-US" sz="2100" dirty="0"/>
              <a:t>Clean or disinfect frequently touched objects and surfaces </a:t>
            </a:r>
          </a:p>
          <a:p>
            <a:endParaRPr lang="en-US" dirty="0"/>
          </a:p>
        </p:txBody>
      </p:sp>
      <p:pic>
        <p:nvPicPr>
          <p:cNvPr id="6" name="Picture 5">
            <a:extLst>
              <a:ext uri="{FF2B5EF4-FFF2-40B4-BE49-F238E27FC236}">
                <a16:creationId xmlns:a16="http://schemas.microsoft.com/office/drawing/2014/main" id="{3F34A95B-70A7-4CA6-88B4-12710D2B2FD2}"/>
              </a:ext>
            </a:extLst>
          </p:cNvPr>
          <p:cNvPicPr>
            <a:picLocks noChangeAspect="1"/>
          </p:cNvPicPr>
          <p:nvPr/>
        </p:nvPicPr>
        <p:blipFill rotWithShape="1">
          <a:blip r:embed="rId3"/>
          <a:srcRect l="36350" b="8919"/>
          <a:stretch/>
        </p:blipFill>
        <p:spPr>
          <a:xfrm>
            <a:off x="7538720" y="1770611"/>
            <a:ext cx="1489698" cy="1421130"/>
          </a:xfrm>
          <a:prstGeom prst="rect">
            <a:avLst/>
          </a:prstGeom>
        </p:spPr>
      </p:pic>
    </p:spTree>
    <p:extLst>
      <p:ext uri="{BB962C8B-B14F-4D97-AF65-F5344CB8AC3E}">
        <p14:creationId xmlns:p14="http://schemas.microsoft.com/office/powerpoint/2010/main" val="39095206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BE73-BE58-487B-9A77-F3F39863242A}"/>
              </a:ext>
            </a:extLst>
          </p:cNvPr>
          <p:cNvSpPr>
            <a:spLocks noGrp="1"/>
          </p:cNvSpPr>
          <p:nvPr>
            <p:ph type="title"/>
          </p:nvPr>
        </p:nvSpPr>
        <p:spPr/>
        <p:txBody>
          <a:bodyPr>
            <a:normAutofit/>
          </a:bodyPr>
          <a:lstStyle/>
          <a:p>
            <a:r>
              <a:rPr lang="en-US" sz="3200" b="1" dirty="0">
                <a:solidFill>
                  <a:srgbClr val="D10A05"/>
                </a:solidFill>
              </a:rPr>
              <a:t>Let’s Test Our Knowledge</a:t>
            </a:r>
          </a:p>
        </p:txBody>
      </p:sp>
      <p:sp>
        <p:nvSpPr>
          <p:cNvPr id="3" name="Content Placeholder 2">
            <a:extLst>
              <a:ext uri="{FF2B5EF4-FFF2-40B4-BE49-F238E27FC236}">
                <a16:creationId xmlns:a16="http://schemas.microsoft.com/office/drawing/2014/main" id="{C41AEF83-02F8-4E3F-9333-0EFB782ACF52}"/>
              </a:ext>
            </a:extLst>
          </p:cNvPr>
          <p:cNvSpPr>
            <a:spLocks noGrp="1"/>
          </p:cNvSpPr>
          <p:nvPr>
            <p:ph idx="1"/>
          </p:nvPr>
        </p:nvSpPr>
        <p:spPr/>
        <p:txBody>
          <a:bodyPr/>
          <a:lstStyle/>
          <a:p>
            <a:r>
              <a:rPr lang="en-US" dirty="0"/>
              <a:t>Post-class Assessment</a:t>
            </a:r>
          </a:p>
        </p:txBody>
      </p:sp>
    </p:spTree>
    <p:extLst>
      <p:ext uri="{BB962C8B-B14F-4D97-AF65-F5344CB8AC3E}">
        <p14:creationId xmlns:p14="http://schemas.microsoft.com/office/powerpoint/2010/main" val="36665136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Post-Assessment (Q1)</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3"/>
            <a:ext cx="6788699" cy="1981997"/>
          </a:xfrm>
        </p:spPr>
        <p:txBody>
          <a:bodyPr>
            <a:normAutofit fontScale="85000" lnSpcReduction="20000"/>
          </a:bodyPr>
          <a:lstStyle/>
          <a:p>
            <a:pPr marL="0" indent="0">
              <a:buNone/>
            </a:pPr>
            <a:r>
              <a:rPr lang="en-US" sz="2600" dirty="0"/>
              <a:t>Vaccines greatly reduce the risk of infection by working with the body’s natural defenses to safely develop immunity to disease.</a:t>
            </a:r>
          </a:p>
          <a:p>
            <a:pPr marL="0" indent="0">
              <a:buNone/>
            </a:pPr>
            <a:endParaRPr lang="en-US" sz="2600" dirty="0"/>
          </a:p>
          <a:p>
            <a:r>
              <a:rPr lang="en-US" sz="2600" dirty="0"/>
              <a:t>TRUE </a:t>
            </a:r>
          </a:p>
          <a:p>
            <a:r>
              <a:rPr lang="en-US" sz="2600" dirty="0"/>
              <a:t>FALSE</a:t>
            </a:r>
          </a:p>
          <a:p>
            <a:endParaRPr lang="en-US" dirty="0"/>
          </a:p>
        </p:txBody>
      </p:sp>
    </p:spTree>
    <p:extLst>
      <p:ext uri="{BB962C8B-B14F-4D97-AF65-F5344CB8AC3E}">
        <p14:creationId xmlns:p14="http://schemas.microsoft.com/office/powerpoint/2010/main" val="2808714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Pre-Assessment (Q1)</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3"/>
            <a:ext cx="6788699" cy="1981997"/>
          </a:xfrm>
        </p:spPr>
        <p:txBody>
          <a:bodyPr>
            <a:normAutofit fontScale="85000" lnSpcReduction="20000"/>
          </a:bodyPr>
          <a:lstStyle/>
          <a:p>
            <a:pPr marL="0" indent="0">
              <a:buNone/>
            </a:pPr>
            <a:r>
              <a:rPr lang="en-US" sz="2600" dirty="0"/>
              <a:t>Vaccines greatly reduce the risk of infection by working with the body’s natural defenses to safely develop immunity to disease.</a:t>
            </a:r>
          </a:p>
          <a:p>
            <a:pPr marL="0" indent="0">
              <a:buNone/>
            </a:pPr>
            <a:endParaRPr lang="en-US" sz="2600" dirty="0"/>
          </a:p>
          <a:p>
            <a:r>
              <a:rPr lang="en-US" sz="2600" dirty="0"/>
              <a:t>TRUE </a:t>
            </a:r>
          </a:p>
          <a:p>
            <a:r>
              <a:rPr lang="en-US" sz="2600" dirty="0"/>
              <a:t>FALSE</a:t>
            </a:r>
          </a:p>
          <a:p>
            <a:endParaRPr lang="en-US" dirty="0"/>
          </a:p>
        </p:txBody>
      </p:sp>
    </p:spTree>
    <p:extLst>
      <p:ext uri="{BB962C8B-B14F-4D97-AF65-F5344CB8AC3E}">
        <p14:creationId xmlns:p14="http://schemas.microsoft.com/office/powerpoint/2010/main" val="5921629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Post-Assessment (Q2)</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fontScale="70000" lnSpcReduction="20000"/>
          </a:bodyPr>
          <a:lstStyle/>
          <a:p>
            <a:pPr marL="0" indent="0">
              <a:buNone/>
            </a:pPr>
            <a:r>
              <a:rPr lang="en-US" dirty="0"/>
              <a:t>Indirect transmission includes all of the following EXCEPT:</a:t>
            </a:r>
          </a:p>
          <a:p>
            <a:pPr marL="0" indent="0">
              <a:buNone/>
            </a:pPr>
            <a:endParaRPr lang="en-US" dirty="0"/>
          </a:p>
          <a:p>
            <a:pPr marL="514350" indent="-514350">
              <a:buFont typeface="+mj-lt"/>
              <a:buAutoNum type="alphaUcPeriod"/>
            </a:pPr>
            <a:r>
              <a:rPr lang="en-US" dirty="0"/>
              <a:t>    Skin-to-skin contact</a:t>
            </a:r>
          </a:p>
          <a:p>
            <a:pPr marL="514350" indent="-514350">
              <a:buFont typeface="+mj-lt"/>
              <a:buAutoNum type="alphaUcPeriod"/>
            </a:pPr>
            <a:r>
              <a:rPr lang="en-US" dirty="0"/>
              <a:t>    Mosquito-borne</a:t>
            </a:r>
          </a:p>
          <a:p>
            <a:pPr marL="514350" indent="-514350">
              <a:buFont typeface="+mj-lt"/>
              <a:buAutoNum type="alphaUcPeriod"/>
            </a:pPr>
            <a:r>
              <a:rPr lang="en-US" dirty="0"/>
              <a:t>    Foodborne</a:t>
            </a:r>
          </a:p>
          <a:p>
            <a:pPr marL="514350" indent="-514350">
              <a:buFont typeface="+mj-lt"/>
              <a:buAutoNum type="alphaUcPeriod"/>
            </a:pPr>
            <a:r>
              <a:rPr lang="en-US" dirty="0"/>
              <a:t>    Doorknobs or toilet seats</a:t>
            </a:r>
          </a:p>
          <a:p>
            <a:pPr marL="0" indent="0">
              <a:buNone/>
            </a:pPr>
            <a:endParaRPr lang="en-US" dirty="0"/>
          </a:p>
        </p:txBody>
      </p:sp>
    </p:spTree>
    <p:extLst>
      <p:ext uri="{BB962C8B-B14F-4D97-AF65-F5344CB8AC3E}">
        <p14:creationId xmlns:p14="http://schemas.microsoft.com/office/powerpoint/2010/main" val="39760593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Post-Assessment (Q3)</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a:bodyPr>
          <a:lstStyle/>
          <a:p>
            <a:pPr marL="0" indent="0">
              <a:buNone/>
            </a:pPr>
            <a:r>
              <a:rPr lang="en-US" sz="2200" dirty="0"/>
              <a:t>A pandemic refers to an epidemic that has spread over several countries or continents, usually affecting a large number of people</a:t>
            </a:r>
          </a:p>
          <a:p>
            <a:pPr marL="0" indent="0">
              <a:buNone/>
            </a:pPr>
            <a:endParaRPr lang="en-US" sz="2200" dirty="0"/>
          </a:p>
          <a:p>
            <a:r>
              <a:rPr lang="en-US" sz="2200" dirty="0"/>
              <a:t>TRUE </a:t>
            </a:r>
          </a:p>
          <a:p>
            <a:r>
              <a:rPr lang="en-US" sz="2200" dirty="0"/>
              <a:t>FALSE</a:t>
            </a:r>
          </a:p>
          <a:p>
            <a:pPr marL="0" indent="0">
              <a:buNone/>
            </a:pPr>
            <a:endParaRPr lang="en-US" dirty="0"/>
          </a:p>
        </p:txBody>
      </p:sp>
    </p:spTree>
    <p:extLst>
      <p:ext uri="{BB962C8B-B14F-4D97-AF65-F5344CB8AC3E}">
        <p14:creationId xmlns:p14="http://schemas.microsoft.com/office/powerpoint/2010/main" val="1022149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a:xfrm>
            <a:off x="1898100" y="360485"/>
            <a:ext cx="6788699" cy="857250"/>
          </a:xfrm>
        </p:spPr>
        <p:txBody>
          <a:bodyPr>
            <a:normAutofit/>
          </a:bodyPr>
          <a:lstStyle/>
          <a:p>
            <a:r>
              <a:rPr lang="en-US" sz="3200" b="1" dirty="0">
                <a:solidFill>
                  <a:srgbClr val="D10A05"/>
                </a:solidFill>
              </a:rPr>
              <a:t>Post-Assessment (Q4)</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15410"/>
            <a:ext cx="6788699" cy="3285543"/>
          </a:xfrm>
        </p:spPr>
        <p:txBody>
          <a:bodyPr>
            <a:normAutofit/>
          </a:bodyPr>
          <a:lstStyle/>
          <a:p>
            <a:pPr marL="0" indent="0">
              <a:buNone/>
            </a:pPr>
            <a:r>
              <a:rPr lang="en-US" sz="2200" dirty="0"/>
              <a:t>Which of the following describes an inapparent infection? </a:t>
            </a:r>
          </a:p>
          <a:p>
            <a:pPr marL="0" indent="0">
              <a:buNone/>
            </a:pPr>
            <a:endParaRPr lang="en-US" sz="2200" dirty="0"/>
          </a:p>
          <a:p>
            <a:pPr marL="514350" indent="-514350">
              <a:buFont typeface="+mj-lt"/>
              <a:buAutoNum type="alphaUcPeriod"/>
            </a:pPr>
            <a:r>
              <a:rPr lang="en-US" sz="2200" dirty="0"/>
              <a:t>The entrance of a pathogenic agent or microorganism into the body</a:t>
            </a:r>
          </a:p>
          <a:p>
            <a:pPr marL="514350" indent="-514350">
              <a:buFont typeface="+mj-lt"/>
              <a:buAutoNum type="alphaUcPeriod"/>
            </a:pPr>
            <a:r>
              <a:rPr lang="en-US" sz="2200" dirty="0"/>
              <a:t>An infection of a susceptible host without clinical signs </a:t>
            </a:r>
          </a:p>
          <a:p>
            <a:pPr marL="514350" indent="-514350">
              <a:buFont typeface="+mj-lt"/>
              <a:buAutoNum type="alphaUcPeriod"/>
            </a:pPr>
            <a:r>
              <a:rPr lang="en-US" sz="2200" dirty="0"/>
              <a:t>Respiratory secretions from coughing or sneezing</a:t>
            </a:r>
          </a:p>
          <a:p>
            <a:pPr marL="514350" indent="-514350">
              <a:buFont typeface="+mj-lt"/>
              <a:buAutoNum type="alphaUcPeriod"/>
            </a:pPr>
            <a:r>
              <a:rPr lang="en-US" sz="2200" dirty="0"/>
              <a:t>A disease transmitted between animals and humans </a:t>
            </a:r>
          </a:p>
          <a:p>
            <a:pPr marL="514350" indent="-514350">
              <a:buFont typeface="+mj-lt"/>
              <a:buAutoNum type="alphaUcPeriod"/>
            </a:pPr>
            <a:endParaRPr lang="en-US" sz="2200" dirty="0"/>
          </a:p>
          <a:p>
            <a:pPr marL="514350" indent="-514350">
              <a:buFont typeface="+mj-lt"/>
              <a:buAutoNum type="alphaUcPeriod"/>
            </a:pPr>
            <a:endParaRPr lang="en-US" dirty="0"/>
          </a:p>
        </p:txBody>
      </p:sp>
    </p:spTree>
    <p:extLst>
      <p:ext uri="{BB962C8B-B14F-4D97-AF65-F5344CB8AC3E}">
        <p14:creationId xmlns:p14="http://schemas.microsoft.com/office/powerpoint/2010/main" val="6003902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Post-Assessment (Q5)</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2"/>
            <a:ext cx="6788699" cy="3142728"/>
          </a:xfrm>
        </p:spPr>
        <p:txBody>
          <a:bodyPr>
            <a:normAutofit/>
          </a:bodyPr>
          <a:lstStyle/>
          <a:p>
            <a:pPr marL="0" indent="0">
              <a:buNone/>
            </a:pPr>
            <a:r>
              <a:rPr lang="en-US" sz="2200" dirty="0"/>
              <a:t>Which of the following would be considered an administrative control? </a:t>
            </a:r>
          </a:p>
          <a:p>
            <a:pPr marL="0" indent="0">
              <a:buNone/>
            </a:pPr>
            <a:endParaRPr lang="en-US" sz="2200" dirty="0"/>
          </a:p>
          <a:p>
            <a:pPr marL="457200" indent="-457200">
              <a:buFont typeface="+mj-lt"/>
              <a:buAutoNum type="alphaUcPeriod"/>
            </a:pPr>
            <a:r>
              <a:rPr lang="en-US" sz="2200" dirty="0"/>
              <a:t>Ventilation</a:t>
            </a:r>
          </a:p>
          <a:p>
            <a:pPr marL="457200" indent="-457200">
              <a:buFont typeface="+mj-lt"/>
              <a:buAutoNum type="alphaUcPeriod"/>
            </a:pPr>
            <a:r>
              <a:rPr lang="en-US" sz="2200" dirty="0"/>
              <a:t>Drive-thru service</a:t>
            </a:r>
          </a:p>
          <a:p>
            <a:pPr marL="457200" indent="-457200">
              <a:buFont typeface="+mj-lt"/>
              <a:buAutoNum type="alphaUcPeriod"/>
            </a:pPr>
            <a:r>
              <a:rPr lang="en-US" sz="2200" dirty="0"/>
              <a:t>Plastic shields and other barriers</a:t>
            </a:r>
          </a:p>
          <a:p>
            <a:pPr marL="457200" indent="-457200">
              <a:buFont typeface="+mj-lt"/>
              <a:buAutoNum type="alphaUcPeriod"/>
            </a:pPr>
            <a:r>
              <a:rPr lang="en-US" sz="2200" dirty="0"/>
              <a:t>Limiting the number of staff present for high potential exposure tasks</a:t>
            </a:r>
          </a:p>
          <a:p>
            <a:pPr marL="457200" indent="-457200">
              <a:buFont typeface="+mj-lt"/>
              <a:buAutoNum type="alphaUcPeriod"/>
            </a:pPr>
            <a:endParaRPr lang="en-US" sz="2200" dirty="0"/>
          </a:p>
          <a:p>
            <a:pPr marL="457200" indent="-457200">
              <a:buFont typeface="+mj-lt"/>
              <a:buAutoNum type="alphaUcPeriod"/>
            </a:pPr>
            <a:endParaRPr lang="en-US" sz="2200" dirty="0"/>
          </a:p>
          <a:p>
            <a:pPr marL="457200" indent="-457200">
              <a:buFont typeface="+mj-lt"/>
              <a:buAutoNum type="alphaUcPeriod"/>
            </a:pPr>
            <a:endParaRPr lang="en-US" sz="2200" dirty="0"/>
          </a:p>
        </p:txBody>
      </p:sp>
    </p:spTree>
    <p:extLst>
      <p:ext uri="{BB962C8B-B14F-4D97-AF65-F5344CB8AC3E}">
        <p14:creationId xmlns:p14="http://schemas.microsoft.com/office/powerpoint/2010/main" val="36224241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94DC0-983C-4327-9316-C8B658DFE36E}"/>
              </a:ext>
            </a:extLst>
          </p:cNvPr>
          <p:cNvSpPr>
            <a:spLocks noGrp="1"/>
          </p:cNvSpPr>
          <p:nvPr>
            <p:ph idx="1"/>
          </p:nvPr>
        </p:nvSpPr>
        <p:spPr>
          <a:xfrm>
            <a:off x="1677763" y="950548"/>
            <a:ext cx="6788699" cy="2531291"/>
          </a:xfrm>
        </p:spPr>
        <p:txBody>
          <a:bodyPr>
            <a:normAutofit/>
          </a:bodyPr>
          <a:lstStyle/>
          <a:p>
            <a:pPr marL="0" indent="0" algn="ctr">
              <a:buNone/>
            </a:pPr>
            <a:endParaRPr lang="en-US" sz="4000" b="1" dirty="0">
              <a:solidFill>
                <a:srgbClr val="C00000"/>
              </a:solidFill>
              <a:latin typeface="+mj-lt"/>
            </a:endParaRPr>
          </a:p>
          <a:p>
            <a:pPr marL="0" indent="0" algn="ctr">
              <a:buNone/>
            </a:pPr>
            <a:r>
              <a:rPr lang="en-US" sz="4000" b="1" dirty="0">
                <a:solidFill>
                  <a:srgbClr val="C00000"/>
                </a:solidFill>
                <a:latin typeface="+mj-lt"/>
              </a:rPr>
              <a:t>Questions? </a:t>
            </a:r>
          </a:p>
          <a:p>
            <a:pPr marL="0" indent="0" algn="ctr">
              <a:buNone/>
            </a:pPr>
            <a:r>
              <a:rPr lang="en-US" sz="4000" b="1" dirty="0">
                <a:solidFill>
                  <a:srgbClr val="C00000"/>
                </a:solidFill>
                <a:latin typeface="+mj-lt"/>
              </a:rPr>
              <a:t>Thank You </a:t>
            </a:r>
          </a:p>
        </p:txBody>
      </p:sp>
    </p:spTree>
    <p:extLst>
      <p:ext uri="{BB962C8B-B14F-4D97-AF65-F5344CB8AC3E}">
        <p14:creationId xmlns:p14="http://schemas.microsoft.com/office/powerpoint/2010/main" val="30298422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59D3-7E0D-4A14-AC0D-5990D7EAC33C}"/>
              </a:ext>
            </a:extLst>
          </p:cNvPr>
          <p:cNvSpPr>
            <a:spLocks noGrp="1"/>
          </p:cNvSpPr>
          <p:nvPr>
            <p:ph type="title"/>
          </p:nvPr>
        </p:nvSpPr>
        <p:spPr>
          <a:xfrm>
            <a:off x="1898099" y="-218060"/>
            <a:ext cx="6788699" cy="857250"/>
          </a:xfrm>
        </p:spPr>
        <p:txBody>
          <a:bodyPr>
            <a:normAutofit/>
          </a:bodyPr>
          <a:lstStyle/>
          <a:p>
            <a:r>
              <a:rPr lang="en-US" sz="3200" b="1" dirty="0">
                <a:solidFill>
                  <a:srgbClr val="D10A05"/>
                </a:solidFill>
              </a:rPr>
              <a:t>References</a:t>
            </a:r>
            <a:endParaRPr lang="en-US" sz="3200" dirty="0"/>
          </a:p>
        </p:txBody>
      </p:sp>
      <p:sp>
        <p:nvSpPr>
          <p:cNvPr id="7" name="TextBox 6">
            <a:extLst>
              <a:ext uri="{FF2B5EF4-FFF2-40B4-BE49-F238E27FC236}">
                <a16:creationId xmlns:a16="http://schemas.microsoft.com/office/drawing/2014/main" id="{022DCAAA-874D-4B4D-A08D-D7E6A1A69FB7}"/>
              </a:ext>
            </a:extLst>
          </p:cNvPr>
          <p:cNvSpPr txBox="1"/>
          <p:nvPr/>
        </p:nvSpPr>
        <p:spPr>
          <a:xfrm>
            <a:off x="1715219" y="497840"/>
            <a:ext cx="3598461" cy="4493538"/>
          </a:xfrm>
          <a:prstGeom prst="rect">
            <a:avLst/>
          </a:prstGeom>
          <a:noFill/>
        </p:spPr>
        <p:txBody>
          <a:bodyPr wrap="square" rtlCol="0">
            <a:spAutoFit/>
          </a:bodyPr>
          <a:lstStyle/>
          <a:p>
            <a:pPr marL="342900" lvl="0" indent="-342900">
              <a:buFont typeface="+mj-lt"/>
              <a:buAutoNum type="arabicPeriod"/>
            </a:pPr>
            <a:r>
              <a:rPr lang="en-US" sz="650" dirty="0"/>
              <a:t>Adams, David P. Foundations of Infectious Disease: A Public Health Perspective. Jones &amp; Bartlett Learning, 2021. </a:t>
            </a:r>
          </a:p>
          <a:p>
            <a:pPr marL="342900" lvl="0" indent="-342900">
              <a:buFont typeface="+mj-lt"/>
              <a:buAutoNum type="arabicPeriod"/>
            </a:pPr>
            <a:r>
              <a:rPr lang="en-US" sz="650" dirty="0"/>
              <a:t>http://sitn.hms.harvard.edu/flash/special-edition-on-infectious-disease/2014/an-introduction-to-infectious-disease/</a:t>
            </a:r>
          </a:p>
          <a:p>
            <a:pPr marL="342900" lvl="0" indent="-342900">
              <a:buFont typeface="+mj-lt"/>
              <a:buAutoNum type="arabicPeriod"/>
            </a:pPr>
            <a:r>
              <a:rPr lang="en-US" sz="650" dirty="0"/>
              <a:t>https://blogs.cdc.gov/niosh-science-blog/2020/04/01/fit-testing-during-outbreaks/</a:t>
            </a:r>
          </a:p>
          <a:p>
            <a:pPr marL="342900" lvl="0" indent="-342900">
              <a:buFont typeface="+mj-lt"/>
              <a:buAutoNum type="arabicPeriod"/>
            </a:pPr>
            <a:r>
              <a:rPr lang="en-US" sz="650" dirty="0"/>
              <a:t>https://coronavirus.jhu.edu/map.html </a:t>
            </a:r>
          </a:p>
          <a:p>
            <a:pPr marL="342900" lvl="0" indent="-342900">
              <a:buFont typeface="+mj-lt"/>
              <a:buAutoNum type="arabicPeriod"/>
            </a:pPr>
            <a:r>
              <a:rPr lang="en-US" sz="650" dirty="0"/>
              <a:t>https://tools.niehs.nih.gov/wetp/index.cfm?id=2592</a:t>
            </a:r>
          </a:p>
          <a:p>
            <a:pPr marL="342900" lvl="0" indent="-342900">
              <a:buFont typeface="+mj-lt"/>
              <a:buAutoNum type="arabicPeriod"/>
            </a:pPr>
            <a:r>
              <a:rPr lang="en-US" sz="650" dirty="0"/>
              <a:t>https://tools.niehs.nih.gov/wetp/public/hasl_get_blob.cfm?ID=12001</a:t>
            </a:r>
          </a:p>
          <a:p>
            <a:pPr marL="342900" lvl="0" indent="-342900">
              <a:buFont typeface="+mj-lt"/>
              <a:buAutoNum type="arabicPeriod"/>
            </a:pPr>
            <a:r>
              <a:rPr lang="en-US" sz="650" dirty="0"/>
              <a:t>https://www.cdc.gov/coronavirus/2019-ncov/community/contact-tracing-nonhealthcare-workplaces.html#:~:text=COVID%2D19%20is%20a,to%20protect%20public%20health</a:t>
            </a:r>
          </a:p>
          <a:p>
            <a:pPr marL="342900" lvl="0" indent="-342900">
              <a:buFont typeface="+mj-lt"/>
              <a:buAutoNum type="arabicPeriod"/>
            </a:pPr>
            <a:r>
              <a:rPr lang="en-US" sz="650" dirty="0"/>
              <a:t>https://www.cdc.gov/coronavirus/2019-ncov/community/disinfecting-building-facility.html</a:t>
            </a:r>
          </a:p>
          <a:p>
            <a:pPr marL="342900" lvl="0" indent="-342900">
              <a:buFont typeface="+mj-lt"/>
              <a:buAutoNum type="arabicPeriod"/>
            </a:pPr>
            <a:r>
              <a:rPr lang="en-US" sz="650" dirty="0"/>
              <a:t>https://www.cdc.gov/coronavirus/2019-ncov/community/guidance-business-response.html?CDC_AA_refVal=https%3A%2F%2Fwww.cdc.gov%2Fcoronavirus%2F2019-ncov%2Fspecific-groups%2Fguidance-business-response.html </a:t>
            </a:r>
          </a:p>
          <a:p>
            <a:pPr marL="342900" lvl="0" indent="-342900">
              <a:buFont typeface="+mj-lt"/>
              <a:buAutoNum type="arabicPeriod"/>
            </a:pPr>
            <a:r>
              <a:rPr lang="en-US" sz="650" dirty="0"/>
              <a:t>https://www.cdc.gov/coronavirus/2019-ncov/community/organizations/testing-non-healthcare-workplaces.html</a:t>
            </a:r>
          </a:p>
          <a:p>
            <a:pPr marL="342900" lvl="0" indent="-342900">
              <a:buFont typeface="+mj-lt"/>
              <a:buAutoNum type="arabicPeriod"/>
            </a:pPr>
            <a:r>
              <a:rPr lang="en-US" sz="650" dirty="0"/>
              <a:t>https://www.cdc.gov/coronavirus/2019-ncov/community/ventilation.html</a:t>
            </a:r>
          </a:p>
          <a:p>
            <a:pPr marL="342900" lvl="0" indent="-342900">
              <a:buFont typeface="+mj-lt"/>
              <a:buAutoNum type="arabicPeriod"/>
            </a:pPr>
            <a:r>
              <a:rPr lang="en-US" sz="650" dirty="0"/>
              <a:t>https://www.cdc.gov/coronavirus/2019-ncov/community/ventilation.html </a:t>
            </a:r>
          </a:p>
          <a:p>
            <a:pPr marL="342900" lvl="0" indent="-342900">
              <a:buFont typeface="+mj-lt"/>
              <a:buAutoNum type="arabicPeriod"/>
            </a:pPr>
            <a:r>
              <a:rPr lang="en-US" sz="650" dirty="0"/>
              <a:t>https://www.cdc.gov/coronavirus/2019-ncov/hcp/faq.html#Transmission</a:t>
            </a:r>
          </a:p>
          <a:p>
            <a:pPr marL="342900" lvl="0" indent="-342900">
              <a:buFont typeface="+mj-lt"/>
              <a:buAutoNum type="arabicPeriod"/>
            </a:pPr>
            <a:r>
              <a:rPr lang="en-US" sz="650" dirty="0"/>
              <a:t>https://www.cdc.gov/coronavirus/2019-ncov/hcp/respirators-strategy/conventional-capacity-strategies.html </a:t>
            </a:r>
          </a:p>
          <a:p>
            <a:pPr marL="342900" lvl="0" indent="-342900">
              <a:buFont typeface="+mj-lt"/>
              <a:buAutoNum type="arabicPeriod"/>
            </a:pPr>
            <a:r>
              <a:rPr lang="en-US" sz="650" dirty="0"/>
              <a:t>https://www.cdc.gov/coronavirus/2019-ncov/prevent-getting-sick/about-face-coverings.html </a:t>
            </a:r>
          </a:p>
          <a:p>
            <a:pPr marL="342900" lvl="0" indent="-342900">
              <a:buFont typeface="+mj-lt"/>
              <a:buAutoNum type="arabicPeriod"/>
            </a:pPr>
            <a:r>
              <a:rPr lang="en-US" sz="650" dirty="0"/>
              <a:t>https://www.cdc.gov/coronavirus/2019-ncov/prevent-getting-sick/how-covid-spreads.html  </a:t>
            </a:r>
          </a:p>
          <a:p>
            <a:pPr marL="342900" lvl="0" indent="-342900">
              <a:buFont typeface="+mj-lt"/>
              <a:buAutoNum type="arabicPeriod"/>
            </a:pPr>
            <a:r>
              <a:rPr lang="en-US" sz="650" dirty="0"/>
              <a:t>https://www.cdc.gov/coronavirus/2019-ncov/vaccines/different-vaccines/mrna.html</a:t>
            </a:r>
          </a:p>
          <a:p>
            <a:pPr marL="342900" lvl="0" indent="-342900">
              <a:buFont typeface="+mj-lt"/>
              <a:buAutoNum type="arabicPeriod"/>
            </a:pPr>
            <a:r>
              <a:rPr lang="en-US" sz="650" dirty="0"/>
              <a:t>https://www.cdc.gov/coronavirus/2019-ncov/vaccines/different-vaccines/viralvector.html</a:t>
            </a:r>
          </a:p>
          <a:p>
            <a:pPr marL="342900" lvl="0" indent="-342900">
              <a:buFont typeface="+mj-lt"/>
              <a:buAutoNum type="arabicPeriod"/>
            </a:pPr>
            <a:r>
              <a:rPr lang="en-US" sz="650" dirty="0"/>
              <a:t>https://www.cdc.gov/coronavirus/2019-ncov/vaccines/recommendations/essentialworker/workplace-vaccination-program.html</a:t>
            </a:r>
          </a:p>
          <a:p>
            <a:pPr marL="342900" lvl="0" indent="-342900">
              <a:buFont typeface="+mj-lt"/>
              <a:buAutoNum type="arabicPeriod"/>
            </a:pPr>
            <a:r>
              <a:rPr lang="en-US" sz="650" dirty="0"/>
              <a:t>https://www.cdc.gov/coronavirus/2019-ncov/variants/variant-info.html </a:t>
            </a:r>
          </a:p>
          <a:p>
            <a:pPr marL="342900" lvl="0" indent="-342900">
              <a:buFont typeface="+mj-lt"/>
              <a:buAutoNum type="arabicPeriod"/>
            </a:pPr>
            <a:r>
              <a:rPr lang="en-US" sz="650" dirty="0"/>
              <a:t>https://www.cdc.gov/coronavirus/2019-ncov/your-health/about-covid-19/basics-covid-19.html </a:t>
            </a:r>
          </a:p>
          <a:p>
            <a:pPr marL="342900" lvl="0" indent="-342900">
              <a:buFont typeface="+mj-lt"/>
              <a:buAutoNum type="arabicPeriod"/>
            </a:pPr>
            <a:r>
              <a:rPr lang="en-US" sz="650" dirty="0"/>
              <a:t>https://www.cdc.gov/coronavirus/2019-ncov/your-health/quarantine-isolation.html</a:t>
            </a:r>
          </a:p>
          <a:p>
            <a:pPr marL="342900" lvl="0" indent="-342900">
              <a:buFont typeface="+mj-lt"/>
              <a:buAutoNum type="arabicPeriod"/>
            </a:pPr>
            <a:r>
              <a:rPr lang="en-US" sz="650" dirty="0"/>
              <a:t>https://www.cdc.gov/coronavirus/general-information.html</a:t>
            </a:r>
          </a:p>
          <a:p>
            <a:pPr marL="342900" lvl="0" indent="-342900">
              <a:buFont typeface="+mj-lt"/>
              <a:buAutoNum type="arabicPeriod"/>
            </a:pPr>
            <a:r>
              <a:rPr lang="en-US" sz="650" dirty="0"/>
              <a:t>https://www.cdc.gov/coronavirus/mers/faq.html</a:t>
            </a:r>
          </a:p>
          <a:p>
            <a:pPr marL="342900" lvl="0" indent="-342900">
              <a:buFont typeface="+mj-lt"/>
              <a:buAutoNum type="arabicPeriod"/>
            </a:pPr>
            <a:r>
              <a:rPr lang="en-US" sz="650" dirty="0"/>
              <a:t>https://www.cdc.gov/coronavirus/types.html</a:t>
            </a:r>
          </a:p>
          <a:p>
            <a:pPr marL="342900" lvl="0" indent="-342900">
              <a:buFont typeface="+mj-lt"/>
              <a:buAutoNum type="arabicPeriod"/>
            </a:pPr>
            <a:r>
              <a:rPr lang="en-US" sz="650" dirty="0"/>
              <a:t>https://www.cdc.gov/csels/dsepd/ss1978/lesson1/section10.html</a:t>
            </a:r>
          </a:p>
          <a:p>
            <a:pPr marL="342900" lvl="0" indent="-342900">
              <a:buFont typeface="+mj-lt"/>
              <a:buAutoNum type="arabicPeriod"/>
            </a:pPr>
            <a:r>
              <a:rPr lang="en-US" sz="650" dirty="0"/>
              <a:t>https://www.cdc.gov/csels/dsepd/ss1978/lesson1/section10.html </a:t>
            </a:r>
          </a:p>
          <a:p>
            <a:pPr marL="342900" lvl="0" indent="-342900">
              <a:buFont typeface="+mj-lt"/>
              <a:buAutoNum type="arabicPeriod"/>
            </a:pPr>
            <a:r>
              <a:rPr lang="en-US" sz="650" dirty="0"/>
              <a:t>https://www.cdc.gov/csels/dsepd/ss1978/lesson1/section11.html</a:t>
            </a:r>
          </a:p>
          <a:p>
            <a:pPr marL="342900" lvl="0" indent="-342900">
              <a:buFont typeface="+mj-lt"/>
              <a:buAutoNum type="arabicPeriod"/>
            </a:pPr>
            <a:r>
              <a:rPr lang="en-US" sz="650" dirty="0"/>
              <a:t>https://www.cdc.gov/csels/dsepd/ss1978/lesson1/section2.html</a:t>
            </a:r>
          </a:p>
          <a:p>
            <a:pPr marL="342900" lvl="0" indent="-342900">
              <a:buFont typeface="+mj-lt"/>
              <a:buAutoNum type="arabicPeriod"/>
            </a:pPr>
            <a:r>
              <a:rPr lang="en-US" sz="650" dirty="0"/>
              <a:t>https://www.cdc.gov/csels/dsepd/ss1978/lesson1/section8.html</a:t>
            </a:r>
          </a:p>
          <a:p>
            <a:pPr marL="342900" lvl="0" indent="-342900">
              <a:buFont typeface="+mj-lt"/>
              <a:buAutoNum type="arabicPeriod"/>
            </a:pPr>
            <a:r>
              <a:rPr lang="en-US" sz="650" dirty="0"/>
              <a:t>https://www.cdc.gov/csels/dsepd/ss1978/lesson1/section9.html</a:t>
            </a:r>
          </a:p>
          <a:p>
            <a:pPr marL="342900" lvl="0" indent="-342900">
              <a:buFont typeface="+mj-lt"/>
              <a:buAutoNum type="arabicPeriod"/>
            </a:pPr>
            <a:r>
              <a:rPr lang="en-US" sz="650" dirty="0"/>
              <a:t>https://www.cdc.gov/disasters/disease/infectious.html </a:t>
            </a:r>
          </a:p>
          <a:p>
            <a:pPr marL="342900" lvl="0" indent="-342900">
              <a:buFont typeface="+mj-lt"/>
              <a:buAutoNum type="arabicPeriod"/>
            </a:pPr>
            <a:r>
              <a:rPr lang="en-US" sz="650" dirty="0"/>
              <a:t>https://www.cdc.gov/healthywater/drinking/public/water_quality.html </a:t>
            </a:r>
          </a:p>
          <a:p>
            <a:pPr marL="342900" lvl="0" indent="-342900">
              <a:buFont typeface="+mj-lt"/>
              <a:buAutoNum type="arabicPeriod"/>
            </a:pPr>
            <a:r>
              <a:rPr lang="en-US" sz="650" dirty="0"/>
              <a:t>https://www.cdc.gov/infectioncontrol/spread/index.html </a:t>
            </a:r>
          </a:p>
          <a:p>
            <a:pPr marL="342900" lvl="0" indent="-342900">
              <a:buFont typeface="+mj-lt"/>
              <a:buAutoNum type="arabicPeriod"/>
            </a:pPr>
            <a:r>
              <a:rPr lang="en-US" sz="650" dirty="0"/>
              <a:t>https://www.cdc.gov/niosh/topics/healthcare/infectious.html  </a:t>
            </a:r>
          </a:p>
        </p:txBody>
      </p:sp>
      <p:sp>
        <p:nvSpPr>
          <p:cNvPr id="8" name="TextBox 7">
            <a:extLst>
              <a:ext uri="{FF2B5EF4-FFF2-40B4-BE49-F238E27FC236}">
                <a16:creationId xmlns:a16="http://schemas.microsoft.com/office/drawing/2014/main" id="{12E4EB92-F36A-4892-9A40-6DB2AFB2965B}"/>
              </a:ext>
            </a:extLst>
          </p:cNvPr>
          <p:cNvSpPr txBox="1"/>
          <p:nvPr/>
        </p:nvSpPr>
        <p:spPr>
          <a:xfrm>
            <a:off x="5435598" y="497840"/>
            <a:ext cx="3434080" cy="4770537"/>
          </a:xfrm>
          <a:prstGeom prst="rect">
            <a:avLst/>
          </a:prstGeom>
          <a:noFill/>
        </p:spPr>
        <p:txBody>
          <a:bodyPr wrap="square" rtlCol="0">
            <a:spAutoFit/>
          </a:bodyPr>
          <a:lstStyle/>
          <a:p>
            <a:pPr marL="228600" lvl="0" indent="-228600">
              <a:buFont typeface="+mj-lt"/>
              <a:buAutoNum type="arabicPeriod" startAt="36"/>
            </a:pPr>
            <a:r>
              <a:rPr lang="en-US" sz="650" dirty="0"/>
              <a:t>https://www.cdc.gov/niosh/topics/hierarchy/default.html</a:t>
            </a:r>
          </a:p>
          <a:p>
            <a:pPr marL="228600" lvl="0" indent="-228600">
              <a:buFont typeface="+mj-lt"/>
              <a:buAutoNum type="arabicPeriod" startAt="36"/>
            </a:pPr>
            <a:r>
              <a:rPr lang="en-US" sz="650" dirty="0"/>
              <a:t>https://www.cdc.gov/nonpharmaceutical-interventions/pdf/gr-pan-flu-work-set.pdf</a:t>
            </a:r>
          </a:p>
          <a:p>
            <a:pPr marL="228600" lvl="0" indent="-228600">
              <a:buFont typeface="+mj-lt"/>
              <a:buAutoNum type="arabicPeriod" startAt="36"/>
            </a:pPr>
            <a:r>
              <a:rPr lang="en-US" sz="650" dirty="0"/>
              <a:t>https://www.cdc.gov/onehealth/basics/zoonotic-diseases.html</a:t>
            </a:r>
          </a:p>
          <a:p>
            <a:pPr marL="228600" lvl="0" indent="-228600">
              <a:buFont typeface="+mj-lt"/>
              <a:buAutoNum type="arabicPeriod" startAt="36"/>
            </a:pPr>
            <a:r>
              <a:rPr lang="en-US" sz="650" dirty="0"/>
              <a:t>https://www.cdc.gov/parasites/crypto/infection-sources.html</a:t>
            </a:r>
          </a:p>
          <a:p>
            <a:pPr marL="228600" lvl="0" indent="-228600">
              <a:buFont typeface="+mj-lt"/>
              <a:buAutoNum type="arabicPeriod" startAt="36"/>
            </a:pPr>
            <a:r>
              <a:rPr lang="en-US" sz="650" dirty="0"/>
              <a:t>https://www.cdc.gov/parasites/transmission/index.html </a:t>
            </a:r>
          </a:p>
          <a:p>
            <a:pPr marL="228600" lvl="0" indent="-228600">
              <a:buFont typeface="+mj-lt"/>
              <a:buAutoNum type="arabicPeriod" startAt="36"/>
            </a:pPr>
            <a:r>
              <a:rPr lang="en-US" sz="650" dirty="0"/>
              <a:t>https://www.cdc.gov/sars/index.html</a:t>
            </a:r>
          </a:p>
          <a:p>
            <a:pPr marL="228600" lvl="0" indent="-228600">
              <a:buFont typeface="+mj-lt"/>
              <a:buAutoNum type="arabicPeriod" startAt="36"/>
            </a:pPr>
            <a:r>
              <a:rPr lang="en-US" sz="650" dirty="0"/>
              <a:t>https://www.cdc.gov/vaccines/hcp/conversations/understanding-vacc-work.html</a:t>
            </a:r>
          </a:p>
          <a:p>
            <a:pPr marL="228600" lvl="0" indent="-228600">
              <a:buFont typeface="+mj-lt"/>
              <a:buAutoNum type="arabicPeriod" startAt="36"/>
            </a:pPr>
            <a:r>
              <a:rPr lang="en-US" sz="650" dirty="0"/>
              <a:t>https://www.cdc.gov/vhf/ebola/transmission/index.html</a:t>
            </a:r>
          </a:p>
          <a:p>
            <a:pPr marL="228600" lvl="0" indent="-228600">
              <a:buFont typeface="+mj-lt"/>
              <a:buAutoNum type="arabicPeriod" startAt="36"/>
            </a:pPr>
            <a:r>
              <a:rPr lang="en-US" sz="650" dirty="0"/>
              <a:t>https://www.cdc.gov/zika/prevention/prevent-mosquito-bites.html</a:t>
            </a:r>
          </a:p>
          <a:p>
            <a:pPr marL="228600" lvl="0" indent="-228600">
              <a:buFont typeface="+mj-lt"/>
              <a:buAutoNum type="arabicPeriod" startAt="36"/>
            </a:pPr>
            <a:r>
              <a:rPr lang="en-US" sz="650" dirty="0"/>
              <a:t>https://www.epa.gov/pesticide-registration/list-n-disinfectants-use-against-sars-cov-2 </a:t>
            </a:r>
          </a:p>
          <a:p>
            <a:pPr marL="228600" lvl="0" indent="-228600">
              <a:buFont typeface="+mj-lt"/>
              <a:buAutoNum type="arabicPeriod" startAt="36"/>
            </a:pPr>
            <a:r>
              <a:rPr lang="en-US" sz="650" dirty="0"/>
              <a:t>https://www.fema.gov/pdf/about/org/ncp/coop_brochure.pdf</a:t>
            </a:r>
          </a:p>
          <a:p>
            <a:pPr marL="228600" lvl="0" indent="-228600">
              <a:buFont typeface="+mj-lt"/>
              <a:buAutoNum type="arabicPeriod" startAt="36"/>
            </a:pPr>
            <a:r>
              <a:rPr lang="en-US" sz="650" dirty="0"/>
              <a:t>https://www.hhs.gov/immunization/basics/types/index.html</a:t>
            </a:r>
          </a:p>
          <a:p>
            <a:pPr marL="228600" lvl="0" indent="-228600">
              <a:buFont typeface="+mj-lt"/>
              <a:buAutoNum type="arabicPeriod" startAt="36"/>
            </a:pPr>
            <a:r>
              <a:rPr lang="en-US" sz="650" dirty="0"/>
              <a:t>https://www.mayoclinic.org/diseases-conditions/infectious-diseases/symptoms-causes/syc-20351173 </a:t>
            </a:r>
          </a:p>
          <a:p>
            <a:pPr marL="228600" lvl="0" indent="-228600">
              <a:buFont typeface="+mj-lt"/>
              <a:buAutoNum type="arabicPeriod" startAt="36"/>
            </a:pPr>
            <a:r>
              <a:rPr lang="en-US" sz="650" dirty="0"/>
              <a:t>https://www.ncbi.nlm.nih.gov/pmc/articles/PMC3959940/</a:t>
            </a:r>
          </a:p>
          <a:p>
            <a:pPr marL="228600" lvl="0" indent="-228600">
              <a:buFont typeface="+mj-lt"/>
              <a:buAutoNum type="arabicPeriod" startAt="36"/>
            </a:pPr>
            <a:r>
              <a:rPr lang="en-US" sz="650" dirty="0"/>
              <a:t>https://www.ncbi.nlm.nih.gov/pmc/articles/PMC7123574/</a:t>
            </a:r>
          </a:p>
          <a:p>
            <a:pPr marL="228600" lvl="0" indent="-228600">
              <a:buFont typeface="+mj-lt"/>
              <a:buAutoNum type="arabicPeriod" startAt="36"/>
            </a:pPr>
            <a:r>
              <a:rPr lang="en-US" sz="650" dirty="0"/>
              <a:t>https://www.ncbi.nlm.nih.gov/pmc/articles/PMC7725765/</a:t>
            </a:r>
          </a:p>
          <a:p>
            <a:pPr marL="228600" lvl="0" indent="-228600">
              <a:buFont typeface="+mj-lt"/>
              <a:buAutoNum type="arabicPeriod" startAt="36"/>
            </a:pPr>
            <a:r>
              <a:rPr lang="en-US" sz="650" dirty="0"/>
              <a:t>https://www.nejm.org/doi/pdf/10.1056/NEJMoa2002032?articleTools=true</a:t>
            </a:r>
          </a:p>
          <a:p>
            <a:pPr marL="228600" lvl="0" indent="-228600">
              <a:buFont typeface="+mj-lt"/>
              <a:buAutoNum type="arabicPeriod" startAt="36"/>
            </a:pPr>
            <a:r>
              <a:rPr lang="en-US" sz="650" dirty="0"/>
              <a:t>https://www.niaid.nih.gov/diseases-conditions/coronaviruses</a:t>
            </a:r>
          </a:p>
          <a:p>
            <a:pPr marL="228600" lvl="0" indent="-228600">
              <a:buFont typeface="+mj-lt"/>
              <a:buAutoNum type="arabicPeriod" startAt="36"/>
            </a:pPr>
            <a:r>
              <a:rPr lang="en-US" sz="650" dirty="0"/>
              <a:t>https://www.nih.gov/about-nih/who-we-are/nih-director/statements/statement-misinformation-about-sars-cov-2-origins </a:t>
            </a:r>
          </a:p>
          <a:p>
            <a:pPr marL="228600" lvl="0" indent="-228600">
              <a:buFont typeface="+mj-lt"/>
              <a:buAutoNum type="arabicPeriod" startAt="36"/>
            </a:pPr>
            <a:r>
              <a:rPr lang="en-US" sz="650" dirty="0"/>
              <a:t>https://www.osha.gov/coronavirus/hazards </a:t>
            </a:r>
          </a:p>
          <a:p>
            <a:pPr marL="228600" lvl="0" indent="-228600">
              <a:buFont typeface="+mj-lt"/>
              <a:buAutoNum type="arabicPeriod" startAt="36"/>
            </a:pPr>
            <a:r>
              <a:rPr lang="en-US" sz="650" dirty="0"/>
              <a:t>https://www.osha.gov/coronavirus/safework</a:t>
            </a:r>
          </a:p>
          <a:p>
            <a:pPr marL="228600" lvl="0" indent="-228600">
              <a:buFont typeface="+mj-lt"/>
              <a:buAutoNum type="arabicPeriod" startAt="36"/>
            </a:pPr>
            <a:r>
              <a:rPr lang="en-US" sz="650" dirty="0"/>
              <a:t>https://www.osha.gov/laws-regs/standards-development</a:t>
            </a:r>
          </a:p>
          <a:p>
            <a:pPr marL="228600" lvl="0" indent="-228600">
              <a:buFont typeface="+mj-lt"/>
              <a:buAutoNum type="arabicPeriod" startAt="36"/>
            </a:pPr>
            <a:r>
              <a:rPr lang="en-US" sz="650" dirty="0"/>
              <a:t>https://www.osha.gov/memos/2020-03-14/temporary-enforcement-guidance-healthcare-respiratory-protection-annual-fit</a:t>
            </a:r>
          </a:p>
          <a:p>
            <a:pPr marL="228600" lvl="0" indent="-228600">
              <a:buFont typeface="+mj-lt"/>
              <a:buAutoNum type="arabicPeriod" startAt="36"/>
            </a:pPr>
            <a:r>
              <a:rPr lang="en-US" sz="650" dirty="0"/>
              <a:t>https://www.osha.gov/memos/2020-05-19/updated-interim-enforcement-response-plan-coronavirus-disease-2019-covid-19 </a:t>
            </a:r>
          </a:p>
          <a:p>
            <a:pPr marL="228600" lvl="0" indent="-228600">
              <a:buFont typeface="+mj-lt"/>
              <a:buAutoNum type="arabicPeriod" startAt="36"/>
            </a:pPr>
            <a:r>
              <a:rPr lang="en-US" sz="650" dirty="0"/>
              <a:t>https://www.osha.gov/Publications/OSHA3327pandemic.pdf</a:t>
            </a:r>
          </a:p>
          <a:p>
            <a:pPr marL="228600" lvl="0" indent="-228600">
              <a:buFont typeface="+mj-lt"/>
              <a:buAutoNum type="arabicPeriod" startAt="36"/>
            </a:pPr>
            <a:r>
              <a:rPr lang="en-US" sz="650" dirty="0"/>
              <a:t>https://www.osha.gov/Publications/OSHA3990.pdf</a:t>
            </a:r>
          </a:p>
          <a:p>
            <a:pPr marL="228600" lvl="0" indent="-228600">
              <a:buFont typeface="+mj-lt"/>
              <a:buAutoNum type="arabicPeriod" startAt="36"/>
            </a:pPr>
            <a:r>
              <a:rPr lang="en-US" sz="650" dirty="0"/>
              <a:t>https://www.osha.gov/sites/default/files/enforcement/directives/DIR_2021-03_CPL_03.pdf</a:t>
            </a:r>
          </a:p>
          <a:p>
            <a:pPr marL="228600" lvl="0" indent="-228600">
              <a:buFont typeface="+mj-lt"/>
              <a:buAutoNum type="arabicPeriod" startAt="36"/>
            </a:pPr>
            <a:r>
              <a:rPr lang="en-US" sz="650" dirty="0"/>
              <a:t>https://www.osha.gov/sites/default/files/publications/OSHA3327pandemic.pdf</a:t>
            </a:r>
          </a:p>
          <a:p>
            <a:pPr marL="228600" lvl="0" indent="-228600">
              <a:buFont typeface="+mj-lt"/>
              <a:buAutoNum type="arabicPeriod" startAt="36"/>
            </a:pPr>
            <a:r>
              <a:rPr lang="en-US" sz="650" dirty="0"/>
              <a:t>https://www.osha.gov/SLTC/covid-19/standards.html </a:t>
            </a:r>
          </a:p>
          <a:p>
            <a:pPr marL="228600" lvl="0" indent="-228600">
              <a:buFont typeface="+mj-lt"/>
              <a:buAutoNum type="arabicPeriod" startAt="36"/>
            </a:pPr>
            <a:r>
              <a:rPr lang="en-US" sz="650" dirty="0"/>
              <a:t>https://www.paho.org/disasters/index.php?option=com_docman&amp;view=download&amp;category_slug=tools&amp;alias=543-pandinflu-leadershipduring-tool-16&amp;Itemid=1179&amp;lang=en</a:t>
            </a:r>
          </a:p>
          <a:p>
            <a:pPr marL="228600" lvl="0" indent="-228600">
              <a:buFont typeface="+mj-lt"/>
              <a:buAutoNum type="arabicPeriod" startAt="36"/>
            </a:pPr>
            <a:r>
              <a:rPr lang="en-US" sz="650" dirty="0"/>
              <a:t>https://www.youtube.com/watch?v=ixxkn3Y8z6g </a:t>
            </a:r>
          </a:p>
          <a:p>
            <a:pPr marL="228600" lvl="0" indent="-228600">
              <a:buFont typeface="+mj-lt"/>
              <a:buAutoNum type="arabicPeriod" startAt="36"/>
            </a:pPr>
            <a:r>
              <a:rPr lang="en-US" sz="650" dirty="0"/>
              <a:t>https://www.youtube.com/watch?v=pOzWoetMkqQ </a:t>
            </a:r>
          </a:p>
          <a:p>
            <a:pPr marL="228600" lvl="0" indent="-228600">
              <a:buFont typeface="+mj-lt"/>
              <a:buAutoNum type="arabicPeriod" startAt="36"/>
            </a:pPr>
            <a:r>
              <a:rPr lang="en-US" sz="650" dirty="0"/>
              <a:t>https://www.youtube.com/watch?v=xjcsrU-ZmgY</a:t>
            </a:r>
          </a:p>
          <a:p>
            <a:pPr marL="228600" lvl="0" indent="-228600">
              <a:buFont typeface="+mj-lt"/>
              <a:buAutoNum type="arabicPeriod" startAt="36"/>
            </a:pPr>
            <a:r>
              <a:rPr lang="en-US" sz="650" dirty="0"/>
              <a:t>https://www.youtube.com/watch?v=YIB1TZS3pBE </a:t>
            </a:r>
          </a:p>
          <a:p>
            <a:pPr marL="228600" lvl="0" indent="-228600">
              <a:buFont typeface="+mj-lt"/>
              <a:buAutoNum type="arabicPeriod" startAt="36"/>
            </a:pPr>
            <a:r>
              <a:rPr lang="en-US" sz="650" dirty="0"/>
              <a:t>National Institute of Environmental Health Sciences (2021). Protecting Yourself from COVID-19 in the Workplace, Safety and Health Awareness for Workers [PowerPoint Slides]. NIH. https://tools.niehs.nih.gov/wetp/public/hasl_get_blob.cfm?ID=11781 </a:t>
            </a:r>
          </a:p>
          <a:p>
            <a:pPr marL="228600" lvl="0" indent="-228600">
              <a:buFont typeface="+mj-lt"/>
              <a:buAutoNum type="arabicPeriod" startAt="36"/>
            </a:pPr>
            <a:r>
              <a:rPr lang="en-US" sz="650" dirty="0"/>
              <a:t>ohttps://bmcinfectdis.biomedcentral.com/articles/10.1186/s12879-019-3707-y</a:t>
            </a:r>
          </a:p>
          <a:p>
            <a:endParaRPr lang="en-US" dirty="0"/>
          </a:p>
        </p:txBody>
      </p:sp>
    </p:spTree>
    <p:extLst>
      <p:ext uri="{BB962C8B-B14F-4D97-AF65-F5344CB8AC3E}">
        <p14:creationId xmlns:p14="http://schemas.microsoft.com/office/powerpoint/2010/main" val="29659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Pre-Assessment (Q2)</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fontScale="70000" lnSpcReduction="20000"/>
          </a:bodyPr>
          <a:lstStyle/>
          <a:p>
            <a:pPr marL="0" indent="0">
              <a:buNone/>
            </a:pPr>
            <a:r>
              <a:rPr lang="en-US" dirty="0"/>
              <a:t>Indirect transmission includes all of the following EXCEPT:</a:t>
            </a:r>
          </a:p>
          <a:p>
            <a:pPr marL="0" indent="0">
              <a:buNone/>
            </a:pPr>
            <a:endParaRPr lang="en-US" dirty="0"/>
          </a:p>
          <a:p>
            <a:pPr marL="514350" indent="-514350">
              <a:buFont typeface="+mj-lt"/>
              <a:buAutoNum type="alphaUcPeriod"/>
            </a:pPr>
            <a:r>
              <a:rPr lang="en-US" dirty="0"/>
              <a:t>    Skin-to-skin contact</a:t>
            </a:r>
          </a:p>
          <a:p>
            <a:pPr marL="514350" indent="-514350">
              <a:buFont typeface="+mj-lt"/>
              <a:buAutoNum type="alphaUcPeriod"/>
            </a:pPr>
            <a:r>
              <a:rPr lang="en-US" dirty="0"/>
              <a:t>    Mosquito-borne</a:t>
            </a:r>
          </a:p>
          <a:p>
            <a:pPr marL="514350" indent="-514350">
              <a:buFont typeface="+mj-lt"/>
              <a:buAutoNum type="alphaUcPeriod"/>
            </a:pPr>
            <a:r>
              <a:rPr lang="en-US" dirty="0"/>
              <a:t>    Foodborne</a:t>
            </a:r>
          </a:p>
          <a:p>
            <a:pPr marL="514350" indent="-514350">
              <a:buFont typeface="+mj-lt"/>
              <a:buAutoNum type="alphaUcPeriod"/>
            </a:pPr>
            <a:r>
              <a:rPr lang="en-US" dirty="0"/>
              <a:t>    Doorknobs or toilet seats</a:t>
            </a:r>
          </a:p>
          <a:p>
            <a:pPr marL="0" indent="0">
              <a:buNone/>
            </a:pPr>
            <a:endParaRPr lang="en-US" dirty="0"/>
          </a:p>
        </p:txBody>
      </p:sp>
    </p:spTree>
    <p:extLst>
      <p:ext uri="{BB962C8B-B14F-4D97-AF65-F5344CB8AC3E}">
        <p14:creationId xmlns:p14="http://schemas.microsoft.com/office/powerpoint/2010/main" val="267914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Pre-Assessment (Q3)</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p:txBody>
          <a:bodyPr>
            <a:normAutofit/>
          </a:bodyPr>
          <a:lstStyle/>
          <a:p>
            <a:pPr marL="0" indent="0">
              <a:buNone/>
            </a:pPr>
            <a:r>
              <a:rPr lang="en-US" sz="2200" dirty="0"/>
              <a:t>A pandemic refers to an epidemic that has spread over several countries or continents, usually affecting a large number of people</a:t>
            </a:r>
          </a:p>
          <a:p>
            <a:pPr marL="0" indent="0">
              <a:buNone/>
            </a:pPr>
            <a:endParaRPr lang="en-US" sz="2200" dirty="0"/>
          </a:p>
          <a:p>
            <a:r>
              <a:rPr lang="en-US" sz="2200" dirty="0"/>
              <a:t>TRUE </a:t>
            </a:r>
          </a:p>
          <a:p>
            <a:r>
              <a:rPr lang="en-US" sz="2200" dirty="0"/>
              <a:t>FALSE</a:t>
            </a:r>
          </a:p>
          <a:p>
            <a:pPr marL="0" indent="0">
              <a:buNone/>
            </a:pPr>
            <a:endParaRPr lang="en-US" dirty="0"/>
          </a:p>
        </p:txBody>
      </p:sp>
    </p:spTree>
    <p:extLst>
      <p:ext uri="{BB962C8B-B14F-4D97-AF65-F5344CB8AC3E}">
        <p14:creationId xmlns:p14="http://schemas.microsoft.com/office/powerpoint/2010/main" val="280011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a:xfrm>
            <a:off x="1898100" y="360485"/>
            <a:ext cx="6788699" cy="857250"/>
          </a:xfrm>
        </p:spPr>
        <p:txBody>
          <a:bodyPr>
            <a:normAutofit/>
          </a:bodyPr>
          <a:lstStyle/>
          <a:p>
            <a:r>
              <a:rPr lang="en-US" sz="3200" b="1" dirty="0">
                <a:solidFill>
                  <a:srgbClr val="D10A05"/>
                </a:solidFill>
              </a:rPr>
              <a:t>Pre-Assessment (Q4)</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15410"/>
            <a:ext cx="6788699" cy="3285543"/>
          </a:xfrm>
        </p:spPr>
        <p:txBody>
          <a:bodyPr>
            <a:normAutofit/>
          </a:bodyPr>
          <a:lstStyle/>
          <a:p>
            <a:pPr marL="0" indent="0">
              <a:buNone/>
            </a:pPr>
            <a:r>
              <a:rPr lang="en-US" sz="2200" dirty="0"/>
              <a:t>Which of the following describes an inapparent infection? </a:t>
            </a:r>
          </a:p>
          <a:p>
            <a:pPr marL="0" indent="0">
              <a:buNone/>
            </a:pPr>
            <a:endParaRPr lang="en-US" sz="2200" dirty="0"/>
          </a:p>
          <a:p>
            <a:pPr marL="514350" indent="-514350">
              <a:buFont typeface="+mj-lt"/>
              <a:buAutoNum type="alphaUcPeriod"/>
            </a:pPr>
            <a:r>
              <a:rPr lang="en-US" sz="2200" dirty="0"/>
              <a:t>The entrance of a pathogenic agent or microorganism into the body</a:t>
            </a:r>
          </a:p>
          <a:p>
            <a:pPr marL="514350" indent="-514350">
              <a:buFont typeface="+mj-lt"/>
              <a:buAutoNum type="alphaUcPeriod"/>
            </a:pPr>
            <a:r>
              <a:rPr lang="en-US" sz="2200" dirty="0"/>
              <a:t>An infection of a susceptible host without clinical signs </a:t>
            </a:r>
          </a:p>
          <a:p>
            <a:pPr marL="514350" indent="-514350">
              <a:buFont typeface="+mj-lt"/>
              <a:buAutoNum type="alphaUcPeriod"/>
            </a:pPr>
            <a:r>
              <a:rPr lang="en-US" sz="2200" dirty="0"/>
              <a:t>Respiratory secretions from coughing or sneezing</a:t>
            </a:r>
          </a:p>
          <a:p>
            <a:pPr marL="514350" indent="-514350">
              <a:buFont typeface="+mj-lt"/>
              <a:buAutoNum type="alphaUcPeriod"/>
            </a:pPr>
            <a:r>
              <a:rPr lang="en-US" sz="2200" dirty="0"/>
              <a:t>A disease transmitted between animals and humans </a:t>
            </a:r>
          </a:p>
          <a:p>
            <a:pPr marL="514350" indent="-514350">
              <a:buFont typeface="+mj-lt"/>
              <a:buAutoNum type="alphaUcPeriod"/>
            </a:pPr>
            <a:endParaRPr lang="en-US" sz="2200" dirty="0"/>
          </a:p>
          <a:p>
            <a:pPr marL="514350" indent="-514350">
              <a:buFont typeface="+mj-lt"/>
              <a:buAutoNum type="alphaUcPeriod"/>
            </a:pPr>
            <a:endParaRPr lang="en-US" dirty="0"/>
          </a:p>
        </p:txBody>
      </p:sp>
    </p:spTree>
    <p:extLst>
      <p:ext uri="{BB962C8B-B14F-4D97-AF65-F5344CB8AC3E}">
        <p14:creationId xmlns:p14="http://schemas.microsoft.com/office/powerpoint/2010/main" val="278169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4F98-3A8B-4B9B-ADEE-ADEBD35D34BE}"/>
              </a:ext>
            </a:extLst>
          </p:cNvPr>
          <p:cNvSpPr>
            <a:spLocks noGrp="1"/>
          </p:cNvSpPr>
          <p:nvPr>
            <p:ph type="title"/>
          </p:nvPr>
        </p:nvSpPr>
        <p:spPr/>
        <p:txBody>
          <a:bodyPr>
            <a:normAutofit/>
          </a:bodyPr>
          <a:lstStyle/>
          <a:p>
            <a:r>
              <a:rPr lang="en-US" sz="3200" b="1" dirty="0">
                <a:solidFill>
                  <a:srgbClr val="D10A05"/>
                </a:solidFill>
              </a:rPr>
              <a:t>Pre-Assessment (Q5)</a:t>
            </a:r>
          </a:p>
        </p:txBody>
      </p:sp>
      <p:sp>
        <p:nvSpPr>
          <p:cNvPr id="3" name="Content Placeholder 2">
            <a:extLst>
              <a:ext uri="{FF2B5EF4-FFF2-40B4-BE49-F238E27FC236}">
                <a16:creationId xmlns:a16="http://schemas.microsoft.com/office/drawing/2014/main" id="{26F3E5F2-0785-4CA7-BD80-1D545CFBEB0D}"/>
              </a:ext>
            </a:extLst>
          </p:cNvPr>
          <p:cNvSpPr>
            <a:spLocks noGrp="1"/>
          </p:cNvSpPr>
          <p:nvPr>
            <p:ph idx="1"/>
          </p:nvPr>
        </p:nvSpPr>
        <p:spPr>
          <a:xfrm>
            <a:off x="1898100" y="1497472"/>
            <a:ext cx="6788699" cy="3142728"/>
          </a:xfrm>
        </p:spPr>
        <p:txBody>
          <a:bodyPr>
            <a:normAutofit/>
          </a:bodyPr>
          <a:lstStyle/>
          <a:p>
            <a:pPr marL="0" indent="0">
              <a:buNone/>
            </a:pPr>
            <a:r>
              <a:rPr lang="en-US" sz="2200" dirty="0"/>
              <a:t>Which of the following would be considered an administrative control? </a:t>
            </a:r>
          </a:p>
          <a:p>
            <a:pPr marL="0" indent="0">
              <a:buNone/>
            </a:pPr>
            <a:endParaRPr lang="en-US" sz="2200" dirty="0"/>
          </a:p>
          <a:p>
            <a:pPr marL="457200" indent="-457200">
              <a:buFont typeface="+mj-lt"/>
              <a:buAutoNum type="alphaUcPeriod"/>
            </a:pPr>
            <a:r>
              <a:rPr lang="en-US" sz="2200" dirty="0"/>
              <a:t>Ventilation</a:t>
            </a:r>
          </a:p>
          <a:p>
            <a:pPr marL="457200" indent="-457200">
              <a:buFont typeface="+mj-lt"/>
              <a:buAutoNum type="alphaUcPeriod"/>
            </a:pPr>
            <a:r>
              <a:rPr lang="en-US" sz="2200" dirty="0"/>
              <a:t>Drive-thru service</a:t>
            </a:r>
          </a:p>
          <a:p>
            <a:pPr marL="457200" indent="-457200">
              <a:buFont typeface="+mj-lt"/>
              <a:buAutoNum type="alphaUcPeriod"/>
            </a:pPr>
            <a:r>
              <a:rPr lang="en-US" sz="2200" dirty="0"/>
              <a:t>Plastic shields and other barriers</a:t>
            </a:r>
          </a:p>
          <a:p>
            <a:pPr marL="457200" indent="-457200">
              <a:buFont typeface="+mj-lt"/>
              <a:buAutoNum type="alphaUcPeriod"/>
            </a:pPr>
            <a:r>
              <a:rPr lang="en-US" sz="2200" dirty="0"/>
              <a:t>Limiting the number of staff present for high potential exposure tasks</a:t>
            </a:r>
          </a:p>
          <a:p>
            <a:pPr marL="457200" indent="-457200">
              <a:buFont typeface="+mj-lt"/>
              <a:buAutoNum type="alphaUcPeriod"/>
            </a:pPr>
            <a:endParaRPr lang="en-US" sz="2200" dirty="0"/>
          </a:p>
          <a:p>
            <a:pPr marL="457200" indent="-457200">
              <a:buFont typeface="+mj-lt"/>
              <a:buAutoNum type="alphaUcPeriod"/>
            </a:pPr>
            <a:endParaRPr lang="en-US" sz="2200" dirty="0"/>
          </a:p>
          <a:p>
            <a:pPr marL="457200" indent="-457200">
              <a:buFont typeface="+mj-lt"/>
              <a:buAutoNum type="alphaUcPeriod"/>
            </a:pPr>
            <a:endParaRPr lang="en-US" sz="2200" dirty="0"/>
          </a:p>
        </p:txBody>
      </p:sp>
    </p:spTree>
    <p:extLst>
      <p:ext uri="{BB962C8B-B14F-4D97-AF65-F5344CB8AC3E}">
        <p14:creationId xmlns:p14="http://schemas.microsoft.com/office/powerpoint/2010/main" val="118878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A2F-C9D4-4D83-984B-B952FCF656FD}"/>
              </a:ext>
            </a:extLst>
          </p:cNvPr>
          <p:cNvSpPr>
            <a:spLocks noGrp="1"/>
          </p:cNvSpPr>
          <p:nvPr>
            <p:ph type="title"/>
          </p:nvPr>
        </p:nvSpPr>
        <p:spPr/>
        <p:txBody>
          <a:bodyPr>
            <a:normAutofit/>
          </a:bodyPr>
          <a:lstStyle/>
          <a:p>
            <a:r>
              <a:rPr lang="en-US" sz="3600" b="1" i="1" dirty="0"/>
              <a:t>Module 1</a:t>
            </a:r>
          </a:p>
        </p:txBody>
      </p:sp>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2126700" y="1360550"/>
            <a:ext cx="6331498" cy="2531291"/>
          </a:xfrm>
        </p:spPr>
        <p:txBody>
          <a:bodyPr>
            <a:normAutofit/>
          </a:bodyPr>
          <a:lstStyle/>
          <a:p>
            <a:pPr marL="0" indent="0">
              <a:buNone/>
            </a:pPr>
            <a:r>
              <a:rPr lang="en-US" altLang="en-US" b="1" dirty="0">
                <a:solidFill>
                  <a:srgbClr val="D10A05"/>
                </a:solidFill>
                <a:latin typeface="+mj-lt"/>
                <a:ea typeface="ＭＳ Ｐゴシック" panose="020B0600070205080204" pitchFamily="34" charset="-128"/>
              </a:rPr>
              <a:t>What is an Infectious Disease? </a:t>
            </a:r>
            <a:endParaRPr lang="en-US" b="1" dirty="0">
              <a:solidFill>
                <a:srgbClr val="D10A05"/>
              </a:solidFill>
              <a:latin typeface="+mj-lt"/>
            </a:endParaRPr>
          </a:p>
        </p:txBody>
      </p:sp>
      <p:pic>
        <p:nvPicPr>
          <p:cNvPr id="5" name="Content Placeholder 7" descr="Map outline of the US and COVID-19 virus">
            <a:extLst>
              <a:ext uri="{FF2B5EF4-FFF2-40B4-BE49-F238E27FC236}">
                <a16:creationId xmlns:a16="http://schemas.microsoft.com/office/drawing/2014/main" id="{DEF68353-7E1F-4E61-9273-802DAA972643}"/>
              </a:ext>
            </a:extLst>
          </p:cNvPr>
          <p:cNvPicPr>
            <a:picLocks noChangeAspect="1"/>
          </p:cNvPicPr>
          <p:nvPr/>
        </p:nvPicPr>
        <p:blipFill rotWithShape="1">
          <a:blip r:embed="rId3">
            <a:extLst>
              <a:ext uri="{28A0092B-C50C-407E-A947-70E740481C1C}">
                <a14:useLocalDpi xmlns:a14="http://schemas.microsoft.com/office/drawing/2010/main" val="0"/>
              </a:ext>
            </a:extLst>
          </a:blip>
          <a:srcRect r="19210"/>
          <a:stretch/>
        </p:blipFill>
        <p:spPr>
          <a:xfrm>
            <a:off x="2126700" y="2430892"/>
            <a:ext cx="6331498" cy="2452288"/>
          </a:xfrm>
          <a:prstGeom prst="rect">
            <a:avLst/>
          </a:prstGeom>
        </p:spPr>
      </p:pic>
    </p:spTree>
    <p:extLst>
      <p:ext uri="{BB962C8B-B14F-4D97-AF65-F5344CB8AC3E}">
        <p14:creationId xmlns:p14="http://schemas.microsoft.com/office/powerpoint/2010/main" val="331434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447D-0786-486D-AE3A-2E32FAD66DF8}"/>
              </a:ext>
            </a:extLst>
          </p:cNvPr>
          <p:cNvSpPr>
            <a:spLocks noGrp="1"/>
          </p:cNvSpPr>
          <p:nvPr>
            <p:ph type="title"/>
          </p:nvPr>
        </p:nvSpPr>
        <p:spPr>
          <a:xfrm>
            <a:off x="1783799" y="357809"/>
            <a:ext cx="7360200" cy="857250"/>
          </a:xfrm>
        </p:spPr>
        <p:txBody>
          <a:bodyPr>
            <a:noAutofit/>
          </a:bodyPr>
          <a:lstStyle/>
          <a:p>
            <a:r>
              <a:rPr lang="en-US" sz="3200" b="1" dirty="0">
                <a:solidFill>
                  <a:srgbClr val="D10A05"/>
                </a:solidFill>
              </a:rPr>
              <a:t>Infectious Disease</a:t>
            </a:r>
          </a:p>
        </p:txBody>
      </p:sp>
      <p:sp>
        <p:nvSpPr>
          <p:cNvPr id="3" name="Content Placeholder 2">
            <a:extLst>
              <a:ext uri="{FF2B5EF4-FFF2-40B4-BE49-F238E27FC236}">
                <a16:creationId xmlns:a16="http://schemas.microsoft.com/office/drawing/2014/main" id="{D6E9743D-ECD5-4D04-82E0-212E2176EA40}"/>
              </a:ext>
            </a:extLst>
          </p:cNvPr>
          <p:cNvSpPr>
            <a:spLocks noGrp="1"/>
          </p:cNvSpPr>
          <p:nvPr>
            <p:ph idx="1"/>
          </p:nvPr>
        </p:nvSpPr>
        <p:spPr>
          <a:xfrm>
            <a:off x="2069550" y="1816076"/>
            <a:ext cx="6788699" cy="1640257"/>
          </a:xfrm>
        </p:spPr>
        <p:txBody>
          <a:bodyPr>
            <a:normAutofit/>
          </a:bodyPr>
          <a:lstStyle/>
          <a:p>
            <a:pPr marL="0" indent="0">
              <a:buNone/>
            </a:pPr>
            <a:r>
              <a:rPr lang="en-US" sz="2400" dirty="0"/>
              <a:t>A disease caused by the entrance of a pathogenic agent or microorganism into the body where it grows, multiplies, and causes illness</a:t>
            </a:r>
          </a:p>
        </p:txBody>
      </p:sp>
    </p:spTree>
    <p:extLst>
      <p:ext uri="{BB962C8B-B14F-4D97-AF65-F5344CB8AC3E}">
        <p14:creationId xmlns:p14="http://schemas.microsoft.com/office/powerpoint/2010/main" val="371706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4D26-DE0F-4256-B7BA-EDEDF099996F}"/>
              </a:ext>
            </a:extLst>
          </p:cNvPr>
          <p:cNvSpPr>
            <a:spLocks noGrp="1"/>
          </p:cNvSpPr>
          <p:nvPr>
            <p:ph idx="1"/>
          </p:nvPr>
        </p:nvSpPr>
        <p:spPr>
          <a:xfrm>
            <a:off x="1898100" y="1440322"/>
            <a:ext cx="6788699" cy="2531291"/>
          </a:xfrm>
        </p:spPr>
        <p:txBody>
          <a:bodyPr>
            <a:normAutofit fontScale="77500" lnSpcReduction="20000"/>
          </a:bodyPr>
          <a:lstStyle/>
          <a:p>
            <a:r>
              <a:rPr lang="en-US" b="1" dirty="0"/>
              <a:t>Epidemic</a:t>
            </a:r>
            <a:r>
              <a:rPr lang="en-US" dirty="0"/>
              <a:t>: the rapid spread of disease to a large number of people in a given population within a short period of time</a:t>
            </a:r>
          </a:p>
          <a:p>
            <a:pPr marL="0" indent="0">
              <a:buNone/>
            </a:pPr>
            <a:endParaRPr lang="en-US" dirty="0"/>
          </a:p>
          <a:p>
            <a:r>
              <a:rPr lang="en-US" b="1" dirty="0"/>
              <a:t>Pandemic</a:t>
            </a:r>
            <a:r>
              <a:rPr lang="en-US" dirty="0"/>
              <a:t>: refers to an epidemic that has spread over several countries or continents, usually affecting a large number of people</a:t>
            </a:r>
          </a:p>
          <a:p>
            <a:pPr marL="0" indent="0">
              <a:buNone/>
            </a:pPr>
            <a:endParaRPr lang="en-US" dirty="0"/>
          </a:p>
        </p:txBody>
      </p:sp>
      <p:sp>
        <p:nvSpPr>
          <p:cNvPr id="4" name="Title 1">
            <a:extLst>
              <a:ext uri="{FF2B5EF4-FFF2-40B4-BE49-F238E27FC236}">
                <a16:creationId xmlns:a16="http://schemas.microsoft.com/office/drawing/2014/main" id="{62BB23F9-A93B-4B39-8F23-EC708CE3ED5B}"/>
              </a:ext>
            </a:extLst>
          </p:cNvPr>
          <p:cNvSpPr txBox="1">
            <a:spLocks/>
          </p:cNvSpPr>
          <p:nvPr/>
        </p:nvSpPr>
        <p:spPr>
          <a:xfrm>
            <a:off x="1783800" y="314637"/>
            <a:ext cx="73602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D10A05"/>
                </a:solidFill>
              </a:rPr>
              <a:t>Epidemic vs. Pandemic </a:t>
            </a:r>
          </a:p>
        </p:txBody>
      </p:sp>
    </p:spTree>
    <p:extLst>
      <p:ext uri="{BB962C8B-B14F-4D97-AF65-F5344CB8AC3E}">
        <p14:creationId xmlns:p14="http://schemas.microsoft.com/office/powerpoint/2010/main" val="4103618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7CEA3-8FFA-4F56-80F1-025341197931}"/>
              </a:ext>
            </a:extLst>
          </p:cNvPr>
          <p:cNvSpPr>
            <a:spLocks noGrp="1"/>
          </p:cNvSpPr>
          <p:nvPr>
            <p:ph type="title"/>
          </p:nvPr>
        </p:nvSpPr>
        <p:spPr>
          <a:xfrm>
            <a:off x="3138066" y="-57052"/>
            <a:ext cx="4589643" cy="527768"/>
          </a:xfrm>
        </p:spPr>
        <p:txBody>
          <a:bodyPr>
            <a:noAutofit/>
          </a:bodyPr>
          <a:lstStyle/>
          <a:p>
            <a:r>
              <a:rPr lang="en-US" sz="2100" dirty="0">
                <a:solidFill>
                  <a:srgbClr val="D10A05"/>
                </a:solidFill>
              </a:rPr>
              <a:t>History’s Worst Global Pandemics</a:t>
            </a:r>
          </a:p>
        </p:txBody>
      </p:sp>
      <p:pic>
        <p:nvPicPr>
          <p:cNvPr id="15" name="Picture 14" descr="Text&#10;&#10;Description automatically generated">
            <a:extLst>
              <a:ext uri="{FF2B5EF4-FFF2-40B4-BE49-F238E27FC236}">
                <a16:creationId xmlns:a16="http://schemas.microsoft.com/office/drawing/2014/main" id="{1BCAB6A9-D19B-4966-87D6-5DF3B39E6B9E}"/>
              </a:ext>
            </a:extLst>
          </p:cNvPr>
          <p:cNvPicPr>
            <a:picLocks noChangeAspect="1"/>
          </p:cNvPicPr>
          <p:nvPr/>
        </p:nvPicPr>
        <p:blipFill rotWithShape="1">
          <a:blip r:embed="rId3"/>
          <a:srcRect t="13672" b="3013"/>
          <a:stretch/>
        </p:blipFill>
        <p:spPr>
          <a:xfrm>
            <a:off x="3454992" y="4076387"/>
            <a:ext cx="3941119" cy="979609"/>
          </a:xfrm>
          <a:prstGeom prst="rect">
            <a:avLst/>
          </a:prstGeom>
        </p:spPr>
      </p:pic>
      <p:graphicFrame>
        <p:nvGraphicFramePr>
          <p:cNvPr id="17" name="Table 16">
            <a:extLst>
              <a:ext uri="{FF2B5EF4-FFF2-40B4-BE49-F238E27FC236}">
                <a16:creationId xmlns:a16="http://schemas.microsoft.com/office/drawing/2014/main" id="{08B646A6-08E7-417A-8AA7-FB6002ABC34D}"/>
              </a:ext>
            </a:extLst>
          </p:cNvPr>
          <p:cNvGraphicFramePr>
            <a:graphicFrameLocks noGrp="1"/>
          </p:cNvGraphicFramePr>
          <p:nvPr>
            <p:extLst>
              <p:ext uri="{D42A27DB-BD31-4B8C-83A1-F6EECF244321}">
                <p14:modId xmlns:p14="http://schemas.microsoft.com/office/powerpoint/2010/main" val="1338849564"/>
              </p:ext>
            </p:extLst>
          </p:nvPr>
        </p:nvGraphicFramePr>
        <p:xfrm>
          <a:off x="1916235" y="470023"/>
          <a:ext cx="7033306" cy="3025756"/>
        </p:xfrm>
        <a:graphic>
          <a:graphicData uri="http://schemas.openxmlformats.org/drawingml/2006/table">
            <a:tbl>
              <a:tblPr firstRow="1" firstCol="1" bandRow="1"/>
              <a:tblGrid>
                <a:gridCol w="1168070">
                  <a:extLst>
                    <a:ext uri="{9D8B030D-6E8A-4147-A177-3AD203B41FA5}">
                      <a16:colId xmlns:a16="http://schemas.microsoft.com/office/drawing/2014/main" val="3283295537"/>
                    </a:ext>
                  </a:extLst>
                </a:gridCol>
                <a:gridCol w="1192307">
                  <a:extLst>
                    <a:ext uri="{9D8B030D-6E8A-4147-A177-3AD203B41FA5}">
                      <a16:colId xmlns:a16="http://schemas.microsoft.com/office/drawing/2014/main" val="1936107812"/>
                    </a:ext>
                  </a:extLst>
                </a:gridCol>
                <a:gridCol w="1901865">
                  <a:extLst>
                    <a:ext uri="{9D8B030D-6E8A-4147-A177-3AD203B41FA5}">
                      <a16:colId xmlns:a16="http://schemas.microsoft.com/office/drawing/2014/main" val="4212716216"/>
                    </a:ext>
                  </a:extLst>
                </a:gridCol>
                <a:gridCol w="1744378">
                  <a:extLst>
                    <a:ext uri="{9D8B030D-6E8A-4147-A177-3AD203B41FA5}">
                      <a16:colId xmlns:a16="http://schemas.microsoft.com/office/drawing/2014/main" val="3612400064"/>
                    </a:ext>
                  </a:extLst>
                </a:gridCol>
                <a:gridCol w="1026686">
                  <a:extLst>
                    <a:ext uri="{9D8B030D-6E8A-4147-A177-3AD203B41FA5}">
                      <a16:colId xmlns:a16="http://schemas.microsoft.com/office/drawing/2014/main" val="3827165854"/>
                    </a:ext>
                  </a:extLst>
                </a:gridCol>
              </a:tblGrid>
              <a:tr h="522812">
                <a:tc>
                  <a:txBody>
                    <a:bodyPr/>
                    <a:lstStyle/>
                    <a:p>
                      <a:pPr marL="0" marR="0" algn="ctr" fontAlgn="ctr">
                        <a:lnSpc>
                          <a:spcPct val="107000"/>
                        </a:lnSpc>
                        <a:spcBef>
                          <a:spcPts val="0"/>
                        </a:spcBef>
                        <a:spcAft>
                          <a:spcPts val="0"/>
                        </a:spcAft>
                      </a:pPr>
                      <a:r>
                        <a:rPr lang="en-US" sz="1000" b="1" i="0" u="none" strike="noStrike" dirty="0">
                          <a:effectLst/>
                          <a:latin typeface="Arial" panose="020B0604020202020204" pitchFamily="34" charset="0"/>
                          <a:ea typeface="Calibri" panose="020F0502020204030204" pitchFamily="34" charset="0"/>
                          <a:cs typeface="Times New Roman" panose="02020603050405020304" pitchFamily="18" charset="0"/>
                        </a:rPr>
                        <a:t>Pandemic</a:t>
                      </a:r>
                      <a:endParaRPr lang="en-US" sz="1300" b="0" i="0" u="none" strike="noStrike" dirty="0">
                        <a:effectLst/>
                        <a:latin typeface="Arial" panose="020B0604020202020204" pitchFamily="34" charset="0"/>
                      </a:endParaRPr>
                    </a:p>
                  </a:txBody>
                  <a:tcPr marL="48492" marR="48492" marT="673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5DCE4"/>
                    </a:solidFill>
                  </a:tcPr>
                </a:tc>
                <a:tc>
                  <a:txBody>
                    <a:bodyPr/>
                    <a:lstStyle/>
                    <a:p>
                      <a:pPr marL="0" marR="0" algn="ctr" fontAlgn="ctr">
                        <a:lnSpc>
                          <a:spcPct val="107000"/>
                        </a:lnSpc>
                        <a:spcBef>
                          <a:spcPts val="0"/>
                        </a:spcBef>
                        <a:spcAft>
                          <a:spcPts val="0"/>
                        </a:spcAft>
                      </a:pPr>
                      <a:r>
                        <a:rPr lang="en-US" sz="10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Period in History</a:t>
                      </a:r>
                      <a:endParaRPr lang="en-US" sz="1300" b="0" i="0" u="none" strike="noStrike" dirty="0">
                        <a:effectLst/>
                        <a:latin typeface="Arial" panose="020B0604020202020204" pitchFamily="34" charset="0"/>
                      </a:endParaRPr>
                    </a:p>
                  </a:txBody>
                  <a:tcPr marL="48492" marR="48492" marT="673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5DCE4"/>
                    </a:solidFill>
                  </a:tcPr>
                </a:tc>
                <a:tc>
                  <a:txBody>
                    <a:bodyPr/>
                    <a:lstStyle/>
                    <a:p>
                      <a:pPr marL="0" marR="0" algn="ctr" fontAlgn="ctr">
                        <a:lnSpc>
                          <a:spcPct val="107000"/>
                        </a:lnSpc>
                        <a:spcBef>
                          <a:spcPts val="0"/>
                        </a:spcBef>
                        <a:spcAft>
                          <a:spcPts val="0"/>
                        </a:spcAft>
                      </a:pPr>
                      <a:r>
                        <a:rPr lang="en-US" sz="10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Cause</a:t>
                      </a:r>
                      <a:endParaRPr lang="en-US" sz="1300" b="0" i="0" u="none" strike="noStrike" dirty="0">
                        <a:effectLst/>
                        <a:latin typeface="Arial" panose="020B0604020202020204" pitchFamily="34" charset="0"/>
                      </a:endParaRPr>
                    </a:p>
                  </a:txBody>
                  <a:tcPr marL="48492" marR="48492" marT="673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5DCE4"/>
                    </a:solidFill>
                  </a:tcPr>
                </a:tc>
                <a:tc>
                  <a:txBody>
                    <a:bodyPr/>
                    <a:lstStyle/>
                    <a:p>
                      <a:pPr marL="0" marR="0" algn="ctr" fontAlgn="ctr">
                        <a:lnSpc>
                          <a:spcPct val="107000"/>
                        </a:lnSpc>
                        <a:spcBef>
                          <a:spcPts val="0"/>
                        </a:spcBef>
                        <a:spcAft>
                          <a:spcPts val="0"/>
                        </a:spcAft>
                      </a:pPr>
                      <a:r>
                        <a:rPr lang="en-US" sz="10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Spread</a:t>
                      </a:r>
                      <a:endParaRPr lang="en-US" sz="1300" b="0" i="0" u="none" strike="noStrike" dirty="0">
                        <a:effectLst/>
                        <a:latin typeface="Arial" panose="020B0604020202020204" pitchFamily="34" charset="0"/>
                      </a:endParaRPr>
                    </a:p>
                  </a:txBody>
                  <a:tcPr marL="48492" marR="48492" marT="673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5DCE4"/>
                    </a:solidFill>
                  </a:tcPr>
                </a:tc>
                <a:tc>
                  <a:txBody>
                    <a:bodyPr/>
                    <a:lstStyle/>
                    <a:p>
                      <a:pPr marL="0" marR="0" algn="ctr" fontAlgn="ctr">
                        <a:lnSpc>
                          <a:spcPct val="107000"/>
                        </a:lnSpc>
                        <a:spcBef>
                          <a:spcPts val="0"/>
                        </a:spcBef>
                        <a:spcAft>
                          <a:spcPts val="0"/>
                        </a:spcAft>
                      </a:pPr>
                      <a:r>
                        <a:rPr lang="en-US" sz="10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Estimated Deaths</a:t>
                      </a:r>
                      <a:endParaRPr lang="en-US" sz="1300" b="0" i="0" u="none" strike="noStrike">
                        <a:effectLst/>
                        <a:latin typeface="Arial" panose="020B0604020202020204" pitchFamily="34" charset="0"/>
                      </a:endParaRPr>
                    </a:p>
                    <a:p>
                      <a:pPr marL="0" marR="0" algn="ctr" fontAlgn="ctr">
                        <a:lnSpc>
                          <a:spcPct val="107000"/>
                        </a:lnSpc>
                        <a:spcBef>
                          <a:spcPts val="0"/>
                        </a:spcBef>
                        <a:spcAft>
                          <a:spcPts val="0"/>
                        </a:spcAft>
                      </a:pPr>
                      <a:r>
                        <a:rPr lang="en-US" sz="1000" b="1"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n-US" sz="1300" b="0" i="0" u="none" strike="noStrike">
                        <a:effectLst/>
                        <a:latin typeface="Arial" panose="020B0604020202020204" pitchFamily="34" charset="0"/>
                      </a:endParaRPr>
                    </a:p>
                  </a:txBody>
                  <a:tcPr marL="48492" marR="48492" marT="6735"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419575187"/>
                  </a:ext>
                </a:extLst>
              </a:tr>
              <a:tr h="357047">
                <a:tc>
                  <a:txBody>
                    <a:bodyPr/>
                    <a:lstStyle/>
                    <a:p>
                      <a:pPr marL="0" marR="0" algn="l" fontAlgn="t">
                        <a:lnSpc>
                          <a:spcPct val="107000"/>
                        </a:lnSpc>
                        <a:spcBef>
                          <a:spcPts val="0"/>
                        </a:spcBef>
                        <a:spcAft>
                          <a:spcPts val="0"/>
                        </a:spcAft>
                      </a:pPr>
                      <a:r>
                        <a:rPr lang="en-US" sz="10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Smallpox</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1877-1977</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Two smallpox viruses</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Touching an infected person or object</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Over 500 million</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87464258"/>
                  </a:ext>
                </a:extLst>
              </a:tr>
              <a:tr h="357047">
                <a:tc>
                  <a:txBody>
                    <a:bodyPr/>
                    <a:lstStyle/>
                    <a:p>
                      <a:pPr marL="0" marR="0" algn="l" fontAlgn="t">
                        <a:lnSpc>
                          <a:spcPct val="107000"/>
                        </a:lnSpc>
                        <a:spcBef>
                          <a:spcPts val="0"/>
                        </a:spcBef>
                        <a:spcAft>
                          <a:spcPts val="0"/>
                        </a:spcAft>
                      </a:pPr>
                      <a:r>
                        <a:rPr lang="en-US" sz="1000" b="1" i="0" u="none" strike="noStrike">
                          <a:effectLst/>
                          <a:latin typeface="Arial" panose="020B0604020202020204" pitchFamily="34" charset="0"/>
                          <a:ea typeface="Calibri" panose="020F0502020204030204" pitchFamily="34" charset="0"/>
                          <a:cs typeface="Times New Roman" panose="02020603050405020304" pitchFamily="18" charset="0"/>
                        </a:rPr>
                        <a:t>Black Death Plague</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a:effectLst/>
                          <a:latin typeface="Arial" panose="020B0604020202020204" pitchFamily="34" charset="0"/>
                          <a:ea typeface="Calibri" panose="020F0502020204030204" pitchFamily="34" charset="0"/>
                          <a:cs typeface="Times New Roman" panose="02020603050405020304" pitchFamily="18" charset="0"/>
                        </a:rPr>
                        <a:t>1347-1351</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Bubonic plague bacteria</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Infected fleas, body lice</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a:effectLst/>
                          <a:latin typeface="Arial" panose="020B0604020202020204" pitchFamily="34" charset="0"/>
                          <a:ea typeface="Calibri" panose="020F0502020204030204" pitchFamily="34" charset="0"/>
                          <a:cs typeface="Times New Roman" panose="02020603050405020304" pitchFamily="18" charset="0"/>
                        </a:rPr>
                        <a:t>75-200 million</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483433"/>
                  </a:ext>
                </a:extLst>
              </a:tr>
              <a:tr h="357047">
                <a:tc>
                  <a:txBody>
                    <a:bodyPr/>
                    <a:lstStyle/>
                    <a:p>
                      <a:pPr marL="0" marR="0" algn="l" fontAlgn="t">
                        <a:lnSpc>
                          <a:spcPct val="107000"/>
                        </a:lnSpc>
                        <a:spcBef>
                          <a:spcPts val="0"/>
                        </a:spcBef>
                        <a:spcAft>
                          <a:spcPts val="0"/>
                        </a:spcAft>
                      </a:pPr>
                      <a:r>
                        <a:rPr lang="en-US" sz="10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Spanish Flu</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1918-1919</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H1N1 influenza A virus</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Airborne from coughing, sneezing, breathing</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 – 100 million</a:t>
                      </a:r>
                      <a:endParaRPr lang="en-US" sz="1300" b="0" i="0" u="none" strike="noStrike" dirty="0">
                        <a:effectLst/>
                        <a:latin typeface="Arial" panose="020B0604020202020204" pitchFamily="34" charset="0"/>
                      </a:endParaRPr>
                    </a:p>
                  </a:txBody>
                  <a:tcPr marL="48492" marR="48492" marT="6735"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75375220"/>
                  </a:ext>
                </a:extLst>
              </a:tr>
              <a:tr h="522812">
                <a:tc>
                  <a:txBody>
                    <a:bodyPr/>
                    <a:lstStyle/>
                    <a:p>
                      <a:pPr marL="0" marR="0" algn="l" fontAlgn="t">
                        <a:lnSpc>
                          <a:spcPct val="107000"/>
                        </a:lnSpc>
                        <a:spcBef>
                          <a:spcPts val="0"/>
                        </a:spcBef>
                        <a:spcAft>
                          <a:spcPts val="0"/>
                        </a:spcAft>
                      </a:pPr>
                      <a:r>
                        <a:rPr lang="en-US" sz="1000" b="1" i="0" u="none" strike="noStrike" dirty="0">
                          <a:effectLst/>
                          <a:latin typeface="Arial" panose="020B0604020202020204" pitchFamily="34" charset="0"/>
                          <a:ea typeface="Calibri" panose="020F0502020204030204" pitchFamily="34" charset="0"/>
                          <a:cs typeface="Times New Roman" panose="02020603050405020304" pitchFamily="18" charset="0"/>
                        </a:rPr>
                        <a:t>HIV/AIDS</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1981-present</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Human Immunodeficiency Virus</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Contact with blood, semen, or breast milk of infected person</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32 million</a:t>
                      </a:r>
                      <a:endParaRPr lang="en-US" sz="1300" b="0" i="0" u="none" strike="noStrike" dirty="0">
                        <a:effectLst/>
                        <a:latin typeface="Arial" panose="020B0604020202020204" pitchFamily="34" charset="0"/>
                      </a:endParaRPr>
                    </a:p>
                  </a:txBody>
                  <a:tcPr marL="48492" marR="48492" marT="6735"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888638"/>
                  </a:ext>
                </a:extLst>
              </a:tr>
              <a:tr h="357047">
                <a:tc>
                  <a:txBody>
                    <a:bodyPr/>
                    <a:lstStyle/>
                    <a:p>
                      <a:pPr marL="0" marR="0" algn="l" fontAlgn="t">
                        <a:lnSpc>
                          <a:spcPct val="107000"/>
                        </a:lnSpc>
                        <a:spcBef>
                          <a:spcPts val="0"/>
                        </a:spcBef>
                        <a:spcAft>
                          <a:spcPts val="0"/>
                        </a:spcAft>
                      </a:pPr>
                      <a:r>
                        <a:rPr lang="en-US" sz="10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Plague of Justinian</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541-542</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Bubonic plague bacteria</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Infected fleas, body lice</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 – 100 million</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35360011"/>
                  </a:ext>
                </a:extLst>
              </a:tr>
              <a:tr h="194897">
                <a:tc>
                  <a:txBody>
                    <a:bodyPr/>
                    <a:lstStyle/>
                    <a:p>
                      <a:pPr marL="0" marR="0" algn="l" fontAlgn="t">
                        <a:lnSpc>
                          <a:spcPct val="107000"/>
                        </a:lnSpc>
                        <a:spcBef>
                          <a:spcPts val="0"/>
                        </a:spcBef>
                        <a:spcAft>
                          <a:spcPts val="0"/>
                        </a:spcAft>
                      </a:pPr>
                      <a:r>
                        <a:rPr lang="en-US" sz="1000" b="1" i="0" u="none" strike="noStrike">
                          <a:effectLst/>
                          <a:latin typeface="Arial" panose="020B0604020202020204" pitchFamily="34" charset="0"/>
                          <a:ea typeface="Calibri" panose="020F0502020204030204" pitchFamily="34" charset="0"/>
                          <a:cs typeface="Times New Roman" panose="02020603050405020304" pitchFamily="18" charset="0"/>
                        </a:rPr>
                        <a:t>Third Plague</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1855-1960</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Arial" panose="020B0604020202020204" pitchFamily="34" charset="0"/>
                          <a:ea typeface="Calibri" panose="020F0502020204030204" pitchFamily="34" charset="0"/>
                          <a:cs typeface="Times New Roman" panose="02020603050405020304" pitchFamily="18" charset="0"/>
                        </a:rPr>
                        <a:t>Bubonic plague bacteria</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000" b="0" i="0" u="none" strike="noStrike">
                          <a:effectLst/>
                          <a:latin typeface="Arial" panose="020B0604020202020204" pitchFamily="34" charset="0"/>
                          <a:ea typeface="Calibri" panose="020F0502020204030204" pitchFamily="34" charset="0"/>
                          <a:cs typeface="Times New Roman" panose="02020603050405020304" pitchFamily="18" charset="0"/>
                        </a:rPr>
                        <a:t>Infected fleas, body lice</a:t>
                      </a:r>
                      <a:endParaRPr lang="en-US" sz="1300" b="0" i="0" u="none" strike="noStrike">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000" b="0" i="0" u="none" strike="noStrike" dirty="0">
                          <a:effectLst/>
                          <a:latin typeface="Arial" panose="020B0604020202020204" pitchFamily="34" charset="0"/>
                          <a:ea typeface="Calibri" panose="020F0502020204030204" pitchFamily="34" charset="0"/>
                          <a:cs typeface="Times New Roman" panose="02020603050405020304" pitchFamily="18" charset="0"/>
                        </a:rPr>
                        <a:t>Over 15 million</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285357"/>
                  </a:ext>
                </a:extLst>
              </a:tr>
              <a:tr h="357047">
                <a:tc>
                  <a:txBody>
                    <a:bodyPr/>
                    <a:lstStyle/>
                    <a:p>
                      <a:pPr marL="0" marR="0" algn="l" fontAlgn="t">
                        <a:lnSpc>
                          <a:spcPct val="107000"/>
                        </a:lnSpc>
                        <a:spcBef>
                          <a:spcPts val="0"/>
                        </a:spcBef>
                        <a:spcAft>
                          <a:spcPts val="0"/>
                        </a:spcAft>
                      </a:pPr>
                      <a:r>
                        <a:rPr lang="en-US" sz="10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Hong Kong Flu</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1968-1970</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H3N2 influenza A virus</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l"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Airborne from coughing, sneezing, breathing</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tc>
                  <a:txBody>
                    <a:bodyPr/>
                    <a:lstStyle/>
                    <a:p>
                      <a:pPr marL="0" marR="0" algn="ctr" fontAlgn="t">
                        <a:lnSpc>
                          <a:spcPct val="107000"/>
                        </a:lnSpc>
                        <a:spcBef>
                          <a:spcPts val="0"/>
                        </a:spcBef>
                        <a:spcAft>
                          <a:spcPts val="0"/>
                        </a:spcAft>
                      </a:pPr>
                      <a:r>
                        <a:rPr lang="en-US" sz="10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least 1 million</a:t>
                      </a:r>
                      <a:endParaRPr lang="en-US" sz="1300" b="0" i="0" u="none" strike="noStrike" dirty="0">
                        <a:effectLst/>
                        <a:latin typeface="Arial" panose="020B0604020202020204" pitchFamily="34" charset="0"/>
                      </a:endParaRPr>
                    </a:p>
                  </a:txBody>
                  <a:tcPr marL="48492" marR="48492" marT="6735"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61100995"/>
                  </a:ext>
                </a:extLst>
              </a:tr>
            </a:tbl>
          </a:graphicData>
        </a:graphic>
      </p:graphicFrame>
      <p:sp>
        <p:nvSpPr>
          <p:cNvPr id="18" name="TextBox 17">
            <a:extLst>
              <a:ext uri="{FF2B5EF4-FFF2-40B4-BE49-F238E27FC236}">
                <a16:creationId xmlns:a16="http://schemas.microsoft.com/office/drawing/2014/main" id="{01F72F2D-F1A8-484E-B29D-F7D83D832CCD}"/>
              </a:ext>
            </a:extLst>
          </p:cNvPr>
          <p:cNvSpPr txBox="1"/>
          <p:nvPr/>
        </p:nvSpPr>
        <p:spPr>
          <a:xfrm>
            <a:off x="1851808" y="3636042"/>
            <a:ext cx="7193040" cy="300082"/>
          </a:xfrm>
          <a:prstGeom prst="rect">
            <a:avLst/>
          </a:prstGeom>
          <a:solidFill>
            <a:schemeClr val="accent2">
              <a:lumMod val="20000"/>
              <a:lumOff val="80000"/>
            </a:schemeClr>
          </a:solidFill>
        </p:spPr>
        <p:txBody>
          <a:bodyPr wrap="square" rtlCol="0">
            <a:spAutoFit/>
          </a:bodyPr>
          <a:lstStyle/>
          <a:p>
            <a:pPr algn="ctr" defTabSz="685800">
              <a:defRPr/>
            </a:pPr>
            <a:r>
              <a:rPr lang="en-US" sz="1350" b="1" i="1" dirty="0">
                <a:solidFill>
                  <a:prstClr val="black"/>
                </a:solidFill>
                <a:latin typeface="Arial" panose="020B0604020202020204"/>
              </a:rPr>
              <a:t>The estimated total deaths of COVID-19 worldwide have now surpassed 6 million</a:t>
            </a:r>
          </a:p>
        </p:txBody>
      </p:sp>
      <p:pic>
        <p:nvPicPr>
          <p:cNvPr id="3" name="Picture 2">
            <a:extLst>
              <a:ext uri="{FF2B5EF4-FFF2-40B4-BE49-F238E27FC236}">
                <a16:creationId xmlns:a16="http://schemas.microsoft.com/office/drawing/2014/main" id="{74A394CB-0229-4AFF-AF67-F07796A78085}"/>
              </a:ext>
            </a:extLst>
          </p:cNvPr>
          <p:cNvPicPr>
            <a:picLocks noChangeAspect="1"/>
          </p:cNvPicPr>
          <p:nvPr/>
        </p:nvPicPr>
        <p:blipFill>
          <a:blip r:embed="rId4"/>
          <a:stretch>
            <a:fillRect/>
          </a:stretch>
        </p:blipFill>
        <p:spPr>
          <a:xfrm>
            <a:off x="99152" y="1250787"/>
            <a:ext cx="1376813" cy="1892424"/>
          </a:xfrm>
          <a:prstGeom prst="rect">
            <a:avLst/>
          </a:prstGeom>
        </p:spPr>
      </p:pic>
      <p:sp>
        <p:nvSpPr>
          <p:cNvPr id="5" name="TextBox 4">
            <a:extLst>
              <a:ext uri="{FF2B5EF4-FFF2-40B4-BE49-F238E27FC236}">
                <a16:creationId xmlns:a16="http://schemas.microsoft.com/office/drawing/2014/main" id="{2E062AB4-99E3-48F7-A065-5382DB78BD8E}"/>
              </a:ext>
            </a:extLst>
          </p:cNvPr>
          <p:cNvSpPr txBox="1"/>
          <p:nvPr/>
        </p:nvSpPr>
        <p:spPr>
          <a:xfrm>
            <a:off x="99152" y="2756310"/>
            <a:ext cx="1510281" cy="446276"/>
          </a:xfrm>
          <a:prstGeom prst="rect">
            <a:avLst/>
          </a:prstGeom>
          <a:noFill/>
        </p:spPr>
        <p:txBody>
          <a:bodyPr wrap="square" rtlCol="0">
            <a:spAutoFit/>
          </a:bodyPr>
          <a:lstStyle/>
          <a:p>
            <a:r>
              <a:rPr lang="en-US" sz="900" dirty="0"/>
              <a:t>"</a:t>
            </a:r>
            <a:r>
              <a:rPr lang="en-US" sz="700" dirty="0"/>
              <a:t>'Hippocrates'." by </a:t>
            </a:r>
            <a:r>
              <a:rPr lang="en-US" sz="700" dirty="0" err="1"/>
              <a:t>Biblioteca</a:t>
            </a:r>
            <a:r>
              <a:rPr lang="en-US" sz="700" dirty="0"/>
              <a:t> Rector Machado y </a:t>
            </a:r>
            <a:r>
              <a:rPr lang="en-US" sz="700" dirty="0" err="1"/>
              <a:t>Nuñez</a:t>
            </a:r>
            <a:r>
              <a:rPr lang="en-US" sz="700" dirty="0"/>
              <a:t> is marked with CC PDM 1.0 </a:t>
            </a:r>
            <a:endParaRPr lang="en-US" sz="900" dirty="0"/>
          </a:p>
        </p:txBody>
      </p:sp>
    </p:spTree>
    <p:extLst>
      <p:ext uri="{BB962C8B-B14F-4D97-AF65-F5344CB8AC3E}">
        <p14:creationId xmlns:p14="http://schemas.microsoft.com/office/powerpoint/2010/main" val="364798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C617-37C8-4F45-9BDB-53F8795781F4}"/>
              </a:ext>
            </a:extLst>
          </p:cNvPr>
          <p:cNvSpPr>
            <a:spLocks noGrp="1"/>
          </p:cNvSpPr>
          <p:nvPr>
            <p:ph type="title"/>
          </p:nvPr>
        </p:nvSpPr>
        <p:spPr>
          <a:xfrm>
            <a:off x="1898099" y="257487"/>
            <a:ext cx="6788699" cy="857250"/>
          </a:xfrm>
        </p:spPr>
        <p:txBody>
          <a:bodyPr>
            <a:normAutofit/>
          </a:bodyPr>
          <a:lstStyle/>
          <a:p>
            <a:r>
              <a:rPr lang="en-US" sz="3200" b="1" dirty="0">
                <a:solidFill>
                  <a:srgbClr val="D10A05"/>
                </a:solidFill>
              </a:rPr>
              <a:t>Disclaimer</a:t>
            </a:r>
          </a:p>
        </p:txBody>
      </p:sp>
      <p:sp>
        <p:nvSpPr>
          <p:cNvPr id="3" name="Content Placeholder 2">
            <a:extLst>
              <a:ext uri="{FF2B5EF4-FFF2-40B4-BE49-F238E27FC236}">
                <a16:creationId xmlns:a16="http://schemas.microsoft.com/office/drawing/2014/main" id="{0BD2AEDB-EADE-4AEF-9710-BDA2057F3B2B}"/>
              </a:ext>
            </a:extLst>
          </p:cNvPr>
          <p:cNvSpPr>
            <a:spLocks noGrp="1"/>
          </p:cNvSpPr>
          <p:nvPr>
            <p:ph idx="1"/>
          </p:nvPr>
        </p:nvSpPr>
        <p:spPr>
          <a:xfrm>
            <a:off x="1898099" y="1497472"/>
            <a:ext cx="6788699" cy="2531291"/>
          </a:xfrm>
        </p:spPr>
        <p:txBody>
          <a:bodyPr>
            <a:normAutofit fontScale="77500" lnSpcReduction="20000"/>
          </a:bodyPr>
          <a:lstStyle/>
          <a:p>
            <a:pPr marL="0" indent="0">
              <a:buNone/>
            </a:pPr>
            <a:r>
              <a:rPr lang="en-US" dirty="0"/>
              <a:t>This training is presented under grant number SH36988HA1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extLst>
      <p:ext uri="{BB962C8B-B14F-4D97-AF65-F5344CB8AC3E}">
        <p14:creationId xmlns:p14="http://schemas.microsoft.com/office/powerpoint/2010/main" val="2543461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49AD1F-5D9B-4F70-9AD3-02942B22844A}"/>
              </a:ext>
            </a:extLst>
          </p:cNvPr>
          <p:cNvSpPr/>
          <p:nvPr/>
        </p:nvSpPr>
        <p:spPr>
          <a:xfrm>
            <a:off x="4381163" y="1577062"/>
            <a:ext cx="4684812" cy="3213132"/>
          </a:xfrm>
          <a:prstGeom prst="rect">
            <a:avLst/>
          </a:prstGeom>
          <a:solidFill>
            <a:schemeClr val="bg1"/>
          </a:solidFill>
          <a:ln w="38100">
            <a:solidFill>
              <a:srgbClr val="D10A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EE5B3-AACF-4BDA-9BB4-C7F4CC57F710}"/>
              </a:ext>
            </a:extLst>
          </p:cNvPr>
          <p:cNvSpPr>
            <a:spLocks noGrp="1"/>
          </p:cNvSpPr>
          <p:nvPr>
            <p:ph type="title"/>
          </p:nvPr>
        </p:nvSpPr>
        <p:spPr>
          <a:xfrm>
            <a:off x="3334455" y="35611"/>
            <a:ext cx="3985902" cy="994172"/>
          </a:xfrm>
        </p:spPr>
        <p:txBody>
          <a:bodyPr>
            <a:normAutofit/>
          </a:bodyPr>
          <a:lstStyle/>
          <a:p>
            <a:pPr algn="ctr"/>
            <a:r>
              <a:rPr lang="en-US" sz="2800" b="1" dirty="0">
                <a:solidFill>
                  <a:srgbClr val="D10A05"/>
                </a:solidFill>
              </a:rPr>
              <a:t>Infectious Agents</a:t>
            </a:r>
          </a:p>
        </p:txBody>
      </p:sp>
      <p:sp>
        <p:nvSpPr>
          <p:cNvPr id="3" name="Content Placeholder 2">
            <a:extLst>
              <a:ext uri="{FF2B5EF4-FFF2-40B4-BE49-F238E27FC236}">
                <a16:creationId xmlns:a16="http://schemas.microsoft.com/office/drawing/2014/main" id="{663F3C42-1906-4588-A77C-00E38B61F22F}"/>
              </a:ext>
            </a:extLst>
          </p:cNvPr>
          <p:cNvSpPr>
            <a:spLocks noGrp="1"/>
          </p:cNvSpPr>
          <p:nvPr>
            <p:ph idx="1"/>
          </p:nvPr>
        </p:nvSpPr>
        <p:spPr>
          <a:xfrm>
            <a:off x="1684787" y="1650384"/>
            <a:ext cx="3575010" cy="3485309"/>
          </a:xfrm>
          <a:ln>
            <a:noFill/>
          </a:ln>
        </p:spPr>
        <p:txBody>
          <a:bodyPr anchor="t">
            <a:normAutofit/>
          </a:bodyPr>
          <a:lstStyle/>
          <a:p>
            <a:r>
              <a:rPr lang="en-US" sz="2000" dirty="0"/>
              <a:t>Five groups</a:t>
            </a:r>
          </a:p>
          <a:p>
            <a:pPr lvl="1"/>
            <a:r>
              <a:rPr lang="en-US" sz="1800" dirty="0"/>
              <a:t>Viruses</a:t>
            </a:r>
          </a:p>
          <a:p>
            <a:pPr lvl="1"/>
            <a:r>
              <a:rPr lang="en-US" sz="1800" dirty="0"/>
              <a:t>Bacteria</a:t>
            </a:r>
          </a:p>
          <a:p>
            <a:pPr lvl="1"/>
            <a:r>
              <a:rPr lang="en-US" sz="1800" dirty="0"/>
              <a:t>Fungi</a:t>
            </a:r>
          </a:p>
          <a:p>
            <a:pPr lvl="1"/>
            <a:r>
              <a:rPr lang="en-US" sz="1800" dirty="0"/>
              <a:t>Protozoa</a:t>
            </a:r>
          </a:p>
          <a:p>
            <a:pPr lvl="1"/>
            <a:r>
              <a:rPr lang="en-US" sz="1800" dirty="0"/>
              <a:t>Helminths (worms)</a:t>
            </a:r>
          </a:p>
          <a:p>
            <a:pPr lvl="1"/>
            <a:endParaRPr lang="en-US" sz="1350" dirty="0"/>
          </a:p>
        </p:txBody>
      </p:sp>
      <p:grpSp>
        <p:nvGrpSpPr>
          <p:cNvPr id="9" name="Group 8">
            <a:extLst>
              <a:ext uri="{FF2B5EF4-FFF2-40B4-BE49-F238E27FC236}">
                <a16:creationId xmlns:a16="http://schemas.microsoft.com/office/drawing/2014/main" id="{4B957680-48AA-4313-8868-C3B24B477FC0}"/>
              </a:ext>
            </a:extLst>
          </p:cNvPr>
          <p:cNvGrpSpPr/>
          <p:nvPr/>
        </p:nvGrpSpPr>
        <p:grpSpPr>
          <a:xfrm>
            <a:off x="4384678" y="1540201"/>
            <a:ext cx="1770424" cy="1426972"/>
            <a:chOff x="5191363" y="2016195"/>
            <a:chExt cx="1770424" cy="1426972"/>
          </a:xfrm>
        </p:grpSpPr>
        <p:grpSp>
          <p:nvGrpSpPr>
            <p:cNvPr id="7" name="Group 6">
              <a:extLst>
                <a:ext uri="{FF2B5EF4-FFF2-40B4-BE49-F238E27FC236}">
                  <a16:creationId xmlns:a16="http://schemas.microsoft.com/office/drawing/2014/main" id="{9267EF11-051B-42BC-923E-82E525900C35}"/>
                </a:ext>
              </a:extLst>
            </p:cNvPr>
            <p:cNvGrpSpPr/>
            <p:nvPr/>
          </p:nvGrpSpPr>
          <p:grpSpPr>
            <a:xfrm>
              <a:off x="5191363" y="2255528"/>
              <a:ext cx="1770424" cy="1187639"/>
              <a:chOff x="5971496" y="818107"/>
              <a:chExt cx="1770424" cy="1187639"/>
            </a:xfrm>
          </p:grpSpPr>
          <p:pic>
            <p:nvPicPr>
              <p:cNvPr id="5" name="Picture 4">
                <a:extLst>
                  <a:ext uri="{FF2B5EF4-FFF2-40B4-BE49-F238E27FC236}">
                    <a16:creationId xmlns:a16="http://schemas.microsoft.com/office/drawing/2014/main" id="{5D1BCF7B-1DC2-461B-88E5-2168CD818255}"/>
                  </a:ext>
                </a:extLst>
              </p:cNvPr>
              <p:cNvPicPr>
                <a:picLocks noChangeAspect="1"/>
              </p:cNvPicPr>
              <p:nvPr/>
            </p:nvPicPr>
            <p:blipFill rotWithShape="1">
              <a:blip r:embed="rId3"/>
              <a:srcRect l="44880" t="12176" r="19494" b="47788"/>
              <a:stretch/>
            </p:blipFill>
            <p:spPr>
              <a:xfrm>
                <a:off x="6279612" y="818107"/>
                <a:ext cx="946673" cy="910640"/>
              </a:xfrm>
              <a:prstGeom prst="ellipse">
                <a:avLst/>
              </a:prstGeom>
              <a:ln>
                <a:noFill/>
              </a:ln>
              <a:effectLst>
                <a:softEdge rad="112500"/>
              </a:effectLst>
            </p:spPr>
          </p:pic>
          <p:sp>
            <p:nvSpPr>
              <p:cNvPr id="6" name="Rectangle 5">
                <a:extLst>
                  <a:ext uri="{FF2B5EF4-FFF2-40B4-BE49-F238E27FC236}">
                    <a16:creationId xmlns:a16="http://schemas.microsoft.com/office/drawing/2014/main" id="{A4F3EAB3-D5B1-4A61-AF17-2FC6E1EF9E72}"/>
                  </a:ext>
                </a:extLst>
              </p:cNvPr>
              <p:cNvSpPr/>
              <p:nvPr/>
            </p:nvSpPr>
            <p:spPr>
              <a:xfrm>
                <a:off x="5971496" y="1728747"/>
                <a:ext cx="1770424" cy="276999"/>
              </a:xfrm>
              <a:prstGeom prst="rect">
                <a:avLst/>
              </a:prstGeom>
            </p:spPr>
            <p:txBody>
              <a:bodyPr wrap="square">
                <a:spAutoFit/>
              </a:bodyPr>
              <a:lstStyle/>
              <a:p>
                <a:r>
                  <a:rPr lang="en-US" sz="600" dirty="0"/>
                  <a:t>"Mycobacterium tuberculosis Bacteria, the Cause of TB" by NIAID is licensed under CC BY 2.0 </a:t>
                </a:r>
              </a:p>
            </p:txBody>
          </p:sp>
        </p:grpSp>
        <p:sp>
          <p:nvSpPr>
            <p:cNvPr id="8" name="TextBox 7">
              <a:extLst>
                <a:ext uri="{FF2B5EF4-FFF2-40B4-BE49-F238E27FC236}">
                  <a16:creationId xmlns:a16="http://schemas.microsoft.com/office/drawing/2014/main" id="{9D0AD604-DEB8-4242-BC0E-738DC02C29DF}"/>
                </a:ext>
              </a:extLst>
            </p:cNvPr>
            <p:cNvSpPr txBox="1"/>
            <p:nvPr/>
          </p:nvSpPr>
          <p:spPr>
            <a:xfrm>
              <a:off x="5503030" y="2016195"/>
              <a:ext cx="992579" cy="307777"/>
            </a:xfrm>
            <a:prstGeom prst="rect">
              <a:avLst/>
            </a:prstGeom>
            <a:noFill/>
          </p:spPr>
          <p:txBody>
            <a:bodyPr wrap="none" rtlCol="0">
              <a:spAutoFit/>
            </a:bodyPr>
            <a:lstStyle/>
            <a:p>
              <a:r>
                <a:rPr lang="en-US" sz="1400" b="1" dirty="0">
                  <a:solidFill>
                    <a:srgbClr val="D10A05"/>
                  </a:solidFill>
                </a:rPr>
                <a:t>Bacterium</a:t>
              </a:r>
              <a:endParaRPr lang="en-US" sz="1600" b="1" dirty="0">
                <a:solidFill>
                  <a:srgbClr val="D10A05"/>
                </a:solidFill>
              </a:endParaRPr>
            </a:p>
          </p:txBody>
        </p:sp>
      </p:grpSp>
      <p:grpSp>
        <p:nvGrpSpPr>
          <p:cNvPr id="16" name="Group 15">
            <a:extLst>
              <a:ext uri="{FF2B5EF4-FFF2-40B4-BE49-F238E27FC236}">
                <a16:creationId xmlns:a16="http://schemas.microsoft.com/office/drawing/2014/main" id="{17EBF164-BE8F-4414-A6D4-9D72892BCD11}"/>
              </a:ext>
            </a:extLst>
          </p:cNvPr>
          <p:cNvGrpSpPr/>
          <p:nvPr/>
        </p:nvGrpSpPr>
        <p:grpSpPr>
          <a:xfrm>
            <a:off x="7220398" y="1539058"/>
            <a:ext cx="1841630" cy="1537777"/>
            <a:chOff x="7320357" y="1785677"/>
            <a:chExt cx="1841630" cy="1537777"/>
          </a:xfrm>
        </p:grpSpPr>
        <p:pic>
          <p:nvPicPr>
            <p:cNvPr id="11" name="Picture 10">
              <a:extLst>
                <a:ext uri="{FF2B5EF4-FFF2-40B4-BE49-F238E27FC236}">
                  <a16:creationId xmlns:a16="http://schemas.microsoft.com/office/drawing/2014/main" id="{CB30A7B3-4502-45A8-BFB3-C260CFC6DC43}"/>
                </a:ext>
              </a:extLst>
            </p:cNvPr>
            <p:cNvPicPr>
              <a:picLocks noChangeAspect="1"/>
            </p:cNvPicPr>
            <p:nvPr/>
          </p:nvPicPr>
          <p:blipFill>
            <a:blip r:embed="rId4"/>
            <a:stretch>
              <a:fillRect/>
            </a:stretch>
          </p:blipFill>
          <p:spPr>
            <a:xfrm>
              <a:off x="7747738" y="2058476"/>
              <a:ext cx="992579" cy="956104"/>
            </a:xfrm>
            <a:prstGeom prst="ellipse">
              <a:avLst/>
            </a:prstGeom>
          </p:spPr>
        </p:pic>
        <p:sp>
          <p:nvSpPr>
            <p:cNvPr id="12" name="Rectangle 11">
              <a:extLst>
                <a:ext uri="{FF2B5EF4-FFF2-40B4-BE49-F238E27FC236}">
                  <a16:creationId xmlns:a16="http://schemas.microsoft.com/office/drawing/2014/main" id="{5A0698C2-94B9-434C-89B1-2B2A724C7177}"/>
                </a:ext>
              </a:extLst>
            </p:cNvPr>
            <p:cNvSpPr/>
            <p:nvPr/>
          </p:nvSpPr>
          <p:spPr>
            <a:xfrm>
              <a:off x="7320357" y="3046455"/>
              <a:ext cx="1841630" cy="276999"/>
            </a:xfrm>
            <a:prstGeom prst="rect">
              <a:avLst/>
            </a:prstGeom>
          </p:spPr>
          <p:txBody>
            <a:bodyPr wrap="square">
              <a:spAutoFit/>
            </a:bodyPr>
            <a:lstStyle/>
            <a:p>
              <a:r>
                <a:rPr lang="en-US" sz="600" dirty="0"/>
                <a:t>"Ebola Virus From Mali Blood Sample" by NIAID is licensed under CC BY 2.0 </a:t>
              </a:r>
            </a:p>
          </p:txBody>
        </p:sp>
        <p:sp>
          <p:nvSpPr>
            <p:cNvPr id="15" name="TextBox 14">
              <a:extLst>
                <a:ext uri="{FF2B5EF4-FFF2-40B4-BE49-F238E27FC236}">
                  <a16:creationId xmlns:a16="http://schemas.microsoft.com/office/drawing/2014/main" id="{759E756B-A55E-4F46-8A96-EE3C31473CA4}"/>
                </a:ext>
              </a:extLst>
            </p:cNvPr>
            <p:cNvSpPr txBox="1"/>
            <p:nvPr/>
          </p:nvSpPr>
          <p:spPr>
            <a:xfrm>
              <a:off x="7954651" y="1785677"/>
              <a:ext cx="607602" cy="307777"/>
            </a:xfrm>
            <a:prstGeom prst="rect">
              <a:avLst/>
            </a:prstGeom>
            <a:noFill/>
          </p:spPr>
          <p:txBody>
            <a:bodyPr wrap="none" rtlCol="0">
              <a:spAutoFit/>
            </a:bodyPr>
            <a:lstStyle/>
            <a:p>
              <a:r>
                <a:rPr lang="en-US" sz="1400" b="1" dirty="0">
                  <a:solidFill>
                    <a:srgbClr val="D10A05"/>
                  </a:solidFill>
                </a:rPr>
                <a:t>Virus</a:t>
              </a:r>
              <a:endParaRPr lang="en-US" sz="1600" b="1" dirty="0">
                <a:solidFill>
                  <a:srgbClr val="D10A05"/>
                </a:solidFill>
              </a:endParaRPr>
            </a:p>
          </p:txBody>
        </p:sp>
      </p:grpSp>
      <p:sp>
        <p:nvSpPr>
          <p:cNvPr id="18" name="TextBox 17">
            <a:extLst>
              <a:ext uri="{FF2B5EF4-FFF2-40B4-BE49-F238E27FC236}">
                <a16:creationId xmlns:a16="http://schemas.microsoft.com/office/drawing/2014/main" id="{8A4A809F-4BD8-4A89-80BF-DC1B6F39F1AA}"/>
              </a:ext>
            </a:extLst>
          </p:cNvPr>
          <p:cNvSpPr txBox="1"/>
          <p:nvPr/>
        </p:nvSpPr>
        <p:spPr>
          <a:xfrm>
            <a:off x="1684786" y="961316"/>
            <a:ext cx="7459213" cy="984885"/>
          </a:xfrm>
          <a:prstGeom prst="rect">
            <a:avLst/>
          </a:prstGeom>
          <a:noFill/>
        </p:spPr>
        <p:txBody>
          <a:bodyPr wrap="square" rtlCol="0">
            <a:spAutoFit/>
          </a:bodyPr>
          <a:lstStyle/>
          <a:p>
            <a:pPr marL="342900" indent="-342900">
              <a:buFont typeface="Arial" panose="020B0604020202020204" pitchFamily="34" charset="0"/>
              <a:buChar char="•"/>
            </a:pPr>
            <a:r>
              <a:rPr lang="en-US" sz="2000" dirty="0"/>
              <a:t>Infectious diseases are caused by living agents that replicate in their hosts</a:t>
            </a:r>
          </a:p>
          <a:p>
            <a:endParaRPr lang="en-US" dirty="0"/>
          </a:p>
        </p:txBody>
      </p:sp>
      <p:grpSp>
        <p:nvGrpSpPr>
          <p:cNvPr id="22" name="Group 21">
            <a:extLst>
              <a:ext uri="{FF2B5EF4-FFF2-40B4-BE49-F238E27FC236}">
                <a16:creationId xmlns:a16="http://schemas.microsoft.com/office/drawing/2014/main" id="{7F2E5432-57EC-42D0-9955-BC3C0AC4263C}"/>
              </a:ext>
            </a:extLst>
          </p:cNvPr>
          <p:cNvGrpSpPr/>
          <p:nvPr/>
        </p:nvGrpSpPr>
        <p:grpSpPr>
          <a:xfrm>
            <a:off x="7459213" y="3281027"/>
            <a:ext cx="1755626" cy="1518912"/>
            <a:chOff x="7459213" y="3203788"/>
            <a:chExt cx="1755626" cy="1518912"/>
          </a:xfrm>
        </p:grpSpPr>
        <p:pic>
          <p:nvPicPr>
            <p:cNvPr id="19" name="Picture 18">
              <a:extLst>
                <a:ext uri="{FF2B5EF4-FFF2-40B4-BE49-F238E27FC236}">
                  <a16:creationId xmlns:a16="http://schemas.microsoft.com/office/drawing/2014/main" id="{EF15DEAB-92A5-4061-9A08-C7D5906C0355}"/>
                </a:ext>
              </a:extLst>
            </p:cNvPr>
            <p:cNvPicPr>
              <a:picLocks noChangeAspect="1"/>
            </p:cNvPicPr>
            <p:nvPr/>
          </p:nvPicPr>
          <p:blipFill rotWithShape="1">
            <a:blip r:embed="rId5"/>
            <a:srcRect l="38436"/>
            <a:stretch/>
          </p:blipFill>
          <p:spPr>
            <a:xfrm>
              <a:off x="7707583" y="3465983"/>
              <a:ext cx="997430" cy="965602"/>
            </a:xfrm>
            <a:prstGeom prst="ellipse">
              <a:avLst/>
            </a:prstGeom>
          </p:spPr>
        </p:pic>
        <p:sp>
          <p:nvSpPr>
            <p:cNvPr id="20" name="Rectangle 19">
              <a:extLst>
                <a:ext uri="{FF2B5EF4-FFF2-40B4-BE49-F238E27FC236}">
                  <a16:creationId xmlns:a16="http://schemas.microsoft.com/office/drawing/2014/main" id="{EE084501-416C-4248-992F-908A96FC8BBC}"/>
                </a:ext>
              </a:extLst>
            </p:cNvPr>
            <p:cNvSpPr/>
            <p:nvPr/>
          </p:nvSpPr>
          <p:spPr>
            <a:xfrm>
              <a:off x="7459213" y="4445701"/>
              <a:ext cx="1755626" cy="276999"/>
            </a:xfrm>
            <a:prstGeom prst="rect">
              <a:avLst/>
            </a:prstGeom>
          </p:spPr>
          <p:txBody>
            <a:bodyPr wrap="square">
              <a:spAutoFit/>
            </a:bodyPr>
            <a:lstStyle/>
            <a:p>
              <a:r>
                <a:rPr lang="en-US" sz="600" dirty="0"/>
                <a:t>"Adult Loa </a:t>
              </a:r>
              <a:r>
                <a:rPr lang="en-US" sz="600" dirty="0" err="1"/>
                <a:t>Loa</a:t>
              </a:r>
              <a:r>
                <a:rPr lang="en-US" sz="600" dirty="0"/>
                <a:t> Parasite" by NIAID is licensed under CC BY 2.0 </a:t>
              </a:r>
            </a:p>
          </p:txBody>
        </p:sp>
        <p:sp>
          <p:nvSpPr>
            <p:cNvPr id="21" name="TextBox 20">
              <a:extLst>
                <a:ext uri="{FF2B5EF4-FFF2-40B4-BE49-F238E27FC236}">
                  <a16:creationId xmlns:a16="http://schemas.microsoft.com/office/drawing/2014/main" id="{64F0B6CA-D860-4E1A-8244-89731355587A}"/>
                </a:ext>
              </a:extLst>
            </p:cNvPr>
            <p:cNvSpPr txBox="1"/>
            <p:nvPr/>
          </p:nvSpPr>
          <p:spPr>
            <a:xfrm>
              <a:off x="7774929" y="3203788"/>
              <a:ext cx="910827" cy="307777"/>
            </a:xfrm>
            <a:prstGeom prst="rect">
              <a:avLst/>
            </a:prstGeom>
            <a:noFill/>
          </p:spPr>
          <p:txBody>
            <a:bodyPr wrap="none" rtlCol="0">
              <a:spAutoFit/>
            </a:bodyPr>
            <a:lstStyle/>
            <a:p>
              <a:r>
                <a:rPr lang="en-US" sz="1400" b="1" dirty="0">
                  <a:solidFill>
                    <a:srgbClr val="D10A05"/>
                  </a:solidFill>
                </a:rPr>
                <a:t>Helminth</a:t>
              </a:r>
              <a:endParaRPr lang="en-US" sz="1600" b="1" dirty="0">
                <a:solidFill>
                  <a:srgbClr val="D10A05"/>
                </a:solidFill>
              </a:endParaRPr>
            </a:p>
          </p:txBody>
        </p:sp>
      </p:grpSp>
      <p:grpSp>
        <p:nvGrpSpPr>
          <p:cNvPr id="27" name="Group 26">
            <a:extLst>
              <a:ext uri="{FF2B5EF4-FFF2-40B4-BE49-F238E27FC236}">
                <a16:creationId xmlns:a16="http://schemas.microsoft.com/office/drawing/2014/main" id="{6B34CF25-749D-4D93-A082-8C9D625E8764}"/>
              </a:ext>
            </a:extLst>
          </p:cNvPr>
          <p:cNvGrpSpPr/>
          <p:nvPr/>
        </p:nvGrpSpPr>
        <p:grpSpPr>
          <a:xfrm>
            <a:off x="4358765" y="3169654"/>
            <a:ext cx="2100917" cy="1566614"/>
            <a:chOff x="4358765" y="3169654"/>
            <a:chExt cx="2100917" cy="1566614"/>
          </a:xfrm>
        </p:grpSpPr>
        <p:pic>
          <p:nvPicPr>
            <p:cNvPr id="24" name="Picture 23">
              <a:extLst>
                <a:ext uri="{FF2B5EF4-FFF2-40B4-BE49-F238E27FC236}">
                  <a16:creationId xmlns:a16="http://schemas.microsoft.com/office/drawing/2014/main" id="{CE61350A-926B-4D0F-83AA-2C7C4246B43B}"/>
                </a:ext>
              </a:extLst>
            </p:cNvPr>
            <p:cNvPicPr>
              <a:picLocks noChangeAspect="1"/>
            </p:cNvPicPr>
            <p:nvPr/>
          </p:nvPicPr>
          <p:blipFill rotWithShape="1">
            <a:blip r:embed="rId6"/>
            <a:srcRect l="64098" t="13311" r="13481" b="54125"/>
            <a:stretch/>
          </p:blipFill>
          <p:spPr>
            <a:xfrm>
              <a:off x="4690462" y="3467960"/>
              <a:ext cx="997430" cy="957791"/>
            </a:xfrm>
            <a:prstGeom prst="ellipse">
              <a:avLst/>
            </a:prstGeom>
          </p:spPr>
        </p:pic>
        <p:sp>
          <p:nvSpPr>
            <p:cNvPr id="25" name="TextBox 24">
              <a:extLst>
                <a:ext uri="{FF2B5EF4-FFF2-40B4-BE49-F238E27FC236}">
                  <a16:creationId xmlns:a16="http://schemas.microsoft.com/office/drawing/2014/main" id="{0AA7AC99-4200-45A9-A8EE-A282B02BAD25}"/>
                </a:ext>
              </a:extLst>
            </p:cNvPr>
            <p:cNvSpPr txBox="1"/>
            <p:nvPr/>
          </p:nvSpPr>
          <p:spPr>
            <a:xfrm>
              <a:off x="4841456" y="3169654"/>
              <a:ext cx="763351" cy="307777"/>
            </a:xfrm>
            <a:prstGeom prst="rect">
              <a:avLst/>
            </a:prstGeom>
            <a:noFill/>
          </p:spPr>
          <p:txBody>
            <a:bodyPr wrap="none" rtlCol="0">
              <a:spAutoFit/>
            </a:bodyPr>
            <a:lstStyle/>
            <a:p>
              <a:r>
                <a:rPr lang="en-US" sz="1400" b="1" dirty="0">
                  <a:solidFill>
                    <a:srgbClr val="D10A05"/>
                  </a:solidFill>
                </a:rPr>
                <a:t>Fungus</a:t>
              </a:r>
              <a:endParaRPr lang="en-US" sz="1600" b="1" dirty="0">
                <a:solidFill>
                  <a:srgbClr val="D10A05"/>
                </a:solidFill>
              </a:endParaRPr>
            </a:p>
          </p:txBody>
        </p:sp>
        <p:sp>
          <p:nvSpPr>
            <p:cNvPr id="26" name="Rectangle 25">
              <a:extLst>
                <a:ext uri="{FF2B5EF4-FFF2-40B4-BE49-F238E27FC236}">
                  <a16:creationId xmlns:a16="http://schemas.microsoft.com/office/drawing/2014/main" id="{9A53C845-8916-430C-BA0A-092FB5F7AAFA}"/>
                </a:ext>
              </a:extLst>
            </p:cNvPr>
            <p:cNvSpPr/>
            <p:nvPr/>
          </p:nvSpPr>
          <p:spPr>
            <a:xfrm>
              <a:off x="4358765" y="4459270"/>
              <a:ext cx="2100917" cy="276998"/>
            </a:xfrm>
            <a:prstGeom prst="rect">
              <a:avLst/>
            </a:prstGeom>
          </p:spPr>
          <p:txBody>
            <a:bodyPr wrap="square">
              <a:spAutoFit/>
            </a:bodyPr>
            <a:lstStyle/>
            <a:p>
              <a:r>
                <a:rPr lang="en-US" sz="600" dirty="0"/>
                <a:t>"Candidiasis" by Pulmonary Pathology is licensed under CC BY-SA 2.0 </a:t>
              </a:r>
            </a:p>
          </p:txBody>
        </p:sp>
      </p:grpSp>
      <p:pic>
        <p:nvPicPr>
          <p:cNvPr id="28" name="Picture 27">
            <a:extLst>
              <a:ext uri="{FF2B5EF4-FFF2-40B4-BE49-F238E27FC236}">
                <a16:creationId xmlns:a16="http://schemas.microsoft.com/office/drawing/2014/main" id="{550FC71E-0582-4F1C-B031-F5538DA7FDDB}"/>
              </a:ext>
            </a:extLst>
          </p:cNvPr>
          <p:cNvPicPr>
            <a:picLocks noChangeAspect="1"/>
          </p:cNvPicPr>
          <p:nvPr/>
        </p:nvPicPr>
        <p:blipFill rotWithShape="1">
          <a:blip r:embed="rId7"/>
          <a:srcRect l="39400" t="31900" r="17100" b="4082"/>
          <a:stretch/>
        </p:blipFill>
        <p:spPr>
          <a:xfrm>
            <a:off x="6103208" y="2664020"/>
            <a:ext cx="1208121" cy="1185347"/>
          </a:xfrm>
          <a:prstGeom prst="ellipse">
            <a:avLst/>
          </a:prstGeom>
          <a:ln>
            <a:noFill/>
          </a:ln>
          <a:effectLst>
            <a:softEdge rad="112500"/>
          </a:effectLst>
        </p:spPr>
      </p:pic>
      <p:sp>
        <p:nvSpPr>
          <p:cNvPr id="29" name="TextBox 28">
            <a:extLst>
              <a:ext uri="{FF2B5EF4-FFF2-40B4-BE49-F238E27FC236}">
                <a16:creationId xmlns:a16="http://schemas.microsoft.com/office/drawing/2014/main" id="{76136C29-3D44-4FCF-95BC-01A2A09FBA88}"/>
              </a:ext>
            </a:extLst>
          </p:cNvPr>
          <p:cNvSpPr txBox="1"/>
          <p:nvPr/>
        </p:nvSpPr>
        <p:spPr>
          <a:xfrm>
            <a:off x="6203515" y="2441167"/>
            <a:ext cx="968470" cy="307777"/>
          </a:xfrm>
          <a:prstGeom prst="rect">
            <a:avLst/>
          </a:prstGeom>
          <a:noFill/>
        </p:spPr>
        <p:txBody>
          <a:bodyPr wrap="none" rtlCol="0">
            <a:spAutoFit/>
          </a:bodyPr>
          <a:lstStyle/>
          <a:p>
            <a:r>
              <a:rPr lang="en-US" sz="1400" b="1" dirty="0">
                <a:solidFill>
                  <a:srgbClr val="D10A05"/>
                </a:solidFill>
              </a:rPr>
              <a:t>Protozoan</a:t>
            </a:r>
            <a:endParaRPr lang="en-US" sz="1600" b="1" dirty="0">
              <a:solidFill>
                <a:srgbClr val="D10A05"/>
              </a:solidFill>
            </a:endParaRPr>
          </a:p>
        </p:txBody>
      </p:sp>
      <p:sp>
        <p:nvSpPr>
          <p:cNvPr id="30" name="Rectangle 29">
            <a:extLst>
              <a:ext uri="{FF2B5EF4-FFF2-40B4-BE49-F238E27FC236}">
                <a16:creationId xmlns:a16="http://schemas.microsoft.com/office/drawing/2014/main" id="{041FC96D-4E2E-4258-8758-FBABEA61A592}"/>
              </a:ext>
            </a:extLst>
          </p:cNvPr>
          <p:cNvSpPr/>
          <p:nvPr/>
        </p:nvSpPr>
        <p:spPr>
          <a:xfrm>
            <a:off x="6250334" y="3753634"/>
            <a:ext cx="997430" cy="184666"/>
          </a:xfrm>
          <a:prstGeom prst="rect">
            <a:avLst/>
          </a:prstGeom>
        </p:spPr>
        <p:txBody>
          <a:bodyPr wrap="square">
            <a:spAutoFit/>
          </a:bodyPr>
          <a:lstStyle/>
          <a:p>
            <a:r>
              <a:rPr lang="en-US" sz="600" dirty="0"/>
              <a:t>Image: Adobe Stock</a:t>
            </a:r>
          </a:p>
        </p:txBody>
      </p:sp>
    </p:spTree>
    <p:extLst>
      <p:ext uri="{BB962C8B-B14F-4D97-AF65-F5344CB8AC3E}">
        <p14:creationId xmlns:p14="http://schemas.microsoft.com/office/powerpoint/2010/main" val="392529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DE3F-A925-44B3-BCE7-160AB54564F3}"/>
              </a:ext>
            </a:extLst>
          </p:cNvPr>
          <p:cNvSpPr>
            <a:spLocks noGrp="1"/>
          </p:cNvSpPr>
          <p:nvPr>
            <p:ph type="title"/>
          </p:nvPr>
        </p:nvSpPr>
        <p:spPr>
          <a:xfrm>
            <a:off x="1954239" y="54488"/>
            <a:ext cx="6788699" cy="857250"/>
          </a:xfrm>
        </p:spPr>
        <p:txBody>
          <a:bodyPr>
            <a:normAutofit/>
          </a:bodyPr>
          <a:lstStyle/>
          <a:p>
            <a:r>
              <a:rPr lang="en-US" sz="2400" b="1" dirty="0">
                <a:solidFill>
                  <a:srgbClr val="D10A05"/>
                </a:solidFill>
              </a:rPr>
              <a:t>Types of Infectious Agents and Associated Diseases:</a:t>
            </a:r>
          </a:p>
        </p:txBody>
      </p:sp>
      <p:graphicFrame>
        <p:nvGraphicFramePr>
          <p:cNvPr id="8" name="Content Placeholder 3">
            <a:extLst>
              <a:ext uri="{FF2B5EF4-FFF2-40B4-BE49-F238E27FC236}">
                <a16:creationId xmlns:a16="http://schemas.microsoft.com/office/drawing/2014/main" id="{47095E20-4BDC-4603-BF12-83B02FEABFB7}"/>
              </a:ext>
            </a:extLst>
          </p:cNvPr>
          <p:cNvGraphicFramePr>
            <a:graphicFrameLocks noGrp="1"/>
          </p:cNvGraphicFramePr>
          <p:nvPr>
            <p:ph idx="1"/>
            <p:extLst>
              <p:ext uri="{D42A27DB-BD31-4B8C-83A1-F6EECF244321}">
                <p14:modId xmlns:p14="http://schemas.microsoft.com/office/powerpoint/2010/main" val="1922705038"/>
              </p:ext>
            </p:extLst>
          </p:nvPr>
        </p:nvGraphicFramePr>
        <p:xfrm>
          <a:off x="1668577" y="933986"/>
          <a:ext cx="7360024" cy="3230880"/>
        </p:xfrm>
        <a:graphic>
          <a:graphicData uri="http://schemas.openxmlformats.org/drawingml/2006/table">
            <a:tbl>
              <a:tblPr firstRow="1" bandRow="1">
                <a:tableStyleId>{073A0DAA-6AF3-43AB-8588-CEC1D06C72B9}</a:tableStyleId>
              </a:tblPr>
              <a:tblGrid>
                <a:gridCol w="1753497">
                  <a:extLst>
                    <a:ext uri="{9D8B030D-6E8A-4147-A177-3AD203B41FA5}">
                      <a16:colId xmlns:a16="http://schemas.microsoft.com/office/drawing/2014/main" val="3897224142"/>
                    </a:ext>
                  </a:extLst>
                </a:gridCol>
                <a:gridCol w="1753497">
                  <a:extLst>
                    <a:ext uri="{9D8B030D-6E8A-4147-A177-3AD203B41FA5}">
                      <a16:colId xmlns:a16="http://schemas.microsoft.com/office/drawing/2014/main" val="1022392349"/>
                    </a:ext>
                  </a:extLst>
                </a:gridCol>
                <a:gridCol w="1674606">
                  <a:extLst>
                    <a:ext uri="{9D8B030D-6E8A-4147-A177-3AD203B41FA5}">
                      <a16:colId xmlns:a16="http://schemas.microsoft.com/office/drawing/2014/main" val="1753291175"/>
                    </a:ext>
                  </a:extLst>
                </a:gridCol>
                <a:gridCol w="2178424">
                  <a:extLst>
                    <a:ext uri="{9D8B030D-6E8A-4147-A177-3AD203B41FA5}">
                      <a16:colId xmlns:a16="http://schemas.microsoft.com/office/drawing/2014/main" val="3257786321"/>
                    </a:ext>
                  </a:extLst>
                </a:gridCol>
              </a:tblGrid>
              <a:tr h="298424">
                <a:tc>
                  <a:txBody>
                    <a:bodyPr/>
                    <a:lstStyle/>
                    <a:p>
                      <a:pPr algn="ctr"/>
                      <a:r>
                        <a:rPr lang="en-US" sz="1800" dirty="0">
                          <a:latin typeface="+mj-lt"/>
                        </a:rPr>
                        <a:t>Bacteria</a:t>
                      </a:r>
                    </a:p>
                  </a:txBody>
                  <a:tcPr/>
                </a:tc>
                <a:tc>
                  <a:txBody>
                    <a:bodyPr/>
                    <a:lstStyle/>
                    <a:p>
                      <a:pPr algn="ctr"/>
                      <a:r>
                        <a:rPr lang="en-US" sz="1800" dirty="0">
                          <a:latin typeface="+mj-lt"/>
                        </a:rPr>
                        <a:t>Viruses</a:t>
                      </a:r>
                    </a:p>
                  </a:txBody>
                  <a:tcPr/>
                </a:tc>
                <a:tc>
                  <a:txBody>
                    <a:bodyPr/>
                    <a:lstStyle/>
                    <a:p>
                      <a:pPr algn="ctr"/>
                      <a:r>
                        <a:rPr lang="en-US" sz="1800" dirty="0">
                          <a:latin typeface="+mj-lt"/>
                        </a:rPr>
                        <a:t>Fungi</a:t>
                      </a:r>
                    </a:p>
                  </a:txBody>
                  <a:tcPr/>
                </a:tc>
                <a:tc>
                  <a:txBody>
                    <a:bodyPr/>
                    <a:lstStyle/>
                    <a:p>
                      <a:pPr algn="ctr"/>
                      <a:r>
                        <a:rPr lang="en-US" sz="1800" dirty="0">
                          <a:latin typeface="+mj-lt"/>
                        </a:rPr>
                        <a:t>Protozoa/Parasite</a:t>
                      </a:r>
                    </a:p>
                  </a:txBody>
                  <a:tcPr/>
                </a:tc>
                <a:extLst>
                  <a:ext uri="{0D108BD9-81ED-4DB2-BD59-A6C34878D82A}">
                    <a16:rowId xmlns:a16="http://schemas.microsoft.com/office/drawing/2014/main" val="1179122476"/>
                  </a:ext>
                </a:extLst>
              </a:tr>
              <a:tr h="1989491">
                <a:tc>
                  <a:txBody>
                    <a:bodyPr/>
                    <a:lstStyle/>
                    <a:p>
                      <a:pPr marL="342900" indent="-342900">
                        <a:buFont typeface="Arial" panose="020B0604020202020204" pitchFamily="34" charset="0"/>
                        <a:buChar char="•"/>
                      </a:pPr>
                      <a:r>
                        <a:rPr lang="en-US" sz="1400" dirty="0"/>
                        <a:t>Salmonella</a:t>
                      </a:r>
                    </a:p>
                    <a:p>
                      <a:pPr marL="342900" indent="-342900">
                        <a:buFont typeface="Arial" panose="020B0604020202020204" pitchFamily="34" charset="0"/>
                        <a:buChar char="•"/>
                      </a:pPr>
                      <a:r>
                        <a:rPr lang="en-US" sz="1400" dirty="0"/>
                        <a:t>E. coli</a:t>
                      </a:r>
                    </a:p>
                    <a:p>
                      <a:pPr marL="342900" indent="-342900">
                        <a:buFont typeface="Arial" panose="020B0604020202020204" pitchFamily="34" charset="0"/>
                        <a:buChar char="•"/>
                      </a:pPr>
                      <a:r>
                        <a:rPr lang="en-US" sz="1400" dirty="0"/>
                        <a:t>Strep Throat </a:t>
                      </a:r>
                    </a:p>
                    <a:p>
                      <a:pPr marL="342900" indent="-342900">
                        <a:buFont typeface="Arial" panose="020B0604020202020204" pitchFamily="34" charset="0"/>
                        <a:buChar char="•"/>
                      </a:pPr>
                      <a:r>
                        <a:rPr lang="en-US" sz="1400" dirty="0"/>
                        <a:t>Urinary Tract Infection </a:t>
                      </a:r>
                    </a:p>
                    <a:p>
                      <a:pPr marL="342900" indent="-342900">
                        <a:buFont typeface="Arial" panose="020B0604020202020204" pitchFamily="34" charset="0"/>
                        <a:buChar char="•"/>
                      </a:pPr>
                      <a:r>
                        <a:rPr lang="en-US" sz="1400" dirty="0"/>
                        <a:t>Tuberculosis</a:t>
                      </a:r>
                    </a:p>
                    <a:p>
                      <a:pPr marL="342900" indent="-342900">
                        <a:buFont typeface="Arial" panose="020B0604020202020204" pitchFamily="34" charset="0"/>
                        <a:buChar char="•"/>
                      </a:pPr>
                      <a:r>
                        <a:rPr lang="en-US" sz="1400" dirty="0"/>
                        <a:t>Diphtheria</a:t>
                      </a:r>
                    </a:p>
                    <a:p>
                      <a:pPr marL="342900" indent="-342900">
                        <a:buFont typeface="Arial" panose="020B0604020202020204" pitchFamily="34" charset="0"/>
                        <a:buChar char="•"/>
                      </a:pPr>
                      <a:r>
                        <a:rPr lang="en-US" sz="1400" dirty="0"/>
                        <a:t>Gonorrhea</a:t>
                      </a:r>
                    </a:p>
                    <a:p>
                      <a:pPr marL="342900" indent="-342900">
                        <a:buFont typeface="Arial" panose="020B0604020202020204" pitchFamily="34" charset="0"/>
                        <a:buChar char="•"/>
                      </a:pPr>
                      <a:r>
                        <a:rPr lang="en-US" sz="1400" dirty="0"/>
                        <a:t>Bubonic Plague </a:t>
                      </a:r>
                    </a:p>
                    <a:p>
                      <a:pPr marL="342900" indent="-342900">
                        <a:buFont typeface="Arial" panose="020B0604020202020204" pitchFamily="34" charset="0"/>
                        <a:buChar char="•"/>
                      </a:pPr>
                      <a:r>
                        <a:rPr lang="en-US" sz="1400" dirty="0"/>
                        <a:t>Anthrax</a:t>
                      </a:r>
                    </a:p>
                    <a:p>
                      <a:pPr marL="342900" indent="-342900">
                        <a:buFont typeface="Arial" panose="020B0604020202020204" pitchFamily="34" charset="0"/>
                        <a:buChar char="•"/>
                      </a:pPr>
                      <a:r>
                        <a:rPr lang="en-US" sz="1400" dirty="0"/>
                        <a:t>Cholera</a:t>
                      </a:r>
                    </a:p>
                    <a:p>
                      <a:pPr marL="342900" indent="-342900">
                        <a:buFont typeface="Arial" panose="020B0604020202020204" pitchFamily="34" charset="0"/>
                        <a:buChar char="•"/>
                      </a:pPr>
                      <a:r>
                        <a:rPr lang="en-US" sz="1400" dirty="0"/>
                        <a:t>Lyme Disease</a:t>
                      </a:r>
                    </a:p>
                  </a:txBody>
                  <a:tcPr/>
                </a:tc>
                <a:tc>
                  <a:txBody>
                    <a:bodyPr/>
                    <a:lstStyle/>
                    <a:p>
                      <a:pPr marL="285750" indent="-285750">
                        <a:buFont typeface="Arial" panose="020B0604020202020204" pitchFamily="34" charset="0"/>
                        <a:buChar char="•"/>
                      </a:pPr>
                      <a:r>
                        <a:rPr lang="en-US" sz="1400" dirty="0"/>
                        <a:t>Common Cold </a:t>
                      </a:r>
                    </a:p>
                    <a:p>
                      <a:pPr marL="285750" indent="-285750">
                        <a:buFont typeface="Arial" panose="020B0604020202020204" pitchFamily="34" charset="0"/>
                        <a:buChar char="•"/>
                      </a:pPr>
                      <a:r>
                        <a:rPr lang="en-US" sz="1400" dirty="0"/>
                        <a:t>Influenza  </a:t>
                      </a:r>
                    </a:p>
                    <a:p>
                      <a:pPr marL="285750" indent="-285750">
                        <a:buFont typeface="Arial" panose="020B0604020202020204" pitchFamily="34" charset="0"/>
                        <a:buChar char="•"/>
                      </a:pPr>
                      <a:r>
                        <a:rPr lang="en-US" sz="1400" dirty="0"/>
                        <a:t>COVID 19 </a:t>
                      </a:r>
                    </a:p>
                    <a:p>
                      <a:pPr marL="285750" indent="-285750">
                        <a:buFont typeface="Arial" panose="020B0604020202020204" pitchFamily="34" charset="0"/>
                        <a:buChar char="•"/>
                      </a:pPr>
                      <a:r>
                        <a:rPr lang="en-US" sz="1400" dirty="0"/>
                        <a:t>HIV/AIDS</a:t>
                      </a:r>
                    </a:p>
                    <a:p>
                      <a:pPr marL="285750" indent="-285750">
                        <a:buFont typeface="Arial" panose="020B0604020202020204" pitchFamily="34" charset="0"/>
                        <a:buChar char="•"/>
                      </a:pPr>
                      <a:r>
                        <a:rPr lang="en-US" sz="1400" dirty="0"/>
                        <a:t>Ebola</a:t>
                      </a:r>
                    </a:p>
                    <a:p>
                      <a:pPr marL="285750" indent="-285750">
                        <a:buFont typeface="Arial" panose="020B0604020202020204" pitchFamily="34" charset="0"/>
                        <a:buChar char="•"/>
                      </a:pPr>
                      <a:r>
                        <a:rPr lang="en-US" sz="1400" dirty="0"/>
                        <a:t>Small Pox</a:t>
                      </a:r>
                    </a:p>
                    <a:p>
                      <a:pPr marL="285750" indent="-285750">
                        <a:buFont typeface="Arial" panose="020B0604020202020204" pitchFamily="34" charset="0"/>
                        <a:buChar char="•"/>
                      </a:pPr>
                      <a:r>
                        <a:rPr lang="en-US" sz="1400" dirty="0"/>
                        <a:t>Mumps</a:t>
                      </a:r>
                    </a:p>
                    <a:p>
                      <a:pPr marL="285750" indent="-285750">
                        <a:buFont typeface="Arial" panose="020B0604020202020204" pitchFamily="34" charset="0"/>
                        <a:buChar char="•"/>
                      </a:pPr>
                      <a:r>
                        <a:rPr lang="en-US" sz="1400" dirty="0"/>
                        <a:t>Measles</a:t>
                      </a:r>
                    </a:p>
                    <a:p>
                      <a:pPr marL="285750" indent="-285750">
                        <a:buFont typeface="Arial" panose="020B0604020202020204" pitchFamily="34" charset="0"/>
                        <a:buChar char="•"/>
                      </a:pPr>
                      <a:r>
                        <a:rPr lang="en-US" sz="1400" dirty="0"/>
                        <a:t>Rabies</a:t>
                      </a:r>
                    </a:p>
                    <a:p>
                      <a:pPr marL="285750" indent="-285750">
                        <a:buFont typeface="Arial" panose="020B0604020202020204" pitchFamily="34" charset="0"/>
                        <a:buChar char="•"/>
                      </a:pPr>
                      <a:r>
                        <a:rPr lang="en-US" sz="1400" dirty="0"/>
                        <a:t>Hepatitis</a:t>
                      </a:r>
                    </a:p>
                    <a:p>
                      <a:pPr marL="285750" indent="-285750">
                        <a:buFont typeface="Arial" panose="020B0604020202020204" pitchFamily="34" charset="0"/>
                        <a:buChar char="•"/>
                      </a:pPr>
                      <a:r>
                        <a:rPr lang="en-US" sz="1400" dirty="0"/>
                        <a:t>Shingles</a:t>
                      </a:r>
                    </a:p>
                    <a:p>
                      <a:pPr marL="285750" indent="-285750">
                        <a:buFont typeface="Arial" panose="020B0604020202020204" pitchFamily="34" charset="0"/>
                        <a:buChar char="•"/>
                      </a:pPr>
                      <a:r>
                        <a:rPr lang="en-US" sz="1400" dirty="0"/>
                        <a:t>West Nile</a:t>
                      </a:r>
                    </a:p>
                  </a:txBody>
                  <a:tcPr/>
                </a:tc>
                <a:tc>
                  <a:txBody>
                    <a:bodyPr/>
                    <a:lstStyle/>
                    <a:p>
                      <a:pPr marL="285750" indent="-285750">
                        <a:buFont typeface="Arial" panose="020B0604020202020204" pitchFamily="34" charset="0"/>
                        <a:buChar char="•"/>
                      </a:pPr>
                      <a:r>
                        <a:rPr lang="en-US" sz="1400" dirty="0"/>
                        <a:t>Athlete’s Foot</a:t>
                      </a:r>
                    </a:p>
                    <a:p>
                      <a:pPr marL="285750" indent="-285750">
                        <a:buFont typeface="Arial" panose="020B0604020202020204" pitchFamily="34" charset="0"/>
                        <a:buChar char="•"/>
                      </a:pPr>
                      <a:r>
                        <a:rPr lang="en-US" sz="1400" dirty="0"/>
                        <a:t>Ringworm</a:t>
                      </a:r>
                    </a:p>
                    <a:p>
                      <a:pPr marL="285750" indent="-285750">
                        <a:buFont typeface="Arial" panose="020B0604020202020204" pitchFamily="34" charset="0"/>
                        <a:buChar char="•"/>
                      </a:pPr>
                      <a:r>
                        <a:rPr lang="en-US" sz="1400" dirty="0"/>
                        <a:t>Candidiasis (Yeast Infection)</a:t>
                      </a:r>
                    </a:p>
                    <a:p>
                      <a:pPr marL="285750" indent="-285750">
                        <a:buFont typeface="Arial" panose="020B0604020202020204" pitchFamily="34" charset="0"/>
                        <a:buChar char="•"/>
                      </a:pPr>
                      <a:r>
                        <a:rPr lang="en-US" sz="1400" dirty="0"/>
                        <a:t>Histoplasmosis  </a:t>
                      </a:r>
                    </a:p>
                    <a:p>
                      <a:pPr marL="285750" indent="-285750">
                        <a:buFont typeface="Arial" panose="020B0604020202020204" pitchFamily="34" charset="0"/>
                        <a:buChar char="•"/>
                      </a:pPr>
                      <a:r>
                        <a:rPr lang="en-US" sz="1400" dirty="0"/>
                        <a:t>Valley Fever</a:t>
                      </a:r>
                    </a:p>
                    <a:p>
                      <a:pPr marL="285750" indent="-285750">
                        <a:buFont typeface="Arial" panose="020B0604020202020204" pitchFamily="34" charset="0"/>
                        <a:buChar char="•"/>
                      </a:pPr>
                      <a:r>
                        <a:rPr lang="en-US" sz="1400" dirty="0"/>
                        <a:t>Blastomycosis</a:t>
                      </a:r>
                    </a:p>
                  </a:txBody>
                  <a:tcPr/>
                </a:tc>
                <a:tc>
                  <a:txBody>
                    <a:bodyPr/>
                    <a:lstStyle/>
                    <a:p>
                      <a:pPr marL="342900" indent="-342900">
                        <a:buFont typeface="Arial" panose="020B0604020202020204" pitchFamily="34" charset="0"/>
                        <a:buChar char="•"/>
                      </a:pPr>
                      <a:r>
                        <a:rPr lang="en-US" sz="1400" dirty="0"/>
                        <a:t>Malaria </a:t>
                      </a:r>
                    </a:p>
                    <a:p>
                      <a:pPr marL="342900" indent="-342900">
                        <a:buFont typeface="Arial" panose="020B0604020202020204" pitchFamily="34" charset="0"/>
                        <a:buChar char="•"/>
                      </a:pPr>
                      <a:r>
                        <a:rPr lang="en-US" sz="1400" dirty="0"/>
                        <a:t>Cryptosporidiosis (an infection that causes diarrhea)</a:t>
                      </a:r>
                    </a:p>
                    <a:p>
                      <a:pPr marL="342900" indent="-342900">
                        <a:buFont typeface="Arial" panose="020B0604020202020204" pitchFamily="34" charset="0"/>
                        <a:buChar char="•"/>
                      </a:pPr>
                      <a:r>
                        <a:rPr lang="en-US" sz="1400" dirty="0"/>
                        <a:t>Schistosomiasis </a:t>
                      </a:r>
                    </a:p>
                    <a:p>
                      <a:pPr marL="342900" indent="-342900">
                        <a:buFont typeface="Arial" panose="020B0604020202020204" pitchFamily="34" charset="0"/>
                        <a:buChar char="•"/>
                      </a:pPr>
                      <a:r>
                        <a:rPr lang="en-US" sz="1400" dirty="0"/>
                        <a:t>Tapeworm</a:t>
                      </a:r>
                    </a:p>
                    <a:p>
                      <a:pPr marL="342900" indent="-342900">
                        <a:buFont typeface="Arial" panose="020B0604020202020204" pitchFamily="34" charset="0"/>
                        <a:buChar char="•"/>
                      </a:pPr>
                      <a:r>
                        <a:rPr lang="en-US" sz="1400" dirty="0"/>
                        <a:t>Hookworm</a:t>
                      </a:r>
                    </a:p>
                    <a:p>
                      <a:pPr marL="342900" indent="-342900">
                        <a:buFont typeface="Arial" panose="020B0604020202020204" pitchFamily="34" charset="0"/>
                        <a:buChar char="•"/>
                      </a:pPr>
                      <a:r>
                        <a:rPr lang="en-US" sz="1400" dirty="0"/>
                        <a:t>Toxoplasmosis </a:t>
                      </a:r>
                    </a:p>
                    <a:p>
                      <a:pPr marL="342900" indent="-342900">
                        <a:buFont typeface="Arial" panose="020B0604020202020204" pitchFamily="34" charset="0"/>
                        <a:buChar char="•"/>
                      </a:pPr>
                      <a:r>
                        <a:rPr lang="en-US" sz="1400" dirty="0"/>
                        <a:t>Elephantiasis </a:t>
                      </a:r>
                    </a:p>
                    <a:p>
                      <a:pPr marL="342900" indent="-342900">
                        <a:buFont typeface="Arial" panose="020B0604020202020204" pitchFamily="34" charset="0"/>
                        <a:buChar char="•"/>
                      </a:pPr>
                      <a:endParaRPr lang="en-US" sz="1400" dirty="0"/>
                    </a:p>
                    <a:p>
                      <a:pPr marL="0" indent="0">
                        <a:buFont typeface="Arial" panose="020B0604020202020204" pitchFamily="34" charset="0"/>
                        <a:buNone/>
                      </a:pPr>
                      <a:endParaRPr lang="en-US" sz="1400" dirty="0"/>
                    </a:p>
                    <a:p>
                      <a:pPr marL="342900" indent="-342900">
                        <a:buFont typeface="Arial" panose="020B0604020202020204" pitchFamily="34" charset="0"/>
                        <a:buChar char="•"/>
                      </a:pPr>
                      <a:endParaRPr lang="en-US" sz="1400" dirty="0"/>
                    </a:p>
                    <a:p>
                      <a:pPr marL="0" indent="0">
                        <a:buFont typeface="Arial" panose="020B0604020202020204" pitchFamily="34" charset="0"/>
                        <a:buNone/>
                      </a:pPr>
                      <a:r>
                        <a:rPr lang="en-US" sz="1400" dirty="0"/>
                        <a:t> </a:t>
                      </a:r>
                    </a:p>
                  </a:txBody>
                  <a:tcPr/>
                </a:tc>
                <a:extLst>
                  <a:ext uri="{0D108BD9-81ED-4DB2-BD59-A6C34878D82A}">
                    <a16:rowId xmlns:a16="http://schemas.microsoft.com/office/drawing/2014/main" val="1377885915"/>
                  </a:ext>
                </a:extLst>
              </a:tr>
            </a:tbl>
          </a:graphicData>
        </a:graphic>
      </p:graphicFrame>
      <p:pic>
        <p:nvPicPr>
          <p:cNvPr id="6" name="Picture 5">
            <a:extLst>
              <a:ext uri="{FF2B5EF4-FFF2-40B4-BE49-F238E27FC236}">
                <a16:creationId xmlns:a16="http://schemas.microsoft.com/office/drawing/2014/main" id="{1D3B791F-5155-4FA6-BC45-E617F6D081B4}"/>
              </a:ext>
            </a:extLst>
          </p:cNvPr>
          <p:cNvPicPr>
            <a:picLocks noChangeAspect="1"/>
          </p:cNvPicPr>
          <p:nvPr/>
        </p:nvPicPr>
        <p:blipFill rotWithShape="1">
          <a:blip r:embed="rId3"/>
          <a:srcRect l="44880" t="12176" r="19494" b="47788"/>
          <a:stretch/>
        </p:blipFill>
        <p:spPr>
          <a:xfrm rot="5400000">
            <a:off x="8227789" y="4227291"/>
            <a:ext cx="933985" cy="898435"/>
          </a:xfrm>
          <a:prstGeom prst="teardrop">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8E35027-51A3-4869-9724-D5B3FE11B985}"/>
              </a:ext>
            </a:extLst>
          </p:cNvPr>
          <p:cNvSpPr/>
          <p:nvPr/>
        </p:nvSpPr>
        <p:spPr>
          <a:xfrm>
            <a:off x="6475140" y="4812013"/>
            <a:ext cx="1770424" cy="276999"/>
          </a:xfrm>
          <a:prstGeom prst="rect">
            <a:avLst/>
          </a:prstGeom>
        </p:spPr>
        <p:txBody>
          <a:bodyPr wrap="square">
            <a:spAutoFit/>
          </a:bodyPr>
          <a:lstStyle/>
          <a:p>
            <a:r>
              <a:rPr lang="en-US" sz="600" dirty="0"/>
              <a:t>"Mycobacterium tuberculosis Bacteria, the Cause of TB" by NIAID is licensed under CC BY 2.0 </a:t>
            </a:r>
          </a:p>
        </p:txBody>
      </p:sp>
    </p:spTree>
    <p:extLst>
      <p:ext uri="{BB962C8B-B14F-4D97-AF65-F5344CB8AC3E}">
        <p14:creationId xmlns:p14="http://schemas.microsoft.com/office/powerpoint/2010/main" val="3246394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F668-E573-48C6-A14D-8938FE192091}"/>
              </a:ext>
            </a:extLst>
          </p:cNvPr>
          <p:cNvSpPr>
            <a:spLocks noGrp="1"/>
          </p:cNvSpPr>
          <p:nvPr>
            <p:ph idx="1"/>
          </p:nvPr>
        </p:nvSpPr>
        <p:spPr>
          <a:xfrm>
            <a:off x="5498464" y="1195876"/>
            <a:ext cx="3497580" cy="3556863"/>
          </a:xfrm>
        </p:spPr>
        <p:txBody>
          <a:bodyPr>
            <a:normAutofit fontScale="70000" lnSpcReduction="20000"/>
          </a:bodyPr>
          <a:lstStyle/>
          <a:p>
            <a:r>
              <a:rPr lang="en-US" b="1" dirty="0"/>
              <a:t>Agent (what)</a:t>
            </a:r>
            <a:r>
              <a:rPr lang="en-US" dirty="0"/>
              <a:t>: infectious microorganism or pathogen: a virus, bacterium, parasite, or other microbe </a:t>
            </a:r>
          </a:p>
          <a:p>
            <a:r>
              <a:rPr lang="en-US" b="1" dirty="0"/>
              <a:t>Host (who)</a:t>
            </a:r>
            <a:r>
              <a:rPr lang="en-US" dirty="0"/>
              <a:t>: organism harboring the disease </a:t>
            </a:r>
          </a:p>
          <a:p>
            <a:r>
              <a:rPr lang="en-US" b="1" dirty="0"/>
              <a:t>Environment (where)</a:t>
            </a:r>
            <a:r>
              <a:rPr lang="en-US" dirty="0"/>
              <a:t>: external factors that cause or allow the disease</a:t>
            </a:r>
          </a:p>
        </p:txBody>
      </p:sp>
      <p:sp>
        <p:nvSpPr>
          <p:cNvPr id="4" name="Title 1">
            <a:extLst>
              <a:ext uri="{FF2B5EF4-FFF2-40B4-BE49-F238E27FC236}">
                <a16:creationId xmlns:a16="http://schemas.microsoft.com/office/drawing/2014/main" id="{9CF3F91D-643F-4B75-8CC0-66354B471383}"/>
              </a:ext>
            </a:extLst>
          </p:cNvPr>
          <p:cNvSpPr>
            <a:spLocks noGrp="1"/>
          </p:cNvSpPr>
          <p:nvPr>
            <p:ph type="title"/>
          </p:nvPr>
        </p:nvSpPr>
        <p:spPr>
          <a:xfrm>
            <a:off x="1737720" y="121063"/>
            <a:ext cx="6788699" cy="857250"/>
          </a:xfrm>
        </p:spPr>
        <p:txBody>
          <a:bodyPr>
            <a:noAutofit/>
          </a:bodyPr>
          <a:lstStyle/>
          <a:p>
            <a:r>
              <a:rPr lang="en-US" sz="3200" b="1" dirty="0">
                <a:solidFill>
                  <a:srgbClr val="D10A05"/>
                </a:solidFill>
              </a:rPr>
              <a:t>Epidemiologic Triad</a:t>
            </a:r>
          </a:p>
        </p:txBody>
      </p:sp>
      <p:sp>
        <p:nvSpPr>
          <p:cNvPr id="5" name="Isosceles Triangle 4">
            <a:extLst>
              <a:ext uri="{FF2B5EF4-FFF2-40B4-BE49-F238E27FC236}">
                <a16:creationId xmlns:a16="http://schemas.microsoft.com/office/drawing/2014/main" id="{1F747AC0-9C90-464D-B5F1-067338E2B16C}"/>
              </a:ext>
            </a:extLst>
          </p:cNvPr>
          <p:cNvSpPr/>
          <p:nvPr/>
        </p:nvSpPr>
        <p:spPr>
          <a:xfrm>
            <a:off x="2269192" y="1543050"/>
            <a:ext cx="2834640" cy="196596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4E5B87-7A92-49A6-A54A-D92CC9EDC943}"/>
              </a:ext>
            </a:extLst>
          </p:cNvPr>
          <p:cNvSpPr txBox="1"/>
          <p:nvPr/>
        </p:nvSpPr>
        <p:spPr>
          <a:xfrm>
            <a:off x="3300756" y="1127998"/>
            <a:ext cx="806631" cy="369332"/>
          </a:xfrm>
          <a:prstGeom prst="rect">
            <a:avLst/>
          </a:prstGeom>
          <a:noFill/>
        </p:spPr>
        <p:txBody>
          <a:bodyPr wrap="none" rtlCol="0">
            <a:spAutoFit/>
          </a:bodyPr>
          <a:lstStyle/>
          <a:p>
            <a:r>
              <a:rPr lang="en-US" dirty="0"/>
              <a:t>Agent </a:t>
            </a:r>
          </a:p>
        </p:txBody>
      </p:sp>
      <p:sp>
        <p:nvSpPr>
          <p:cNvPr id="7" name="TextBox 6">
            <a:extLst>
              <a:ext uri="{FF2B5EF4-FFF2-40B4-BE49-F238E27FC236}">
                <a16:creationId xmlns:a16="http://schemas.microsoft.com/office/drawing/2014/main" id="{51C404B3-DE96-4CC0-B0FB-71FEC917B95D}"/>
              </a:ext>
            </a:extLst>
          </p:cNvPr>
          <p:cNvSpPr txBox="1"/>
          <p:nvPr/>
        </p:nvSpPr>
        <p:spPr>
          <a:xfrm>
            <a:off x="1505721" y="3705106"/>
            <a:ext cx="1447832" cy="369332"/>
          </a:xfrm>
          <a:prstGeom prst="rect">
            <a:avLst/>
          </a:prstGeom>
          <a:noFill/>
        </p:spPr>
        <p:txBody>
          <a:bodyPr wrap="none" rtlCol="0">
            <a:spAutoFit/>
          </a:bodyPr>
          <a:lstStyle/>
          <a:p>
            <a:r>
              <a:rPr lang="en-US" dirty="0"/>
              <a:t>Environment </a:t>
            </a:r>
          </a:p>
        </p:txBody>
      </p:sp>
      <p:sp>
        <p:nvSpPr>
          <p:cNvPr id="8" name="TextBox 7">
            <a:extLst>
              <a:ext uri="{FF2B5EF4-FFF2-40B4-BE49-F238E27FC236}">
                <a16:creationId xmlns:a16="http://schemas.microsoft.com/office/drawing/2014/main" id="{78DD1D37-5B21-452B-8A94-14694D911454}"/>
              </a:ext>
            </a:extLst>
          </p:cNvPr>
          <p:cNvSpPr txBox="1"/>
          <p:nvPr/>
        </p:nvSpPr>
        <p:spPr>
          <a:xfrm>
            <a:off x="5008017" y="3693676"/>
            <a:ext cx="620683" cy="369332"/>
          </a:xfrm>
          <a:prstGeom prst="rect">
            <a:avLst/>
          </a:prstGeom>
          <a:noFill/>
        </p:spPr>
        <p:txBody>
          <a:bodyPr wrap="none" rtlCol="0">
            <a:spAutoFit/>
          </a:bodyPr>
          <a:lstStyle/>
          <a:p>
            <a:r>
              <a:rPr lang="en-US" dirty="0"/>
              <a:t>Host</a:t>
            </a:r>
          </a:p>
        </p:txBody>
      </p:sp>
      <p:cxnSp>
        <p:nvCxnSpPr>
          <p:cNvPr id="10" name="Straight Arrow Connector 9">
            <a:extLst>
              <a:ext uri="{FF2B5EF4-FFF2-40B4-BE49-F238E27FC236}">
                <a16:creationId xmlns:a16="http://schemas.microsoft.com/office/drawing/2014/main" id="{04E2D765-64CB-47E4-A62E-FE6792B25B61}"/>
              </a:ext>
            </a:extLst>
          </p:cNvPr>
          <p:cNvCxnSpPr/>
          <p:nvPr/>
        </p:nvCxnSpPr>
        <p:spPr>
          <a:xfrm flipV="1">
            <a:off x="1997340" y="1623060"/>
            <a:ext cx="1374944" cy="19316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F949B3-FA8D-4D61-A348-94C3C5718CC7}"/>
              </a:ext>
            </a:extLst>
          </p:cNvPr>
          <p:cNvCxnSpPr>
            <a:cxnSpLocks/>
          </p:cNvCxnSpPr>
          <p:nvPr/>
        </p:nvCxnSpPr>
        <p:spPr>
          <a:xfrm>
            <a:off x="4059997" y="1623060"/>
            <a:ext cx="1374945" cy="18473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C1A15A9-CA5E-4038-927A-D34C5FCDE934}"/>
              </a:ext>
            </a:extLst>
          </p:cNvPr>
          <p:cNvCxnSpPr>
            <a:cxnSpLocks/>
          </p:cNvCxnSpPr>
          <p:nvPr/>
        </p:nvCxnSpPr>
        <p:spPr>
          <a:xfrm flipV="1">
            <a:off x="2408930" y="3693676"/>
            <a:ext cx="2501196" cy="114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5110379-D477-4537-A985-D1E6C8CA18E8}"/>
              </a:ext>
            </a:extLst>
          </p:cNvPr>
          <p:cNvSpPr txBox="1"/>
          <p:nvPr/>
        </p:nvSpPr>
        <p:spPr>
          <a:xfrm>
            <a:off x="3223812" y="2604976"/>
            <a:ext cx="960520" cy="369332"/>
          </a:xfrm>
          <a:prstGeom prst="rect">
            <a:avLst/>
          </a:prstGeom>
          <a:noFill/>
        </p:spPr>
        <p:txBody>
          <a:bodyPr wrap="none" rtlCol="0">
            <a:spAutoFit/>
          </a:bodyPr>
          <a:lstStyle/>
          <a:p>
            <a:pPr algn="ctr"/>
            <a:r>
              <a:rPr lang="en-US" dirty="0"/>
              <a:t>Disease </a:t>
            </a:r>
          </a:p>
        </p:txBody>
      </p:sp>
    </p:spTree>
    <p:extLst>
      <p:ext uri="{BB962C8B-B14F-4D97-AF65-F5344CB8AC3E}">
        <p14:creationId xmlns:p14="http://schemas.microsoft.com/office/powerpoint/2010/main" val="109777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F3F91D-643F-4B75-8CC0-66354B471383}"/>
              </a:ext>
            </a:extLst>
          </p:cNvPr>
          <p:cNvSpPr>
            <a:spLocks noGrp="1"/>
          </p:cNvSpPr>
          <p:nvPr>
            <p:ph type="title"/>
          </p:nvPr>
        </p:nvSpPr>
        <p:spPr>
          <a:xfrm>
            <a:off x="1887510" y="113852"/>
            <a:ext cx="6788699" cy="857250"/>
          </a:xfrm>
        </p:spPr>
        <p:txBody>
          <a:bodyPr>
            <a:noAutofit/>
          </a:bodyPr>
          <a:lstStyle/>
          <a:p>
            <a:r>
              <a:rPr lang="en-US" sz="3200" b="1" dirty="0">
                <a:solidFill>
                  <a:srgbClr val="D10A05"/>
                </a:solidFill>
              </a:rPr>
              <a:t>Epidemiologic Triad - Tuberculosis</a:t>
            </a:r>
          </a:p>
        </p:txBody>
      </p:sp>
      <p:sp>
        <p:nvSpPr>
          <p:cNvPr id="5" name="Isosceles Triangle 4">
            <a:extLst>
              <a:ext uri="{FF2B5EF4-FFF2-40B4-BE49-F238E27FC236}">
                <a16:creationId xmlns:a16="http://schemas.microsoft.com/office/drawing/2014/main" id="{1F747AC0-9C90-464D-B5F1-067338E2B16C}"/>
              </a:ext>
            </a:extLst>
          </p:cNvPr>
          <p:cNvSpPr/>
          <p:nvPr/>
        </p:nvSpPr>
        <p:spPr>
          <a:xfrm>
            <a:off x="3846981" y="1727716"/>
            <a:ext cx="2834640" cy="196596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4E5B87-7A92-49A6-A54A-D92CC9EDC943}"/>
              </a:ext>
            </a:extLst>
          </p:cNvPr>
          <p:cNvSpPr txBox="1"/>
          <p:nvPr/>
        </p:nvSpPr>
        <p:spPr>
          <a:xfrm>
            <a:off x="4878545" y="1312664"/>
            <a:ext cx="806631" cy="369332"/>
          </a:xfrm>
          <a:prstGeom prst="rect">
            <a:avLst/>
          </a:prstGeom>
          <a:noFill/>
        </p:spPr>
        <p:txBody>
          <a:bodyPr wrap="none" rtlCol="0">
            <a:spAutoFit/>
          </a:bodyPr>
          <a:lstStyle/>
          <a:p>
            <a:r>
              <a:rPr lang="en-US" dirty="0"/>
              <a:t>Agent </a:t>
            </a:r>
          </a:p>
        </p:txBody>
      </p:sp>
      <p:sp>
        <p:nvSpPr>
          <p:cNvPr id="7" name="TextBox 6">
            <a:extLst>
              <a:ext uri="{FF2B5EF4-FFF2-40B4-BE49-F238E27FC236}">
                <a16:creationId xmlns:a16="http://schemas.microsoft.com/office/drawing/2014/main" id="{51C404B3-DE96-4CC0-B0FB-71FEC917B95D}"/>
              </a:ext>
            </a:extLst>
          </p:cNvPr>
          <p:cNvSpPr txBox="1"/>
          <p:nvPr/>
        </p:nvSpPr>
        <p:spPr>
          <a:xfrm>
            <a:off x="3083510" y="3889772"/>
            <a:ext cx="1447832" cy="369332"/>
          </a:xfrm>
          <a:prstGeom prst="rect">
            <a:avLst/>
          </a:prstGeom>
          <a:noFill/>
        </p:spPr>
        <p:txBody>
          <a:bodyPr wrap="none" rtlCol="0">
            <a:spAutoFit/>
          </a:bodyPr>
          <a:lstStyle/>
          <a:p>
            <a:r>
              <a:rPr lang="en-US" dirty="0"/>
              <a:t>Environment </a:t>
            </a:r>
          </a:p>
        </p:txBody>
      </p:sp>
      <p:sp>
        <p:nvSpPr>
          <p:cNvPr id="8" name="TextBox 7">
            <a:extLst>
              <a:ext uri="{FF2B5EF4-FFF2-40B4-BE49-F238E27FC236}">
                <a16:creationId xmlns:a16="http://schemas.microsoft.com/office/drawing/2014/main" id="{78DD1D37-5B21-452B-8A94-14694D911454}"/>
              </a:ext>
            </a:extLst>
          </p:cNvPr>
          <p:cNvSpPr txBox="1"/>
          <p:nvPr/>
        </p:nvSpPr>
        <p:spPr>
          <a:xfrm>
            <a:off x="6585806" y="3878342"/>
            <a:ext cx="620683" cy="369332"/>
          </a:xfrm>
          <a:prstGeom prst="rect">
            <a:avLst/>
          </a:prstGeom>
          <a:noFill/>
        </p:spPr>
        <p:txBody>
          <a:bodyPr wrap="none" rtlCol="0">
            <a:spAutoFit/>
          </a:bodyPr>
          <a:lstStyle/>
          <a:p>
            <a:r>
              <a:rPr lang="en-US" dirty="0"/>
              <a:t>Host</a:t>
            </a:r>
          </a:p>
        </p:txBody>
      </p:sp>
      <p:cxnSp>
        <p:nvCxnSpPr>
          <p:cNvPr id="10" name="Straight Arrow Connector 9">
            <a:extLst>
              <a:ext uri="{FF2B5EF4-FFF2-40B4-BE49-F238E27FC236}">
                <a16:creationId xmlns:a16="http://schemas.microsoft.com/office/drawing/2014/main" id="{04E2D765-64CB-47E4-A62E-FE6792B25B61}"/>
              </a:ext>
            </a:extLst>
          </p:cNvPr>
          <p:cNvCxnSpPr/>
          <p:nvPr/>
        </p:nvCxnSpPr>
        <p:spPr>
          <a:xfrm flipV="1">
            <a:off x="3575129" y="1807726"/>
            <a:ext cx="1374944" cy="19316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7F949B3-FA8D-4D61-A348-94C3C5718CC7}"/>
              </a:ext>
            </a:extLst>
          </p:cNvPr>
          <p:cNvCxnSpPr>
            <a:cxnSpLocks/>
          </p:cNvCxnSpPr>
          <p:nvPr/>
        </p:nvCxnSpPr>
        <p:spPr>
          <a:xfrm>
            <a:off x="5637786" y="1807726"/>
            <a:ext cx="1374945" cy="18473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C1A15A9-CA5E-4038-927A-D34C5FCDE934}"/>
              </a:ext>
            </a:extLst>
          </p:cNvPr>
          <p:cNvCxnSpPr>
            <a:cxnSpLocks/>
          </p:cNvCxnSpPr>
          <p:nvPr/>
        </p:nvCxnSpPr>
        <p:spPr>
          <a:xfrm flipV="1">
            <a:off x="3986719" y="3878342"/>
            <a:ext cx="2501196" cy="114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5110379-D477-4537-A985-D1E6C8CA18E8}"/>
              </a:ext>
            </a:extLst>
          </p:cNvPr>
          <p:cNvSpPr txBox="1"/>
          <p:nvPr/>
        </p:nvSpPr>
        <p:spPr>
          <a:xfrm>
            <a:off x="4801601" y="2789642"/>
            <a:ext cx="960520" cy="369332"/>
          </a:xfrm>
          <a:prstGeom prst="rect">
            <a:avLst/>
          </a:prstGeom>
          <a:noFill/>
        </p:spPr>
        <p:txBody>
          <a:bodyPr wrap="none" rtlCol="0">
            <a:spAutoFit/>
          </a:bodyPr>
          <a:lstStyle/>
          <a:p>
            <a:pPr algn="ctr"/>
            <a:r>
              <a:rPr lang="en-US" dirty="0"/>
              <a:t>Disease </a:t>
            </a:r>
          </a:p>
        </p:txBody>
      </p:sp>
      <p:sp>
        <p:nvSpPr>
          <p:cNvPr id="14" name="TextBox 13">
            <a:extLst>
              <a:ext uri="{FF2B5EF4-FFF2-40B4-BE49-F238E27FC236}">
                <a16:creationId xmlns:a16="http://schemas.microsoft.com/office/drawing/2014/main" id="{D3CC326E-60CE-4496-989D-26DC826BE917}"/>
              </a:ext>
            </a:extLst>
          </p:cNvPr>
          <p:cNvSpPr txBox="1"/>
          <p:nvPr/>
        </p:nvSpPr>
        <p:spPr>
          <a:xfrm>
            <a:off x="6738206" y="4203719"/>
            <a:ext cx="1781642" cy="830997"/>
          </a:xfrm>
          <a:prstGeom prst="rect">
            <a:avLst/>
          </a:prstGeom>
          <a:noFill/>
        </p:spPr>
        <p:txBody>
          <a:bodyPr wrap="none" rtlCol="0">
            <a:spAutoFit/>
          </a:bodyPr>
          <a:lstStyle/>
          <a:p>
            <a:r>
              <a:rPr lang="en-US" sz="1600" i="1" dirty="0"/>
              <a:t>Poor Nutrition</a:t>
            </a:r>
          </a:p>
          <a:p>
            <a:r>
              <a:rPr lang="en-US" sz="1600" i="1" dirty="0"/>
              <a:t>Concurrent disease</a:t>
            </a:r>
          </a:p>
          <a:p>
            <a:r>
              <a:rPr lang="en-US" sz="1600" i="1" dirty="0"/>
              <a:t>Low immunity</a:t>
            </a:r>
            <a:endParaRPr lang="en-US" i="1" dirty="0"/>
          </a:p>
        </p:txBody>
      </p:sp>
      <p:sp>
        <p:nvSpPr>
          <p:cNvPr id="16" name="TextBox 15">
            <a:extLst>
              <a:ext uri="{FF2B5EF4-FFF2-40B4-BE49-F238E27FC236}">
                <a16:creationId xmlns:a16="http://schemas.microsoft.com/office/drawing/2014/main" id="{A2690824-6FFA-4426-976E-CA7530DC5C85}"/>
              </a:ext>
            </a:extLst>
          </p:cNvPr>
          <p:cNvSpPr txBox="1"/>
          <p:nvPr/>
        </p:nvSpPr>
        <p:spPr>
          <a:xfrm>
            <a:off x="5918802" y="1181832"/>
            <a:ext cx="1802096" cy="830997"/>
          </a:xfrm>
          <a:prstGeom prst="rect">
            <a:avLst/>
          </a:prstGeom>
          <a:noFill/>
        </p:spPr>
        <p:txBody>
          <a:bodyPr wrap="none" rtlCol="0">
            <a:spAutoFit/>
          </a:bodyPr>
          <a:lstStyle/>
          <a:p>
            <a:r>
              <a:rPr lang="en-US" sz="1600" i="1" dirty="0"/>
              <a:t>Low pathogenicity</a:t>
            </a:r>
          </a:p>
          <a:p>
            <a:r>
              <a:rPr lang="en-US" sz="1600" i="1" dirty="0"/>
              <a:t>Low infectivity</a:t>
            </a:r>
          </a:p>
          <a:p>
            <a:r>
              <a:rPr lang="en-US" sz="1600" i="1" dirty="0"/>
              <a:t>Moderate virulence</a:t>
            </a:r>
            <a:endParaRPr lang="en-US" i="1" dirty="0"/>
          </a:p>
        </p:txBody>
      </p:sp>
      <p:sp>
        <p:nvSpPr>
          <p:cNvPr id="17" name="TextBox 16">
            <a:extLst>
              <a:ext uri="{FF2B5EF4-FFF2-40B4-BE49-F238E27FC236}">
                <a16:creationId xmlns:a16="http://schemas.microsoft.com/office/drawing/2014/main" id="{570A23B3-7021-44B1-8EB6-A3BD00D1E3CF}"/>
              </a:ext>
            </a:extLst>
          </p:cNvPr>
          <p:cNvSpPr txBox="1"/>
          <p:nvPr/>
        </p:nvSpPr>
        <p:spPr>
          <a:xfrm>
            <a:off x="2205077" y="4153310"/>
            <a:ext cx="1527982" cy="861774"/>
          </a:xfrm>
          <a:prstGeom prst="rect">
            <a:avLst/>
          </a:prstGeom>
          <a:noFill/>
        </p:spPr>
        <p:txBody>
          <a:bodyPr wrap="none" rtlCol="0">
            <a:spAutoFit/>
          </a:bodyPr>
          <a:lstStyle/>
          <a:p>
            <a:r>
              <a:rPr lang="en-US" sz="1600" i="1" dirty="0"/>
              <a:t>Crowding</a:t>
            </a:r>
          </a:p>
          <a:p>
            <a:r>
              <a:rPr lang="en-US" sz="1600" i="1" dirty="0"/>
              <a:t>Poor ventilation</a:t>
            </a:r>
          </a:p>
          <a:p>
            <a:r>
              <a:rPr lang="en-US" sz="1600" i="1" dirty="0"/>
              <a:t>Poor sanitation</a:t>
            </a:r>
            <a:endParaRPr lang="en-US" i="1" dirty="0"/>
          </a:p>
        </p:txBody>
      </p:sp>
      <p:sp>
        <p:nvSpPr>
          <p:cNvPr id="11" name="Rectangle 10">
            <a:extLst>
              <a:ext uri="{FF2B5EF4-FFF2-40B4-BE49-F238E27FC236}">
                <a16:creationId xmlns:a16="http://schemas.microsoft.com/office/drawing/2014/main" id="{2A1C5FE0-3738-4CBA-9E1B-1F53B711C832}"/>
              </a:ext>
            </a:extLst>
          </p:cNvPr>
          <p:cNvSpPr/>
          <p:nvPr/>
        </p:nvSpPr>
        <p:spPr>
          <a:xfrm>
            <a:off x="2838279" y="1081385"/>
            <a:ext cx="1759555" cy="923330"/>
          </a:xfrm>
          <a:prstGeom prst="rect">
            <a:avLst/>
          </a:prstGeom>
        </p:spPr>
        <p:txBody>
          <a:bodyPr wrap="square">
            <a:spAutoFit/>
          </a:bodyPr>
          <a:lstStyle/>
          <a:p>
            <a:r>
              <a:rPr lang="en-US" i="1" dirty="0"/>
              <a:t>Infectious agent: Mycobacterium tuberculosis</a:t>
            </a:r>
          </a:p>
        </p:txBody>
      </p:sp>
    </p:spTree>
    <p:extLst>
      <p:ext uri="{BB962C8B-B14F-4D97-AF65-F5344CB8AC3E}">
        <p14:creationId xmlns:p14="http://schemas.microsoft.com/office/powerpoint/2010/main" val="1656041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637E-41F4-49AE-905B-611159B63549}"/>
              </a:ext>
            </a:extLst>
          </p:cNvPr>
          <p:cNvSpPr>
            <a:spLocks noGrp="1"/>
          </p:cNvSpPr>
          <p:nvPr>
            <p:ph type="title"/>
          </p:nvPr>
        </p:nvSpPr>
        <p:spPr>
          <a:xfrm>
            <a:off x="1898100" y="74675"/>
            <a:ext cx="6788699" cy="857250"/>
          </a:xfrm>
        </p:spPr>
        <p:txBody>
          <a:bodyPr>
            <a:noAutofit/>
          </a:bodyPr>
          <a:lstStyle/>
          <a:p>
            <a:r>
              <a:rPr lang="en-US" sz="3200" b="1" dirty="0">
                <a:solidFill>
                  <a:srgbClr val="D10A05"/>
                </a:solidFill>
              </a:rPr>
              <a:t>Stages of Infection</a:t>
            </a:r>
          </a:p>
        </p:txBody>
      </p:sp>
      <p:sp>
        <p:nvSpPr>
          <p:cNvPr id="6" name="Content Placeholder 5">
            <a:extLst>
              <a:ext uri="{FF2B5EF4-FFF2-40B4-BE49-F238E27FC236}">
                <a16:creationId xmlns:a16="http://schemas.microsoft.com/office/drawing/2014/main" id="{F8719837-9F51-4E26-9DDB-6071696D7EF8}"/>
              </a:ext>
            </a:extLst>
          </p:cNvPr>
          <p:cNvSpPr>
            <a:spLocks noGrp="1"/>
          </p:cNvSpPr>
          <p:nvPr>
            <p:ph idx="1"/>
          </p:nvPr>
        </p:nvSpPr>
        <p:spPr/>
        <p:txBody>
          <a:bodyPr/>
          <a:lstStyle/>
          <a:p>
            <a:endParaRPr lang="en-US"/>
          </a:p>
        </p:txBody>
      </p:sp>
      <p:pic>
        <p:nvPicPr>
          <p:cNvPr id="14" name="Picture 13">
            <a:extLst>
              <a:ext uri="{FF2B5EF4-FFF2-40B4-BE49-F238E27FC236}">
                <a16:creationId xmlns:a16="http://schemas.microsoft.com/office/drawing/2014/main" id="{0E5374E7-9A9B-481C-BED9-162CC15E4F41}"/>
              </a:ext>
            </a:extLst>
          </p:cNvPr>
          <p:cNvPicPr>
            <a:picLocks noChangeAspect="1"/>
          </p:cNvPicPr>
          <p:nvPr/>
        </p:nvPicPr>
        <p:blipFill rotWithShape="1">
          <a:blip r:embed="rId3"/>
          <a:srcRect l="70049" t="20082" r="9794" b="50968"/>
          <a:stretch/>
        </p:blipFill>
        <p:spPr>
          <a:xfrm>
            <a:off x="1898099" y="1100310"/>
            <a:ext cx="7132506" cy="3457263"/>
          </a:xfrm>
          <a:prstGeom prst="rect">
            <a:avLst/>
          </a:prstGeom>
        </p:spPr>
      </p:pic>
    </p:spTree>
    <p:extLst>
      <p:ext uri="{BB962C8B-B14F-4D97-AF65-F5344CB8AC3E}">
        <p14:creationId xmlns:p14="http://schemas.microsoft.com/office/powerpoint/2010/main" val="3316434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85DC-A517-48E4-A16F-0750BA901934}"/>
              </a:ext>
            </a:extLst>
          </p:cNvPr>
          <p:cNvSpPr>
            <a:spLocks noGrp="1"/>
          </p:cNvSpPr>
          <p:nvPr>
            <p:ph type="title"/>
          </p:nvPr>
        </p:nvSpPr>
        <p:spPr>
          <a:xfrm>
            <a:off x="1898099" y="-102628"/>
            <a:ext cx="6788699" cy="857250"/>
          </a:xfrm>
        </p:spPr>
        <p:txBody>
          <a:bodyPr>
            <a:normAutofit/>
          </a:bodyPr>
          <a:lstStyle/>
          <a:p>
            <a:r>
              <a:rPr lang="en-US" sz="3200" b="1" dirty="0">
                <a:solidFill>
                  <a:srgbClr val="D10A05"/>
                </a:solidFill>
              </a:rPr>
              <a:t>Chain of Infection</a:t>
            </a:r>
            <a:endParaRPr lang="en-US" sz="3200" dirty="0"/>
          </a:p>
        </p:txBody>
      </p:sp>
      <p:pic>
        <p:nvPicPr>
          <p:cNvPr id="11" name="Content Placeholder 10">
            <a:extLst>
              <a:ext uri="{FF2B5EF4-FFF2-40B4-BE49-F238E27FC236}">
                <a16:creationId xmlns:a16="http://schemas.microsoft.com/office/drawing/2014/main" id="{086CA04C-C8E8-4748-8EC9-4B1734A85CDE}"/>
              </a:ext>
            </a:extLst>
          </p:cNvPr>
          <p:cNvPicPr>
            <a:picLocks noGrp="1" noChangeAspect="1"/>
          </p:cNvPicPr>
          <p:nvPr>
            <p:ph idx="1"/>
          </p:nvPr>
        </p:nvPicPr>
        <p:blipFill>
          <a:blip r:embed="rId3"/>
          <a:stretch>
            <a:fillRect/>
          </a:stretch>
        </p:blipFill>
        <p:spPr>
          <a:xfrm>
            <a:off x="2194174" y="499022"/>
            <a:ext cx="6196547" cy="4732613"/>
          </a:xfrm>
        </p:spPr>
      </p:pic>
    </p:spTree>
    <p:extLst>
      <p:ext uri="{BB962C8B-B14F-4D97-AF65-F5344CB8AC3E}">
        <p14:creationId xmlns:p14="http://schemas.microsoft.com/office/powerpoint/2010/main" val="84091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3C72-042D-49DB-9949-73CE89180B46}"/>
              </a:ext>
            </a:extLst>
          </p:cNvPr>
          <p:cNvSpPr>
            <a:spLocks noGrp="1"/>
          </p:cNvSpPr>
          <p:nvPr>
            <p:ph type="title"/>
          </p:nvPr>
        </p:nvSpPr>
        <p:spPr>
          <a:xfrm>
            <a:off x="1897549" y="0"/>
            <a:ext cx="6788699" cy="857250"/>
          </a:xfrm>
        </p:spPr>
        <p:txBody>
          <a:bodyPr>
            <a:normAutofit/>
          </a:bodyPr>
          <a:lstStyle/>
          <a:p>
            <a:r>
              <a:rPr lang="en-US" sz="2800" b="1" dirty="0">
                <a:solidFill>
                  <a:srgbClr val="C00000"/>
                </a:solidFill>
              </a:rPr>
              <a:t>Chain of Infection – Ebola </a:t>
            </a:r>
          </a:p>
        </p:txBody>
      </p:sp>
      <p:sp>
        <p:nvSpPr>
          <p:cNvPr id="4" name="Content Placeholder 2">
            <a:extLst>
              <a:ext uri="{FF2B5EF4-FFF2-40B4-BE49-F238E27FC236}">
                <a16:creationId xmlns:a16="http://schemas.microsoft.com/office/drawing/2014/main" id="{4EC2A97D-3227-4A52-B2C2-D935F8C933C4}"/>
              </a:ext>
            </a:extLst>
          </p:cNvPr>
          <p:cNvSpPr>
            <a:spLocks noGrp="1"/>
          </p:cNvSpPr>
          <p:nvPr>
            <p:ph idx="1"/>
          </p:nvPr>
        </p:nvSpPr>
        <p:spPr>
          <a:xfrm>
            <a:off x="1898099" y="3576825"/>
            <a:ext cx="6788149" cy="1479269"/>
          </a:xfrm>
        </p:spPr>
        <p:txBody>
          <a:bodyPr vert="horz" lIns="91440" tIns="45720" rIns="91440" bIns="45720" rtlCol="0" anchor="ctr">
            <a:normAutofit fontScale="92500" lnSpcReduction="10000"/>
          </a:bodyPr>
          <a:lstStyle/>
          <a:p>
            <a:pPr marL="457200" lvl="1" indent="0">
              <a:buNone/>
            </a:pPr>
            <a:endParaRPr lang="en-US" sz="1800" dirty="0">
              <a:ea typeface="+mn-lt"/>
              <a:cs typeface="+mn-lt"/>
            </a:endParaRPr>
          </a:p>
          <a:p>
            <a:pPr lvl="1"/>
            <a:r>
              <a:rPr lang="en-US" sz="1800" dirty="0">
                <a:ea typeface="+mn-lt"/>
                <a:cs typeface="+mn-lt"/>
              </a:rPr>
              <a:t>Reservoir Host: Fruit bats</a:t>
            </a:r>
          </a:p>
          <a:p>
            <a:pPr lvl="1"/>
            <a:r>
              <a:rPr lang="en-US" sz="1800" dirty="0">
                <a:ea typeface="+mn-lt"/>
                <a:cs typeface="+mn-lt"/>
              </a:rPr>
              <a:t>Mode of Transmission: Direct or indirect contact with infected blood or bodily fluids</a:t>
            </a:r>
          </a:p>
          <a:p>
            <a:pPr lvl="1"/>
            <a:r>
              <a:rPr lang="en-US" sz="1800" dirty="0">
                <a:ea typeface="+mn-lt"/>
                <a:cs typeface="+mn-lt"/>
              </a:rPr>
              <a:t>Virus belonging to </a:t>
            </a:r>
            <a:r>
              <a:rPr lang="en-US" sz="1800" i="1" dirty="0">
                <a:ea typeface="+mn-lt"/>
                <a:cs typeface="+mn-lt"/>
              </a:rPr>
              <a:t>Filovirus </a:t>
            </a:r>
            <a:r>
              <a:rPr lang="en-US" sz="1800" dirty="0">
                <a:ea typeface="+mn-lt"/>
                <a:cs typeface="+mn-lt"/>
              </a:rPr>
              <a:t>family</a:t>
            </a:r>
          </a:p>
          <a:p>
            <a:pPr marL="457200" lvl="1" indent="0">
              <a:buNone/>
            </a:pPr>
            <a:endParaRPr lang="en-US" sz="1600" dirty="0">
              <a:ea typeface="+mn-lt"/>
              <a:cs typeface="+mn-lt"/>
            </a:endParaRPr>
          </a:p>
          <a:p>
            <a:pPr lvl="1"/>
            <a:endParaRPr lang="en-US" sz="1600" dirty="0">
              <a:ea typeface="+mn-lt"/>
              <a:cs typeface="+mn-lt"/>
            </a:endParaRPr>
          </a:p>
        </p:txBody>
      </p:sp>
      <p:pic>
        <p:nvPicPr>
          <p:cNvPr id="6" name="Picture 4" descr="A close up of a map&#10;&#10;Description generated with very high confidence">
            <a:extLst>
              <a:ext uri="{FF2B5EF4-FFF2-40B4-BE49-F238E27FC236}">
                <a16:creationId xmlns:a16="http://schemas.microsoft.com/office/drawing/2014/main" id="{524FD191-1DA4-45FC-94C4-B0B23D03BABA}"/>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37"/>
          <a:stretch/>
        </p:blipFill>
        <p:spPr>
          <a:xfrm>
            <a:off x="2971469" y="820134"/>
            <a:ext cx="5840335" cy="2577490"/>
          </a:xfrm>
          <a:prstGeom prst="rect">
            <a:avLst/>
          </a:prstGeom>
        </p:spPr>
      </p:pic>
      <p:pic>
        <p:nvPicPr>
          <p:cNvPr id="3" name="Picture 2">
            <a:extLst>
              <a:ext uri="{FF2B5EF4-FFF2-40B4-BE49-F238E27FC236}">
                <a16:creationId xmlns:a16="http://schemas.microsoft.com/office/drawing/2014/main" id="{AC89B292-4ADA-4425-9163-98811688563A}"/>
              </a:ext>
            </a:extLst>
          </p:cNvPr>
          <p:cNvPicPr>
            <a:picLocks noChangeAspect="1"/>
          </p:cNvPicPr>
          <p:nvPr/>
        </p:nvPicPr>
        <p:blipFill rotWithShape="1">
          <a:blip r:embed="rId5"/>
          <a:srcRect b="5215"/>
          <a:stretch/>
        </p:blipFill>
        <p:spPr>
          <a:xfrm>
            <a:off x="991119" y="820134"/>
            <a:ext cx="1812859" cy="2577490"/>
          </a:xfrm>
          <a:prstGeom prst="rect">
            <a:avLst/>
          </a:prstGeom>
        </p:spPr>
      </p:pic>
    </p:spTree>
    <p:extLst>
      <p:ext uri="{BB962C8B-B14F-4D97-AF65-F5344CB8AC3E}">
        <p14:creationId xmlns:p14="http://schemas.microsoft.com/office/powerpoint/2010/main" val="275990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D4F9-8204-4F86-BBCA-AB870530BAA6}"/>
              </a:ext>
            </a:extLst>
          </p:cNvPr>
          <p:cNvSpPr>
            <a:spLocks noGrp="1"/>
          </p:cNvSpPr>
          <p:nvPr>
            <p:ph type="title"/>
          </p:nvPr>
        </p:nvSpPr>
        <p:spPr>
          <a:xfrm>
            <a:off x="1720935" y="178213"/>
            <a:ext cx="6788699" cy="857250"/>
          </a:xfrm>
        </p:spPr>
        <p:txBody>
          <a:bodyPr>
            <a:noAutofit/>
          </a:bodyPr>
          <a:lstStyle/>
          <a:p>
            <a:r>
              <a:rPr lang="en-US" sz="3200" b="1" dirty="0">
                <a:solidFill>
                  <a:srgbClr val="D10A05"/>
                </a:solidFill>
              </a:rPr>
              <a:t>Modes of Transmission</a:t>
            </a:r>
          </a:p>
        </p:txBody>
      </p:sp>
      <p:sp>
        <p:nvSpPr>
          <p:cNvPr id="3" name="Content Placeholder 2">
            <a:extLst>
              <a:ext uri="{FF2B5EF4-FFF2-40B4-BE49-F238E27FC236}">
                <a16:creationId xmlns:a16="http://schemas.microsoft.com/office/drawing/2014/main" id="{CF15A134-96B7-4C8C-BCCA-7A00C0F85702}"/>
              </a:ext>
            </a:extLst>
          </p:cNvPr>
          <p:cNvSpPr>
            <a:spLocks noGrp="1"/>
          </p:cNvSpPr>
          <p:nvPr>
            <p:ph idx="1"/>
          </p:nvPr>
        </p:nvSpPr>
        <p:spPr>
          <a:xfrm>
            <a:off x="1898100" y="994191"/>
            <a:ext cx="6434370" cy="4115993"/>
          </a:xfrm>
        </p:spPr>
        <p:txBody>
          <a:bodyPr>
            <a:normAutofit/>
          </a:bodyPr>
          <a:lstStyle/>
          <a:p>
            <a:r>
              <a:rPr lang="en-US" sz="2000" dirty="0"/>
              <a:t>Infectious Disease can be transmitted via</a:t>
            </a:r>
          </a:p>
          <a:p>
            <a:pPr lvl="1"/>
            <a:r>
              <a:rPr lang="en-US" sz="2000" b="1" dirty="0"/>
              <a:t>Direct Contact </a:t>
            </a:r>
            <a:r>
              <a:rPr lang="en-US" sz="2000" dirty="0"/>
              <a:t>– person to person</a:t>
            </a:r>
          </a:p>
          <a:p>
            <a:pPr lvl="2"/>
            <a:r>
              <a:rPr lang="en-US" sz="2000" b="1" dirty="0"/>
              <a:t>Droplet </a:t>
            </a:r>
            <a:r>
              <a:rPr lang="en-US" sz="2000" dirty="0"/>
              <a:t>– respiratory secretions from coughing or sneezing landing on mucosal surfaces (nose, mouth, and eyes)</a:t>
            </a:r>
          </a:p>
          <a:p>
            <a:pPr lvl="1"/>
            <a:r>
              <a:rPr lang="en-US" sz="2000" b="1" dirty="0"/>
              <a:t>Indirect Contact </a:t>
            </a:r>
            <a:r>
              <a:rPr lang="en-US" sz="2000" dirty="0"/>
              <a:t>– touching a contaminated surface</a:t>
            </a:r>
            <a:endParaRPr lang="en-US" sz="2000" b="1" dirty="0"/>
          </a:p>
          <a:p>
            <a:pPr lvl="2"/>
            <a:r>
              <a:rPr lang="en-US" sz="2000" b="1" dirty="0"/>
              <a:t>Airborne Aerosol </a:t>
            </a:r>
            <a:r>
              <a:rPr lang="en-US" sz="2000" dirty="0"/>
              <a:t>– A solid particle or liquid droplet suspended in the air</a:t>
            </a:r>
          </a:p>
          <a:p>
            <a:pPr lvl="2"/>
            <a:r>
              <a:rPr lang="en-US" sz="2000" b="1" dirty="0"/>
              <a:t>Vehicles</a:t>
            </a:r>
            <a:r>
              <a:rPr lang="en-US" sz="2000" dirty="0"/>
              <a:t> (fecal or oral)</a:t>
            </a:r>
          </a:p>
          <a:p>
            <a:pPr lvl="2"/>
            <a:r>
              <a:rPr lang="en-US" sz="2000" b="1" dirty="0"/>
              <a:t>Vectors</a:t>
            </a:r>
            <a:r>
              <a:rPr lang="en-US" sz="2000" dirty="0"/>
              <a:t> (insects and rodents) </a:t>
            </a:r>
          </a:p>
          <a:p>
            <a:pPr marL="457200" lvl="1" indent="0">
              <a:buNone/>
            </a:pPr>
            <a:endParaRPr lang="en-US" sz="1800" dirty="0"/>
          </a:p>
        </p:txBody>
      </p:sp>
    </p:spTree>
    <p:extLst>
      <p:ext uri="{BB962C8B-B14F-4D97-AF65-F5344CB8AC3E}">
        <p14:creationId xmlns:p14="http://schemas.microsoft.com/office/powerpoint/2010/main" val="417649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BFE5CC-5D36-4B7C-930C-0CD78FDA7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698" y="377189"/>
            <a:ext cx="6418780" cy="407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B81FE3-4CB5-4667-BDC4-B0F0658C02A9}"/>
              </a:ext>
            </a:extLst>
          </p:cNvPr>
          <p:cNvSpPr txBox="1"/>
          <p:nvPr/>
        </p:nvSpPr>
        <p:spPr>
          <a:xfrm>
            <a:off x="1910590" y="4650896"/>
            <a:ext cx="6988996" cy="230832"/>
          </a:xfrm>
          <a:prstGeom prst="rect">
            <a:avLst/>
          </a:prstGeom>
          <a:noFill/>
        </p:spPr>
        <p:txBody>
          <a:bodyPr wrap="square">
            <a:spAutoFit/>
          </a:bodyPr>
          <a:lstStyle/>
          <a:p>
            <a:pPr defTabSz="685800">
              <a:defRPr/>
            </a:pPr>
            <a:r>
              <a:rPr lang="en-US" sz="900" dirty="0">
                <a:solidFill>
                  <a:prstClr val="black"/>
                </a:solidFill>
                <a:latin typeface="Arial" panose="020B0604020202020204"/>
                <a:hlinkClick r:id="rId4">
                  <a:extLst>
                    <a:ext uri="{A12FA001-AC4F-418D-AE19-62706E023703}">
                      <ahyp:hlinkClr xmlns:ahyp="http://schemas.microsoft.com/office/drawing/2018/hyperlinkcolor" val="tx"/>
                    </a:ext>
                  </a:extLst>
                </a:hlinkClick>
              </a:rPr>
              <a:t>http://sitn.hms.harvard.edu/flash/special-edition-on-infectious-disease/2014/an-introduction-to-infectious-disease/</a:t>
            </a:r>
            <a:endParaRPr lang="en-US" sz="900" dirty="0">
              <a:solidFill>
                <a:prstClr val="black"/>
              </a:solidFill>
              <a:latin typeface="Arial" panose="020B0604020202020204"/>
            </a:endParaRPr>
          </a:p>
        </p:txBody>
      </p:sp>
    </p:spTree>
    <p:extLst>
      <p:ext uri="{BB962C8B-B14F-4D97-AF65-F5344CB8AC3E}">
        <p14:creationId xmlns:p14="http://schemas.microsoft.com/office/powerpoint/2010/main" val="57532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DABB-DDE2-48F6-9B16-46041E889808}"/>
              </a:ext>
            </a:extLst>
          </p:cNvPr>
          <p:cNvSpPr>
            <a:spLocks noGrp="1"/>
          </p:cNvSpPr>
          <p:nvPr>
            <p:ph type="title"/>
          </p:nvPr>
        </p:nvSpPr>
        <p:spPr>
          <a:xfrm>
            <a:off x="1898099" y="-10016"/>
            <a:ext cx="6788699" cy="857250"/>
          </a:xfrm>
        </p:spPr>
        <p:txBody>
          <a:bodyPr>
            <a:normAutofit/>
          </a:bodyPr>
          <a:lstStyle/>
          <a:p>
            <a:r>
              <a:rPr lang="en-US" sz="3200" b="1" dirty="0">
                <a:solidFill>
                  <a:srgbClr val="D10A05"/>
                </a:solidFill>
              </a:rPr>
              <a:t>Inapparent Infections</a:t>
            </a:r>
          </a:p>
        </p:txBody>
      </p:sp>
      <p:sp>
        <p:nvSpPr>
          <p:cNvPr id="3" name="Content Placeholder 2">
            <a:extLst>
              <a:ext uri="{FF2B5EF4-FFF2-40B4-BE49-F238E27FC236}">
                <a16:creationId xmlns:a16="http://schemas.microsoft.com/office/drawing/2014/main" id="{3F7C71F4-C9C7-46B3-B9F6-37761220E274}"/>
              </a:ext>
            </a:extLst>
          </p:cNvPr>
          <p:cNvSpPr>
            <a:spLocks noGrp="1"/>
          </p:cNvSpPr>
          <p:nvPr>
            <p:ph idx="1"/>
          </p:nvPr>
        </p:nvSpPr>
        <p:spPr>
          <a:xfrm>
            <a:off x="1795229" y="847234"/>
            <a:ext cx="4639862" cy="4148948"/>
          </a:xfrm>
        </p:spPr>
        <p:txBody>
          <a:bodyPr>
            <a:normAutofit/>
          </a:bodyPr>
          <a:lstStyle/>
          <a:p>
            <a:r>
              <a:rPr lang="en-US" sz="2100" dirty="0"/>
              <a:t>An infection of a susceptible host without clinical signs </a:t>
            </a:r>
          </a:p>
          <a:p>
            <a:r>
              <a:rPr lang="en-US" sz="2100" dirty="0"/>
              <a:t>The case of Mary Mallon </a:t>
            </a:r>
          </a:p>
          <a:p>
            <a:pPr lvl="1"/>
            <a:r>
              <a:rPr lang="en-US" sz="1900" dirty="0"/>
              <a:t>“Typhoid Mary” </a:t>
            </a:r>
          </a:p>
          <a:p>
            <a:pPr lvl="1"/>
            <a:r>
              <a:rPr lang="en-US" sz="1900" dirty="0"/>
              <a:t>A healthy carrier of Salmonella typhi</a:t>
            </a:r>
          </a:p>
          <a:p>
            <a:pPr lvl="1"/>
            <a:r>
              <a:rPr lang="en-US" sz="1900" dirty="0"/>
              <a:t>Worked as a cook</a:t>
            </a:r>
          </a:p>
          <a:p>
            <a:pPr lvl="1"/>
            <a:r>
              <a:rPr lang="en-US" sz="1900" dirty="0"/>
              <a:t>Most likely caused the infection of 3000+ people by failing to wash her hands before handling food </a:t>
            </a:r>
          </a:p>
          <a:p>
            <a:pPr lvl="1"/>
            <a:r>
              <a:rPr lang="en-US" sz="1900" dirty="0"/>
              <a:t>She continued to work under different names</a:t>
            </a:r>
          </a:p>
        </p:txBody>
      </p:sp>
      <p:pic>
        <p:nvPicPr>
          <p:cNvPr id="4" name="Picture 3">
            <a:extLst>
              <a:ext uri="{FF2B5EF4-FFF2-40B4-BE49-F238E27FC236}">
                <a16:creationId xmlns:a16="http://schemas.microsoft.com/office/drawing/2014/main" id="{3D213C01-EB9B-4E52-9F4C-03B3B27886F4}"/>
              </a:ext>
            </a:extLst>
          </p:cNvPr>
          <p:cNvPicPr>
            <a:picLocks noChangeAspect="1"/>
          </p:cNvPicPr>
          <p:nvPr/>
        </p:nvPicPr>
        <p:blipFill>
          <a:blip r:embed="rId3"/>
          <a:stretch>
            <a:fillRect/>
          </a:stretch>
        </p:blipFill>
        <p:spPr>
          <a:xfrm>
            <a:off x="6615113" y="1605201"/>
            <a:ext cx="2257425" cy="1699137"/>
          </a:xfrm>
          <a:prstGeom prst="rect">
            <a:avLst/>
          </a:prstGeom>
        </p:spPr>
      </p:pic>
      <p:sp>
        <p:nvSpPr>
          <p:cNvPr id="5" name="TextBox 4">
            <a:extLst>
              <a:ext uri="{FF2B5EF4-FFF2-40B4-BE49-F238E27FC236}">
                <a16:creationId xmlns:a16="http://schemas.microsoft.com/office/drawing/2014/main" id="{EAA22234-7B9C-4FC7-A1C7-476EEA018D51}"/>
              </a:ext>
            </a:extLst>
          </p:cNvPr>
          <p:cNvSpPr txBox="1"/>
          <p:nvPr/>
        </p:nvSpPr>
        <p:spPr>
          <a:xfrm>
            <a:off x="6705123" y="3306676"/>
            <a:ext cx="2077404" cy="307777"/>
          </a:xfrm>
          <a:prstGeom prst="rect">
            <a:avLst/>
          </a:prstGeom>
          <a:noFill/>
        </p:spPr>
        <p:txBody>
          <a:bodyPr wrap="square" rtlCol="0">
            <a:spAutoFit/>
          </a:bodyPr>
          <a:lstStyle/>
          <a:p>
            <a:r>
              <a:rPr lang="en-US" sz="1400" dirty="0"/>
              <a:t>Mary Mallon (1869-1938)</a:t>
            </a:r>
          </a:p>
        </p:txBody>
      </p:sp>
    </p:spTree>
    <p:extLst>
      <p:ext uri="{BB962C8B-B14F-4D97-AF65-F5344CB8AC3E}">
        <p14:creationId xmlns:p14="http://schemas.microsoft.com/office/powerpoint/2010/main" val="97883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CD84-9D5F-442A-AD35-A645BF9840C4}"/>
              </a:ext>
            </a:extLst>
          </p:cNvPr>
          <p:cNvSpPr>
            <a:spLocks noGrp="1"/>
          </p:cNvSpPr>
          <p:nvPr>
            <p:ph type="title"/>
          </p:nvPr>
        </p:nvSpPr>
        <p:spPr>
          <a:xfrm>
            <a:off x="1898100" y="273979"/>
            <a:ext cx="6788699" cy="857250"/>
          </a:xfrm>
        </p:spPr>
        <p:txBody>
          <a:bodyPr>
            <a:normAutofit/>
          </a:bodyPr>
          <a:lstStyle/>
          <a:p>
            <a:r>
              <a:rPr lang="en-US" sz="3200" b="1" dirty="0">
                <a:solidFill>
                  <a:srgbClr val="D10A05"/>
                </a:solidFill>
              </a:rPr>
              <a:t>Introduction</a:t>
            </a:r>
          </a:p>
        </p:txBody>
      </p:sp>
      <p:sp>
        <p:nvSpPr>
          <p:cNvPr id="3" name="Content Placeholder 2">
            <a:extLst>
              <a:ext uri="{FF2B5EF4-FFF2-40B4-BE49-F238E27FC236}">
                <a16:creationId xmlns:a16="http://schemas.microsoft.com/office/drawing/2014/main" id="{FB1BD542-78AB-476A-9C7E-A0607E1FD801}"/>
              </a:ext>
            </a:extLst>
          </p:cNvPr>
          <p:cNvSpPr>
            <a:spLocks noGrp="1"/>
          </p:cNvSpPr>
          <p:nvPr>
            <p:ph idx="1"/>
          </p:nvPr>
        </p:nvSpPr>
        <p:spPr>
          <a:xfrm>
            <a:off x="1898100" y="1497472"/>
            <a:ext cx="6788699" cy="2964359"/>
          </a:xfrm>
        </p:spPr>
        <p:txBody>
          <a:bodyPr>
            <a:normAutofit/>
          </a:bodyPr>
          <a:lstStyle/>
          <a:p>
            <a:pPr marL="0" indent="0">
              <a:buNone/>
            </a:pPr>
            <a:r>
              <a:rPr lang="en-US" sz="2400" dirty="0"/>
              <a:t>In this awareness level course we will familiarize ourselves with occupational infectious disease exposure and transmission and discuss preventive measures for a safe workplace</a:t>
            </a:r>
          </a:p>
        </p:txBody>
      </p:sp>
    </p:spTree>
    <p:extLst>
      <p:ext uri="{BB962C8B-B14F-4D97-AF65-F5344CB8AC3E}">
        <p14:creationId xmlns:p14="http://schemas.microsoft.com/office/powerpoint/2010/main" val="1745366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7342-74E0-4904-AFBE-CE089DB22B39}"/>
              </a:ext>
            </a:extLst>
          </p:cNvPr>
          <p:cNvSpPr>
            <a:spLocks noGrp="1"/>
          </p:cNvSpPr>
          <p:nvPr>
            <p:ph type="title"/>
          </p:nvPr>
        </p:nvSpPr>
        <p:spPr>
          <a:xfrm>
            <a:off x="1616060" y="178896"/>
            <a:ext cx="7352778" cy="857250"/>
          </a:xfrm>
        </p:spPr>
        <p:txBody>
          <a:bodyPr>
            <a:noAutofit/>
          </a:bodyPr>
          <a:lstStyle/>
          <a:p>
            <a:r>
              <a:rPr lang="en-US" altLang="en-US" sz="3200" b="1" dirty="0">
                <a:solidFill>
                  <a:srgbClr val="D10A05"/>
                </a:solidFill>
                <a:ea typeface="ＭＳ Ｐゴシック" panose="020B0600070205080204" pitchFamily="34" charset="-128"/>
              </a:rPr>
              <a:t>Community/workplace connection</a:t>
            </a:r>
            <a:endParaRPr lang="en-US" sz="3200" b="1" dirty="0">
              <a:solidFill>
                <a:srgbClr val="D10A05"/>
              </a:solidFill>
            </a:endParaRPr>
          </a:p>
        </p:txBody>
      </p:sp>
      <p:sp>
        <p:nvSpPr>
          <p:cNvPr id="3" name="Content Placeholder 2">
            <a:extLst>
              <a:ext uri="{FF2B5EF4-FFF2-40B4-BE49-F238E27FC236}">
                <a16:creationId xmlns:a16="http://schemas.microsoft.com/office/drawing/2014/main" id="{FD22826F-CBB2-49E7-BDF3-E75BDD86D4C9}"/>
              </a:ext>
            </a:extLst>
          </p:cNvPr>
          <p:cNvSpPr>
            <a:spLocks noGrp="1"/>
          </p:cNvSpPr>
          <p:nvPr>
            <p:ph idx="1"/>
          </p:nvPr>
        </p:nvSpPr>
        <p:spPr>
          <a:xfrm>
            <a:off x="1773382" y="1139016"/>
            <a:ext cx="6788699" cy="2531291"/>
          </a:xfrm>
        </p:spPr>
        <p:txBody>
          <a:bodyPr/>
          <a:lstStyle/>
          <a:p>
            <a:pPr marL="0" indent="0">
              <a:buNone/>
            </a:pPr>
            <a:r>
              <a:rPr lang="en-US" sz="2000" dirty="0"/>
              <a:t>When a community outbreak occurs, any workplace or event location where people gather has a high potential for exposure</a:t>
            </a:r>
          </a:p>
          <a:p>
            <a:pPr marL="0" indent="0">
              <a:buNone/>
            </a:pPr>
            <a:endParaRPr lang="en-US" dirty="0"/>
          </a:p>
        </p:txBody>
      </p:sp>
      <p:sp>
        <p:nvSpPr>
          <p:cNvPr id="4" name="Content Placeholder 2">
            <a:extLst>
              <a:ext uri="{FF2B5EF4-FFF2-40B4-BE49-F238E27FC236}">
                <a16:creationId xmlns:a16="http://schemas.microsoft.com/office/drawing/2014/main" id="{FE8FCBEE-E585-496E-A41D-2D7B5902F52D}"/>
              </a:ext>
            </a:extLst>
          </p:cNvPr>
          <p:cNvSpPr txBox="1">
            <a:spLocks/>
          </p:cNvSpPr>
          <p:nvPr/>
        </p:nvSpPr>
        <p:spPr>
          <a:xfrm>
            <a:off x="1773382" y="1885124"/>
            <a:ext cx="3810000" cy="4038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en-US" sz="2000" u="sng" dirty="0">
                <a:ea typeface="ＭＳ Ｐゴシック" panose="020B0600070205080204" pitchFamily="34" charset="-128"/>
              </a:rPr>
              <a:t>Examples of work settings</a:t>
            </a:r>
          </a:p>
          <a:p>
            <a:r>
              <a:rPr lang="en-US" altLang="en-US" sz="2000" dirty="0">
                <a:ea typeface="ＭＳ Ｐゴシック" panose="020B0600070205080204" pitchFamily="34" charset="-128"/>
              </a:rPr>
              <a:t>schools/universities </a:t>
            </a:r>
          </a:p>
          <a:p>
            <a:r>
              <a:rPr lang="en-US" altLang="en-US" sz="2000" dirty="0">
                <a:ea typeface="ＭＳ Ｐゴシック" panose="020B0600070205080204" pitchFamily="34" charset="-128"/>
              </a:rPr>
              <a:t>sports and arts events</a:t>
            </a:r>
          </a:p>
          <a:p>
            <a:r>
              <a:rPr lang="en-US" altLang="en-US" sz="2000" dirty="0">
                <a:ea typeface="ＭＳ Ｐゴシック" panose="020B0600070205080204" pitchFamily="34" charset="-128"/>
              </a:rPr>
              <a:t>social services</a:t>
            </a:r>
          </a:p>
          <a:p>
            <a:r>
              <a:rPr lang="en-US" altLang="en-US" sz="2000" dirty="0">
                <a:ea typeface="ＭＳ Ｐゴシック" panose="020B0600070205080204" pitchFamily="34" charset="-128"/>
              </a:rPr>
              <a:t>high density of coworkers</a:t>
            </a:r>
          </a:p>
          <a:p>
            <a:r>
              <a:rPr lang="en-US" altLang="en-US" sz="2000" dirty="0">
                <a:ea typeface="ＭＳ Ｐゴシック" panose="020B0600070205080204" pitchFamily="34" charset="-128"/>
              </a:rPr>
              <a:t>high contact with the general public including retail and grocery stores</a:t>
            </a:r>
          </a:p>
        </p:txBody>
      </p:sp>
      <p:sp>
        <p:nvSpPr>
          <p:cNvPr id="5" name="Content Placeholder 3">
            <a:extLst>
              <a:ext uri="{FF2B5EF4-FFF2-40B4-BE49-F238E27FC236}">
                <a16:creationId xmlns:a16="http://schemas.microsoft.com/office/drawing/2014/main" id="{3624EC5C-A65F-42A7-85D3-F0D63A3C5DAD}"/>
              </a:ext>
            </a:extLst>
          </p:cNvPr>
          <p:cNvSpPr txBox="1">
            <a:spLocks/>
          </p:cNvSpPr>
          <p:nvPr/>
        </p:nvSpPr>
        <p:spPr>
          <a:xfrm>
            <a:off x="5465618" y="1885124"/>
            <a:ext cx="3810000" cy="4038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en-US" sz="2000" u="sng" dirty="0">
                <a:ea typeface="ＭＳ Ｐゴシック" panose="020B0600070205080204" pitchFamily="34" charset="-128"/>
              </a:rPr>
              <a:t>Examples of job activities</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classroom instruction</a:t>
            </a:r>
          </a:p>
          <a:p>
            <a:r>
              <a:rPr lang="en-US" altLang="en-US" sz="2000" dirty="0">
                <a:ea typeface="ＭＳ Ｐゴシック" panose="020B0600070205080204" pitchFamily="34" charset="-128"/>
              </a:rPr>
              <a:t>aiding clients </a:t>
            </a:r>
          </a:p>
          <a:p>
            <a:r>
              <a:rPr lang="en-US" altLang="en-US" sz="2000" dirty="0">
                <a:ea typeface="ＭＳ Ｐゴシック" panose="020B0600070205080204" pitchFamily="34" charset="-128"/>
              </a:rPr>
              <a:t>serving customers</a:t>
            </a:r>
          </a:p>
          <a:p>
            <a:pPr>
              <a:buFontTx/>
              <a:buNone/>
            </a:pPr>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pic>
        <p:nvPicPr>
          <p:cNvPr id="7" name="Picture 6">
            <a:extLst>
              <a:ext uri="{FF2B5EF4-FFF2-40B4-BE49-F238E27FC236}">
                <a16:creationId xmlns:a16="http://schemas.microsoft.com/office/drawing/2014/main" id="{57350337-D594-4022-BF5F-EEC988B40E48}"/>
              </a:ext>
            </a:extLst>
          </p:cNvPr>
          <p:cNvPicPr>
            <a:picLocks noChangeAspect="1"/>
          </p:cNvPicPr>
          <p:nvPr/>
        </p:nvPicPr>
        <p:blipFill rotWithShape="1">
          <a:blip r:embed="rId3"/>
          <a:srcRect l="32169" t="42241"/>
          <a:stretch/>
        </p:blipFill>
        <p:spPr>
          <a:xfrm>
            <a:off x="5583382" y="3424174"/>
            <a:ext cx="3081768" cy="1540430"/>
          </a:xfrm>
          <a:prstGeom prst="rect">
            <a:avLst/>
          </a:prstGeom>
        </p:spPr>
      </p:pic>
    </p:spTree>
    <p:extLst>
      <p:ext uri="{BB962C8B-B14F-4D97-AF65-F5344CB8AC3E}">
        <p14:creationId xmlns:p14="http://schemas.microsoft.com/office/powerpoint/2010/main" val="207989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D57491-7FCB-4C9C-B5E2-0349FFD13C4D}"/>
              </a:ext>
            </a:extLst>
          </p:cNvPr>
          <p:cNvSpPr>
            <a:spLocks noGrp="1"/>
          </p:cNvSpPr>
          <p:nvPr>
            <p:ph idx="1"/>
          </p:nvPr>
        </p:nvSpPr>
        <p:spPr>
          <a:xfrm>
            <a:off x="1857956" y="290621"/>
            <a:ext cx="3744986" cy="4149882"/>
          </a:xfrm>
        </p:spPr>
        <p:txBody>
          <a:bodyPr anchor="t">
            <a:noAutofit/>
          </a:bodyPr>
          <a:lstStyle/>
          <a:p>
            <a:pPr marL="0" indent="0">
              <a:buNone/>
            </a:pPr>
            <a:r>
              <a:rPr lang="en-US" sz="2400" b="1" dirty="0">
                <a:solidFill>
                  <a:srgbClr val="C00000"/>
                </a:solidFill>
                <a:latin typeface="+mj-lt"/>
              </a:rPr>
              <a:t>Prevention and control measures can target the individual or the community</a:t>
            </a:r>
          </a:p>
          <a:p>
            <a:pPr marL="0" indent="0">
              <a:buNone/>
            </a:pPr>
            <a:endParaRPr lang="en-US" sz="1800" dirty="0"/>
          </a:p>
          <a:p>
            <a:pPr marL="0" indent="0">
              <a:buNone/>
            </a:pPr>
            <a:r>
              <a:rPr lang="en-US" sz="1800" b="1" i="1" dirty="0"/>
              <a:t>Individual measures</a:t>
            </a:r>
            <a:r>
              <a:rPr lang="en-US" sz="1800" b="1" dirty="0"/>
              <a:t>: </a:t>
            </a:r>
            <a:r>
              <a:rPr lang="en-US" sz="1800" dirty="0"/>
              <a:t>Implemented by an individual person to prevent exposure or infection</a:t>
            </a:r>
          </a:p>
          <a:p>
            <a:pPr marL="0" indent="0">
              <a:buNone/>
            </a:pPr>
            <a:endParaRPr lang="en-US" sz="1800" dirty="0"/>
          </a:p>
          <a:p>
            <a:pPr marL="0" indent="0">
              <a:buNone/>
            </a:pPr>
            <a:r>
              <a:rPr lang="en-US" sz="1800" b="1" i="1" dirty="0"/>
              <a:t>Community measures</a:t>
            </a:r>
            <a:r>
              <a:rPr lang="en-US" sz="1800" b="1" dirty="0"/>
              <a:t>: </a:t>
            </a:r>
            <a:r>
              <a:rPr lang="en-US" sz="1800" dirty="0"/>
              <a:t>Implemented at the community level so that individuals in the community are at lower risk of exposure and infection</a:t>
            </a:r>
          </a:p>
        </p:txBody>
      </p:sp>
      <p:pic>
        <p:nvPicPr>
          <p:cNvPr id="6" name="Picture 5">
            <a:extLst>
              <a:ext uri="{FF2B5EF4-FFF2-40B4-BE49-F238E27FC236}">
                <a16:creationId xmlns:a16="http://schemas.microsoft.com/office/drawing/2014/main" id="{DBECF3DA-6E49-4420-AA84-EE7D1EE060CF}"/>
              </a:ext>
            </a:extLst>
          </p:cNvPr>
          <p:cNvPicPr>
            <a:picLocks noChangeAspect="1"/>
          </p:cNvPicPr>
          <p:nvPr/>
        </p:nvPicPr>
        <p:blipFill rotWithShape="1">
          <a:blip r:embed="rId3"/>
          <a:srcRect t="2588" b="-2588"/>
          <a:stretch/>
        </p:blipFill>
        <p:spPr>
          <a:xfrm>
            <a:off x="6086819" y="1218945"/>
            <a:ext cx="2814810" cy="2705609"/>
          </a:xfrm>
          <a:prstGeom prst="rect">
            <a:avLst/>
          </a:prstGeom>
        </p:spPr>
      </p:pic>
      <p:sp>
        <p:nvSpPr>
          <p:cNvPr id="7" name="TextBox 6">
            <a:extLst>
              <a:ext uri="{FF2B5EF4-FFF2-40B4-BE49-F238E27FC236}">
                <a16:creationId xmlns:a16="http://schemas.microsoft.com/office/drawing/2014/main" id="{F0832D4D-F5D6-48C3-9104-2D3DEBF083A9}"/>
              </a:ext>
            </a:extLst>
          </p:cNvPr>
          <p:cNvSpPr txBox="1"/>
          <p:nvPr/>
        </p:nvSpPr>
        <p:spPr>
          <a:xfrm>
            <a:off x="6086819" y="3909799"/>
            <a:ext cx="2814809" cy="461665"/>
          </a:xfrm>
          <a:prstGeom prst="rect">
            <a:avLst/>
          </a:prstGeom>
          <a:noFill/>
        </p:spPr>
        <p:txBody>
          <a:bodyPr wrap="square" rtlCol="0">
            <a:spAutoFit/>
          </a:bodyPr>
          <a:lstStyle/>
          <a:p>
            <a:r>
              <a:rPr lang="en-US" sz="800" dirty="0"/>
              <a:t>"National Water and Sanitation Program brings better water and sanitation services to rural parts of Azerbaijan" by World Bank Photo Collection is licensed under CC BY-NC-ND 2.0 </a:t>
            </a:r>
          </a:p>
        </p:txBody>
      </p:sp>
    </p:spTree>
    <p:extLst>
      <p:ext uri="{BB962C8B-B14F-4D97-AF65-F5344CB8AC3E}">
        <p14:creationId xmlns:p14="http://schemas.microsoft.com/office/powerpoint/2010/main" val="212495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F978-0046-4709-86EB-733C4E5A2375}"/>
              </a:ext>
            </a:extLst>
          </p:cNvPr>
          <p:cNvSpPr>
            <a:spLocks noGrp="1"/>
          </p:cNvSpPr>
          <p:nvPr>
            <p:ph type="title"/>
          </p:nvPr>
        </p:nvSpPr>
        <p:spPr>
          <a:xfrm>
            <a:off x="1898100" y="234315"/>
            <a:ext cx="6788699" cy="857250"/>
          </a:xfrm>
        </p:spPr>
        <p:txBody>
          <a:bodyPr>
            <a:normAutofit/>
          </a:bodyPr>
          <a:lstStyle/>
          <a:p>
            <a:r>
              <a:rPr lang="en-US" sz="3200" b="1" dirty="0">
                <a:solidFill>
                  <a:srgbClr val="D10A05"/>
                </a:solidFill>
              </a:rPr>
              <a:t>What can Individuals do? </a:t>
            </a:r>
          </a:p>
        </p:txBody>
      </p:sp>
      <p:sp>
        <p:nvSpPr>
          <p:cNvPr id="3" name="Content Placeholder 2">
            <a:extLst>
              <a:ext uri="{FF2B5EF4-FFF2-40B4-BE49-F238E27FC236}">
                <a16:creationId xmlns:a16="http://schemas.microsoft.com/office/drawing/2014/main" id="{E7327F27-BE95-48DE-8FFB-58EB8EAEB50C}"/>
              </a:ext>
            </a:extLst>
          </p:cNvPr>
          <p:cNvSpPr>
            <a:spLocks noGrp="1"/>
          </p:cNvSpPr>
          <p:nvPr>
            <p:ph idx="1"/>
          </p:nvPr>
        </p:nvSpPr>
        <p:spPr>
          <a:xfrm>
            <a:off x="1177650" y="1239985"/>
            <a:ext cx="7509149" cy="3903515"/>
          </a:xfrm>
        </p:spPr>
        <p:txBody>
          <a:bodyPr>
            <a:normAutofit/>
          </a:bodyPr>
          <a:lstStyle/>
          <a:p>
            <a:pPr lvl="2"/>
            <a:r>
              <a:rPr lang="en-US" sz="2100" dirty="0"/>
              <a:t>Be informed, </a:t>
            </a:r>
            <a:r>
              <a:rPr lang="fr-FR" sz="2100" dirty="0"/>
              <a:t>check guidance; CDC, OSHA, etc.</a:t>
            </a:r>
            <a:endParaRPr lang="en-US" sz="2100" dirty="0"/>
          </a:p>
          <a:p>
            <a:pPr lvl="2"/>
            <a:r>
              <a:rPr lang="en-US" sz="2100" dirty="0"/>
              <a:t>Maintain physical distancing</a:t>
            </a:r>
          </a:p>
          <a:p>
            <a:pPr lvl="2"/>
            <a:r>
              <a:rPr lang="en-US" sz="2100" dirty="0"/>
              <a:t>Basic Hygiene</a:t>
            </a:r>
          </a:p>
          <a:p>
            <a:pPr lvl="2"/>
            <a:r>
              <a:rPr lang="en-US" sz="2100" dirty="0"/>
              <a:t>Avoid touching your eyes, nose, and mouth </a:t>
            </a:r>
          </a:p>
          <a:p>
            <a:pPr lvl="2"/>
            <a:r>
              <a:rPr lang="en-US" sz="2100" dirty="0"/>
              <a:t>Stay home when you are sick</a:t>
            </a:r>
          </a:p>
          <a:p>
            <a:pPr lvl="2"/>
            <a:r>
              <a:rPr lang="en-US" sz="2100" dirty="0"/>
              <a:t>Quarantine or isolate if exposed  </a:t>
            </a:r>
          </a:p>
          <a:p>
            <a:pPr lvl="2"/>
            <a:r>
              <a:rPr lang="en-US" sz="2100" dirty="0"/>
              <a:t>Wear a mask (if applicable, i.e. COVID-19) </a:t>
            </a:r>
          </a:p>
          <a:p>
            <a:pPr lvl="2"/>
            <a:r>
              <a:rPr lang="en-US" sz="2100" dirty="0"/>
              <a:t>Clean or disinfect frequently touched objects and surfaces </a:t>
            </a:r>
          </a:p>
          <a:p>
            <a:endParaRPr lang="en-US" dirty="0"/>
          </a:p>
        </p:txBody>
      </p:sp>
      <p:pic>
        <p:nvPicPr>
          <p:cNvPr id="6" name="Picture 5">
            <a:extLst>
              <a:ext uri="{FF2B5EF4-FFF2-40B4-BE49-F238E27FC236}">
                <a16:creationId xmlns:a16="http://schemas.microsoft.com/office/drawing/2014/main" id="{3F34A95B-70A7-4CA6-88B4-12710D2B2FD2}"/>
              </a:ext>
            </a:extLst>
          </p:cNvPr>
          <p:cNvPicPr>
            <a:picLocks noChangeAspect="1"/>
          </p:cNvPicPr>
          <p:nvPr/>
        </p:nvPicPr>
        <p:blipFill rotWithShape="1">
          <a:blip r:embed="rId3"/>
          <a:srcRect l="36350" b="8919"/>
          <a:stretch/>
        </p:blipFill>
        <p:spPr>
          <a:xfrm>
            <a:off x="7538720" y="1770611"/>
            <a:ext cx="1489698" cy="1421130"/>
          </a:xfrm>
          <a:prstGeom prst="rect">
            <a:avLst/>
          </a:prstGeom>
        </p:spPr>
      </p:pic>
    </p:spTree>
    <p:extLst>
      <p:ext uri="{BB962C8B-B14F-4D97-AF65-F5344CB8AC3E}">
        <p14:creationId xmlns:p14="http://schemas.microsoft.com/office/powerpoint/2010/main" val="131499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F2CCA-7694-4A87-82EA-F215AC15311F}"/>
              </a:ext>
            </a:extLst>
          </p:cNvPr>
          <p:cNvSpPr>
            <a:spLocks noGrp="1"/>
          </p:cNvSpPr>
          <p:nvPr>
            <p:ph type="title"/>
          </p:nvPr>
        </p:nvSpPr>
        <p:spPr>
          <a:xfrm>
            <a:off x="1630764" y="338200"/>
            <a:ext cx="7449100" cy="857250"/>
          </a:xfrm>
        </p:spPr>
        <p:txBody>
          <a:bodyPr>
            <a:noAutofit/>
          </a:bodyPr>
          <a:lstStyle/>
          <a:p>
            <a:r>
              <a:rPr lang="en-US" altLang="en-US" sz="2800" b="1" dirty="0">
                <a:solidFill>
                  <a:srgbClr val="D10A05"/>
                </a:solidFill>
              </a:rPr>
              <a:t>Basic hygiene and physical distancing</a:t>
            </a:r>
            <a:endParaRPr lang="en-US" sz="2800" b="1" dirty="0">
              <a:solidFill>
                <a:srgbClr val="D10A05"/>
              </a:solidFill>
            </a:endParaRPr>
          </a:p>
        </p:txBody>
      </p:sp>
      <p:sp>
        <p:nvSpPr>
          <p:cNvPr id="3" name="Content Placeholder 2">
            <a:extLst>
              <a:ext uri="{FF2B5EF4-FFF2-40B4-BE49-F238E27FC236}">
                <a16:creationId xmlns:a16="http://schemas.microsoft.com/office/drawing/2014/main" id="{4E3F36AE-A38D-41E7-A971-FC72310A4CE5}"/>
              </a:ext>
            </a:extLst>
          </p:cNvPr>
          <p:cNvSpPr>
            <a:spLocks noGrp="1"/>
          </p:cNvSpPr>
          <p:nvPr>
            <p:ph idx="1"/>
          </p:nvPr>
        </p:nvSpPr>
        <p:spPr>
          <a:xfrm>
            <a:off x="1898099" y="1453434"/>
            <a:ext cx="6914431" cy="3046176"/>
          </a:xfrm>
        </p:spPr>
        <p:txBody>
          <a:bodyPr>
            <a:normAutofit fontScale="62500" lnSpcReduction="20000"/>
          </a:bodyPr>
          <a:lstStyle/>
          <a:p>
            <a:r>
              <a:rPr lang="en-US" altLang="en-US" dirty="0">
                <a:ea typeface="ＭＳ Ｐゴシック" panose="020B0600070205080204" pitchFamily="34" charset="-128"/>
              </a:rPr>
              <a:t>Wash hands (for min. 20 seconds) or use sanitizer frequently and after coughing, sneezing, blowing nose, and using the restroom</a:t>
            </a:r>
          </a:p>
          <a:p>
            <a:r>
              <a:rPr lang="en-US" altLang="en-US" dirty="0">
                <a:ea typeface="ＭＳ Ｐゴシック" panose="020B0600070205080204" pitchFamily="34" charset="-128"/>
              </a:rPr>
              <a:t>Avoid touching your nose, mouth, and eyes</a:t>
            </a:r>
          </a:p>
          <a:p>
            <a:r>
              <a:rPr lang="en-US" altLang="en-US" dirty="0">
                <a:ea typeface="ＭＳ Ｐゴシック" panose="020B0600070205080204" pitchFamily="34" charset="-128"/>
              </a:rPr>
              <a:t>Cover coughs and sneezes with tissues or do it in your sleeve</a:t>
            </a:r>
          </a:p>
          <a:p>
            <a:r>
              <a:rPr lang="en-US" altLang="en-US" dirty="0">
                <a:ea typeface="ＭＳ Ｐゴシック" panose="020B0600070205080204" pitchFamily="34" charset="-128"/>
              </a:rPr>
              <a:t>Dispose of tissues in no-touch bins</a:t>
            </a:r>
          </a:p>
          <a:p>
            <a:r>
              <a:rPr lang="en-US" altLang="en-US" dirty="0">
                <a:ea typeface="ＭＳ Ｐゴシック" panose="020B0600070205080204" pitchFamily="34" charset="-128"/>
              </a:rPr>
              <a:t>Avoid close contact with coworkers and customers (6 feet)</a:t>
            </a:r>
          </a:p>
          <a:p>
            <a:r>
              <a:rPr lang="en-US" altLang="en-US" dirty="0">
                <a:ea typeface="ＭＳ Ｐゴシック" panose="020B0600070205080204" pitchFamily="34" charset="-128"/>
              </a:rPr>
              <a:t>Avoid shaking hands/wash hands after physical contact with others</a:t>
            </a:r>
          </a:p>
          <a:p>
            <a:pPr marL="0" indent="0">
              <a:buNone/>
            </a:pPr>
            <a:endParaRPr lang="en-US" dirty="0"/>
          </a:p>
        </p:txBody>
      </p:sp>
    </p:spTree>
    <p:extLst>
      <p:ext uri="{BB962C8B-B14F-4D97-AF65-F5344CB8AC3E}">
        <p14:creationId xmlns:p14="http://schemas.microsoft.com/office/powerpoint/2010/main" val="3912994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C82D-431D-4EE4-BE30-0CA6FF61FFFC}"/>
              </a:ext>
            </a:extLst>
          </p:cNvPr>
          <p:cNvSpPr>
            <a:spLocks noGrp="1"/>
          </p:cNvSpPr>
          <p:nvPr>
            <p:ph type="title"/>
          </p:nvPr>
        </p:nvSpPr>
        <p:spPr>
          <a:xfrm>
            <a:off x="1898100" y="5460"/>
            <a:ext cx="6788699" cy="626926"/>
          </a:xfrm>
        </p:spPr>
        <p:txBody>
          <a:bodyPr>
            <a:normAutofit/>
          </a:bodyPr>
          <a:lstStyle/>
          <a:p>
            <a:r>
              <a:rPr lang="en-US" sz="2800" b="1" dirty="0">
                <a:solidFill>
                  <a:srgbClr val="C00000"/>
                </a:solidFill>
              </a:rPr>
              <a:t>Infection Control</a:t>
            </a:r>
            <a:endParaRPr lang="en-US" sz="2800" dirty="0"/>
          </a:p>
        </p:txBody>
      </p:sp>
      <p:graphicFrame>
        <p:nvGraphicFramePr>
          <p:cNvPr id="4" name="Table 3">
            <a:extLst>
              <a:ext uri="{FF2B5EF4-FFF2-40B4-BE49-F238E27FC236}">
                <a16:creationId xmlns:a16="http://schemas.microsoft.com/office/drawing/2014/main" id="{007FB2AB-7F8F-4BD6-A149-84464ED5A3FD}"/>
              </a:ext>
            </a:extLst>
          </p:cNvPr>
          <p:cNvGraphicFramePr>
            <a:graphicFrameLocks noGrp="1"/>
          </p:cNvGraphicFramePr>
          <p:nvPr>
            <p:extLst>
              <p:ext uri="{D42A27DB-BD31-4B8C-83A1-F6EECF244321}">
                <p14:modId xmlns:p14="http://schemas.microsoft.com/office/powerpoint/2010/main" val="1515833151"/>
              </p:ext>
            </p:extLst>
          </p:nvPr>
        </p:nvGraphicFramePr>
        <p:xfrm>
          <a:off x="1991359" y="723826"/>
          <a:ext cx="6675120" cy="4017974"/>
        </p:xfrm>
        <a:graphic>
          <a:graphicData uri="http://schemas.openxmlformats.org/drawingml/2006/table">
            <a:tbl>
              <a:tblPr firstRow="1" bandRow="1">
                <a:tableStyleId>{5DA37D80-6434-44D0-A028-1B22A696006F}</a:tableStyleId>
              </a:tblPr>
              <a:tblGrid>
                <a:gridCol w="1503680">
                  <a:extLst>
                    <a:ext uri="{9D8B030D-6E8A-4147-A177-3AD203B41FA5}">
                      <a16:colId xmlns:a16="http://schemas.microsoft.com/office/drawing/2014/main" val="2103991918"/>
                    </a:ext>
                  </a:extLst>
                </a:gridCol>
                <a:gridCol w="2479040">
                  <a:extLst>
                    <a:ext uri="{9D8B030D-6E8A-4147-A177-3AD203B41FA5}">
                      <a16:colId xmlns:a16="http://schemas.microsoft.com/office/drawing/2014/main" val="4081834286"/>
                    </a:ext>
                  </a:extLst>
                </a:gridCol>
                <a:gridCol w="2692400">
                  <a:extLst>
                    <a:ext uri="{9D8B030D-6E8A-4147-A177-3AD203B41FA5}">
                      <a16:colId xmlns:a16="http://schemas.microsoft.com/office/drawing/2014/main" val="2948131645"/>
                    </a:ext>
                  </a:extLst>
                </a:gridCol>
              </a:tblGrid>
              <a:tr h="416560">
                <a:tc>
                  <a:txBody>
                    <a:bodyPr/>
                    <a:lstStyle/>
                    <a:p>
                      <a:r>
                        <a:rPr lang="en-US" b="1" dirty="0">
                          <a:solidFill>
                            <a:srgbClr val="CC0000"/>
                          </a:solidFill>
                          <a:latin typeface="+mj-lt"/>
                        </a:rPr>
                        <a:t>Route</a:t>
                      </a:r>
                    </a:p>
                  </a:txBody>
                  <a:tcPr/>
                </a:tc>
                <a:tc>
                  <a:txBody>
                    <a:bodyPr/>
                    <a:lstStyle/>
                    <a:p>
                      <a:r>
                        <a:rPr lang="en-US" b="1" dirty="0">
                          <a:solidFill>
                            <a:srgbClr val="CC0000"/>
                          </a:solidFill>
                          <a:latin typeface="+mj-lt"/>
                        </a:rPr>
                        <a:t>Example</a:t>
                      </a:r>
                    </a:p>
                  </a:txBody>
                  <a:tcPr/>
                </a:tc>
                <a:tc>
                  <a:txBody>
                    <a:bodyPr/>
                    <a:lstStyle/>
                    <a:p>
                      <a:r>
                        <a:rPr lang="en-US" b="1" dirty="0">
                          <a:solidFill>
                            <a:srgbClr val="CC0000"/>
                          </a:solidFill>
                          <a:latin typeface="+mj-lt"/>
                        </a:rPr>
                        <a:t>Control Measures </a:t>
                      </a:r>
                    </a:p>
                  </a:txBody>
                  <a:tcPr/>
                </a:tc>
                <a:extLst>
                  <a:ext uri="{0D108BD9-81ED-4DB2-BD59-A6C34878D82A}">
                    <a16:rowId xmlns:a16="http://schemas.microsoft.com/office/drawing/2014/main" val="2956253852"/>
                  </a:ext>
                </a:extLst>
              </a:tr>
              <a:tr h="629614">
                <a:tc>
                  <a:txBody>
                    <a:bodyPr/>
                    <a:lstStyle/>
                    <a:p>
                      <a:r>
                        <a:rPr lang="en-US" sz="1500" dirty="0"/>
                        <a:t>Direct contact</a:t>
                      </a:r>
                    </a:p>
                  </a:txBody>
                  <a:tcPr/>
                </a:tc>
                <a:tc>
                  <a:txBody>
                    <a:bodyPr/>
                    <a:lstStyle/>
                    <a:p>
                      <a:r>
                        <a:rPr lang="en-US" sz="1500" dirty="0"/>
                        <a:t>Skin-to-skin contact, kissing, sexual contact </a:t>
                      </a:r>
                    </a:p>
                  </a:txBody>
                  <a:tcPr/>
                </a:tc>
                <a:tc>
                  <a:txBody>
                    <a:bodyPr/>
                    <a:lstStyle/>
                    <a:p>
                      <a:r>
                        <a:rPr lang="en-US" sz="1500" dirty="0"/>
                        <a:t>Use of a barrier (condom, protective clothing, etc.) </a:t>
                      </a:r>
                    </a:p>
                  </a:txBody>
                  <a:tcPr/>
                </a:tc>
                <a:extLst>
                  <a:ext uri="{0D108BD9-81ED-4DB2-BD59-A6C34878D82A}">
                    <a16:rowId xmlns:a16="http://schemas.microsoft.com/office/drawing/2014/main" val="1266409268"/>
                  </a:ext>
                </a:extLst>
              </a:tr>
              <a:tr h="403174">
                <a:tc>
                  <a:txBody>
                    <a:bodyPr/>
                    <a:lstStyle/>
                    <a:p>
                      <a:r>
                        <a:rPr lang="en-US" sz="1500" dirty="0"/>
                        <a:t>Droplet</a:t>
                      </a:r>
                    </a:p>
                  </a:txBody>
                  <a:tcPr/>
                </a:tc>
                <a:tc>
                  <a:txBody>
                    <a:bodyPr/>
                    <a:lstStyle/>
                    <a:p>
                      <a:r>
                        <a:rPr lang="en-US" sz="1500" dirty="0"/>
                        <a:t>Pathogen on large respiratory droplets that people sneeze, cough, or exhale </a:t>
                      </a:r>
                    </a:p>
                  </a:txBody>
                  <a:tcPr/>
                </a:tc>
                <a:tc>
                  <a:txBody>
                    <a:bodyPr/>
                    <a:lstStyle/>
                    <a:p>
                      <a:r>
                        <a:rPr lang="en-US" sz="1500" dirty="0"/>
                        <a:t>Respiratory etiquette </a:t>
                      </a:r>
                    </a:p>
                  </a:txBody>
                  <a:tcPr/>
                </a:tc>
                <a:extLst>
                  <a:ext uri="{0D108BD9-81ED-4DB2-BD59-A6C34878D82A}">
                    <a16:rowId xmlns:a16="http://schemas.microsoft.com/office/drawing/2014/main" val="2879650267"/>
                  </a:ext>
                </a:extLst>
              </a:tr>
              <a:tr h="403174">
                <a:tc>
                  <a:txBody>
                    <a:bodyPr/>
                    <a:lstStyle/>
                    <a:p>
                      <a:r>
                        <a:rPr lang="en-US" sz="1500" dirty="0"/>
                        <a:t>Indirect contact</a:t>
                      </a:r>
                    </a:p>
                  </a:txBody>
                  <a:tcPr/>
                </a:tc>
                <a:tc>
                  <a:txBody>
                    <a:bodyPr/>
                    <a:lstStyle/>
                    <a:p>
                      <a:r>
                        <a:rPr lang="en-US" sz="1500" dirty="0"/>
                        <a:t>Contact with contaminated surfaces </a:t>
                      </a:r>
                    </a:p>
                  </a:txBody>
                  <a:tcPr/>
                </a:tc>
                <a:tc>
                  <a:txBody>
                    <a:bodyPr/>
                    <a:lstStyle/>
                    <a:p>
                      <a:r>
                        <a:rPr lang="en-US" sz="1500" dirty="0"/>
                        <a:t>Hand-hygiene, sanitizing surfaces</a:t>
                      </a:r>
                    </a:p>
                  </a:txBody>
                  <a:tcPr/>
                </a:tc>
                <a:extLst>
                  <a:ext uri="{0D108BD9-81ED-4DB2-BD59-A6C34878D82A}">
                    <a16:rowId xmlns:a16="http://schemas.microsoft.com/office/drawing/2014/main" val="3580737727"/>
                  </a:ext>
                </a:extLst>
              </a:tr>
              <a:tr h="403174">
                <a:tc>
                  <a:txBody>
                    <a:bodyPr/>
                    <a:lstStyle/>
                    <a:p>
                      <a:r>
                        <a:rPr lang="en-US" sz="1500" dirty="0"/>
                        <a:t>Vector </a:t>
                      </a:r>
                    </a:p>
                  </a:txBody>
                  <a:tcPr/>
                </a:tc>
                <a:tc>
                  <a:txBody>
                    <a:bodyPr/>
                    <a:lstStyle/>
                    <a:p>
                      <a:r>
                        <a:rPr lang="en-US" sz="1500" dirty="0"/>
                        <a:t>Bite from a disease-carrying tick, flea, or mosquito </a:t>
                      </a:r>
                    </a:p>
                  </a:txBody>
                  <a:tcPr/>
                </a:tc>
                <a:tc>
                  <a:txBody>
                    <a:bodyPr/>
                    <a:lstStyle/>
                    <a:p>
                      <a:r>
                        <a:rPr lang="en-US" sz="1500" dirty="0"/>
                        <a:t>Vector control </a:t>
                      </a:r>
                    </a:p>
                  </a:txBody>
                  <a:tcPr/>
                </a:tc>
                <a:extLst>
                  <a:ext uri="{0D108BD9-81ED-4DB2-BD59-A6C34878D82A}">
                    <a16:rowId xmlns:a16="http://schemas.microsoft.com/office/drawing/2014/main" val="1185549506"/>
                  </a:ext>
                </a:extLst>
              </a:tr>
              <a:tr h="403174">
                <a:tc>
                  <a:txBody>
                    <a:bodyPr/>
                    <a:lstStyle/>
                    <a:p>
                      <a:r>
                        <a:rPr lang="en-US" sz="1500" dirty="0"/>
                        <a:t>Vehicle </a:t>
                      </a:r>
                    </a:p>
                  </a:txBody>
                  <a:tcPr/>
                </a:tc>
                <a:tc>
                  <a:txBody>
                    <a:bodyPr/>
                    <a:lstStyle/>
                    <a:p>
                      <a:r>
                        <a:rPr lang="en-US" sz="1500" dirty="0"/>
                        <a:t>Eat/drink contaminated food or water</a:t>
                      </a:r>
                    </a:p>
                  </a:txBody>
                  <a:tcPr/>
                </a:tc>
                <a:tc>
                  <a:txBody>
                    <a:bodyPr/>
                    <a:lstStyle/>
                    <a:p>
                      <a:r>
                        <a:rPr lang="en-US" sz="1500" dirty="0"/>
                        <a:t>Proper hygiene and sanitation, cook food properly, boil water</a:t>
                      </a:r>
                    </a:p>
                  </a:txBody>
                  <a:tcPr/>
                </a:tc>
                <a:extLst>
                  <a:ext uri="{0D108BD9-81ED-4DB2-BD59-A6C34878D82A}">
                    <a16:rowId xmlns:a16="http://schemas.microsoft.com/office/drawing/2014/main" val="31769019"/>
                  </a:ext>
                </a:extLst>
              </a:tr>
              <a:tr h="403174">
                <a:tc>
                  <a:txBody>
                    <a:bodyPr/>
                    <a:lstStyle/>
                    <a:p>
                      <a:r>
                        <a:rPr lang="en-US" sz="1500" dirty="0"/>
                        <a:t>Airborne </a:t>
                      </a:r>
                    </a:p>
                  </a:txBody>
                  <a:tcPr/>
                </a:tc>
                <a:tc>
                  <a:txBody>
                    <a:bodyPr/>
                    <a:lstStyle/>
                    <a:p>
                      <a:r>
                        <a:rPr lang="en-US" sz="1500" dirty="0"/>
                        <a:t>Pathogen on dust particle or small respiratory droplets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Respiratory etiquette, isolation (if necessary) </a:t>
                      </a:r>
                    </a:p>
                  </a:txBody>
                  <a:tcPr/>
                </a:tc>
                <a:extLst>
                  <a:ext uri="{0D108BD9-81ED-4DB2-BD59-A6C34878D82A}">
                    <a16:rowId xmlns:a16="http://schemas.microsoft.com/office/drawing/2014/main" val="426922340"/>
                  </a:ext>
                </a:extLst>
              </a:tr>
            </a:tbl>
          </a:graphicData>
        </a:graphic>
      </p:graphicFrame>
    </p:spTree>
    <p:extLst>
      <p:ext uri="{BB962C8B-B14F-4D97-AF65-F5344CB8AC3E}">
        <p14:creationId xmlns:p14="http://schemas.microsoft.com/office/powerpoint/2010/main" val="1429187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898100" y="160814"/>
            <a:ext cx="6788699" cy="857250"/>
          </a:xfrm>
        </p:spPr>
        <p:txBody>
          <a:bodyPr>
            <a:noAutofit/>
          </a:bodyPr>
          <a:lstStyle/>
          <a:p>
            <a:r>
              <a:rPr lang="en-US" sz="2800" b="1" dirty="0">
                <a:solidFill>
                  <a:srgbClr val="C00000"/>
                </a:solidFill>
              </a:rPr>
              <a:t>How our Immune System Works</a:t>
            </a:r>
            <a:br>
              <a:rPr lang="en-US" sz="2800" b="1" dirty="0">
                <a:solidFill>
                  <a:srgbClr val="C00000"/>
                </a:solidFill>
              </a:rPr>
            </a:br>
            <a:r>
              <a:rPr lang="en-US" sz="1200" dirty="0"/>
              <a:t>(2:11)</a:t>
            </a:r>
            <a:endParaRPr lang="en-US" sz="2800" dirty="0"/>
          </a:p>
        </p:txBody>
      </p:sp>
      <p:pic>
        <p:nvPicPr>
          <p:cNvPr id="4" name="Online Media 3">
            <a:hlinkClick r:id="" action="ppaction://media"/>
            <a:extLst>
              <a:ext uri="{FF2B5EF4-FFF2-40B4-BE49-F238E27FC236}">
                <a16:creationId xmlns:a16="http://schemas.microsoft.com/office/drawing/2014/main" id="{91FFE0AC-BFE1-4EC5-AD93-DCF3EA96F216}"/>
              </a:ext>
            </a:extLst>
          </p:cNvPr>
          <p:cNvPicPr>
            <a:picLocks noRot="1" noChangeAspect="1"/>
          </p:cNvPicPr>
          <p:nvPr>
            <a:videoFile r:link="rId1"/>
          </p:nvPr>
        </p:nvPicPr>
        <p:blipFill>
          <a:blip r:embed="rId4"/>
          <a:stretch>
            <a:fillRect/>
          </a:stretch>
        </p:blipFill>
        <p:spPr>
          <a:xfrm>
            <a:off x="1898100" y="953372"/>
            <a:ext cx="6699053" cy="3939667"/>
          </a:xfrm>
          <a:prstGeom prst="rect">
            <a:avLst/>
          </a:prstGeom>
        </p:spPr>
      </p:pic>
    </p:spTree>
    <p:extLst>
      <p:ext uri="{BB962C8B-B14F-4D97-AF65-F5344CB8AC3E}">
        <p14:creationId xmlns:p14="http://schemas.microsoft.com/office/powerpoint/2010/main" val="1218124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B2178-2DBF-41E2-833C-EB031E0A247B}"/>
              </a:ext>
            </a:extLst>
          </p:cNvPr>
          <p:cNvSpPr>
            <a:spLocks noGrp="1"/>
          </p:cNvSpPr>
          <p:nvPr>
            <p:ph type="title"/>
          </p:nvPr>
        </p:nvSpPr>
        <p:spPr>
          <a:xfrm>
            <a:off x="1898100" y="160814"/>
            <a:ext cx="6788699" cy="857250"/>
          </a:xfrm>
        </p:spPr>
        <p:txBody>
          <a:bodyPr>
            <a:noAutofit/>
          </a:bodyPr>
          <a:lstStyle/>
          <a:p>
            <a:r>
              <a:rPr lang="en-US" sz="3200" b="1" dirty="0">
                <a:solidFill>
                  <a:srgbClr val="C00000"/>
                </a:solidFill>
              </a:rPr>
              <a:t>Vaccines Explained</a:t>
            </a:r>
            <a:endParaRPr lang="en-US" sz="3200" dirty="0"/>
          </a:p>
        </p:txBody>
      </p:sp>
      <p:sp>
        <p:nvSpPr>
          <p:cNvPr id="5" name="Content Placeholder 2">
            <a:extLst>
              <a:ext uri="{FF2B5EF4-FFF2-40B4-BE49-F238E27FC236}">
                <a16:creationId xmlns:a16="http://schemas.microsoft.com/office/drawing/2014/main" id="{5D554E2F-280B-424D-ACE0-093262959EAC}"/>
              </a:ext>
            </a:extLst>
          </p:cNvPr>
          <p:cNvSpPr>
            <a:spLocks noGrp="1"/>
          </p:cNvSpPr>
          <p:nvPr>
            <p:ph idx="1"/>
          </p:nvPr>
        </p:nvSpPr>
        <p:spPr>
          <a:xfrm>
            <a:off x="1898100" y="1014982"/>
            <a:ext cx="5252977" cy="3962551"/>
          </a:xfrm>
        </p:spPr>
        <p:txBody>
          <a:bodyPr>
            <a:normAutofit/>
          </a:bodyPr>
          <a:lstStyle/>
          <a:p>
            <a:r>
              <a:rPr lang="en-US" sz="2000" dirty="0"/>
              <a:t>Vaccines work with the body to safely develop immunity to disease</a:t>
            </a:r>
          </a:p>
          <a:p>
            <a:r>
              <a:rPr lang="en-US" sz="2000" dirty="0"/>
              <a:t>They imitate an infection (not illness) that causes the immune system to produce antibodies, this takes a few weeks </a:t>
            </a:r>
          </a:p>
          <a:p>
            <a:r>
              <a:rPr lang="en-US" sz="2000" dirty="0"/>
              <a:t>Sometimes, the imitation infection can cause minor symptoms, such as fever. This is normal and should be expected as the body builds immunity</a:t>
            </a:r>
          </a:p>
          <a:p>
            <a:r>
              <a:rPr lang="en-US" sz="2000" dirty="0"/>
              <a:t>Once the imitation infection goes away, the body will remember how to fight that disease in the future</a:t>
            </a:r>
          </a:p>
        </p:txBody>
      </p:sp>
      <p:pic>
        <p:nvPicPr>
          <p:cNvPr id="6" name="Picture 5">
            <a:extLst>
              <a:ext uri="{FF2B5EF4-FFF2-40B4-BE49-F238E27FC236}">
                <a16:creationId xmlns:a16="http://schemas.microsoft.com/office/drawing/2014/main" id="{CE838E16-EE6B-43B4-B0A0-69B37BC6F736}"/>
              </a:ext>
            </a:extLst>
          </p:cNvPr>
          <p:cNvPicPr>
            <a:picLocks noChangeAspect="1"/>
          </p:cNvPicPr>
          <p:nvPr/>
        </p:nvPicPr>
        <p:blipFill rotWithShape="1">
          <a:blip r:embed="rId3"/>
          <a:srcRect l="23259" t="16352" r="23660" b="2998"/>
          <a:stretch/>
        </p:blipFill>
        <p:spPr>
          <a:xfrm>
            <a:off x="7151077" y="1217734"/>
            <a:ext cx="1887416" cy="2708032"/>
          </a:xfrm>
          <a:prstGeom prst="rect">
            <a:avLst/>
          </a:prstGeom>
        </p:spPr>
      </p:pic>
      <p:sp>
        <p:nvSpPr>
          <p:cNvPr id="7" name="TextBox 6">
            <a:extLst>
              <a:ext uri="{FF2B5EF4-FFF2-40B4-BE49-F238E27FC236}">
                <a16:creationId xmlns:a16="http://schemas.microsoft.com/office/drawing/2014/main" id="{971198F5-6718-4942-B800-367003ABE2D0}"/>
              </a:ext>
            </a:extLst>
          </p:cNvPr>
          <p:cNvSpPr txBox="1"/>
          <p:nvPr/>
        </p:nvSpPr>
        <p:spPr>
          <a:xfrm>
            <a:off x="7256584" y="3945220"/>
            <a:ext cx="1676401" cy="553998"/>
          </a:xfrm>
          <a:prstGeom prst="rect">
            <a:avLst/>
          </a:prstGeom>
          <a:noFill/>
        </p:spPr>
        <p:txBody>
          <a:bodyPr wrap="square" rtlCol="0">
            <a:spAutoFit/>
          </a:bodyPr>
          <a:lstStyle/>
          <a:p>
            <a:r>
              <a:rPr lang="en-US" sz="1000" dirty="0"/>
              <a:t>"Syringe and Vaccine" by NIAID is licensed under CC BY 2.0 </a:t>
            </a:r>
          </a:p>
        </p:txBody>
      </p:sp>
    </p:spTree>
    <p:extLst>
      <p:ext uri="{BB962C8B-B14F-4D97-AF65-F5344CB8AC3E}">
        <p14:creationId xmlns:p14="http://schemas.microsoft.com/office/powerpoint/2010/main" val="1969482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9BA14B9-628D-4405-B6A3-AC20B95CF70D}"/>
              </a:ext>
            </a:extLst>
          </p:cNvPr>
          <p:cNvGraphicFramePr>
            <a:graphicFrameLocks noGrp="1"/>
          </p:cNvGraphicFramePr>
          <p:nvPr>
            <p:ph idx="1"/>
            <p:extLst>
              <p:ext uri="{D42A27DB-BD31-4B8C-83A1-F6EECF244321}">
                <p14:modId xmlns:p14="http://schemas.microsoft.com/office/powerpoint/2010/main" val="283444751"/>
              </p:ext>
            </p:extLst>
          </p:nvPr>
        </p:nvGraphicFramePr>
        <p:xfrm>
          <a:off x="1898650" y="502845"/>
          <a:ext cx="6788150" cy="4216400"/>
        </p:xfrm>
        <a:graphic>
          <a:graphicData uri="http://schemas.openxmlformats.org/drawingml/2006/table">
            <a:tbl>
              <a:tblPr firstRow="1" bandRow="1">
                <a:tableStyleId>{5DA37D80-6434-44D0-A028-1B22A696006F}</a:tableStyleId>
              </a:tblPr>
              <a:tblGrid>
                <a:gridCol w="2225115">
                  <a:extLst>
                    <a:ext uri="{9D8B030D-6E8A-4147-A177-3AD203B41FA5}">
                      <a16:colId xmlns:a16="http://schemas.microsoft.com/office/drawing/2014/main" val="2085470042"/>
                    </a:ext>
                  </a:extLst>
                </a:gridCol>
                <a:gridCol w="4563035">
                  <a:extLst>
                    <a:ext uri="{9D8B030D-6E8A-4147-A177-3AD203B41FA5}">
                      <a16:colId xmlns:a16="http://schemas.microsoft.com/office/drawing/2014/main" val="4171214548"/>
                    </a:ext>
                  </a:extLst>
                </a:gridCol>
              </a:tblGrid>
              <a:tr h="370840">
                <a:tc>
                  <a:txBody>
                    <a:bodyPr/>
                    <a:lstStyle/>
                    <a:p>
                      <a:r>
                        <a:rPr lang="en-US" dirty="0">
                          <a:solidFill>
                            <a:srgbClr val="C00000"/>
                          </a:solidFill>
                          <a:latin typeface="+mj-lt"/>
                        </a:rPr>
                        <a:t>Types of Vaccines</a:t>
                      </a:r>
                    </a:p>
                  </a:txBody>
                  <a:tcPr/>
                </a:tc>
                <a:tc>
                  <a:txBody>
                    <a:bodyPr/>
                    <a:lstStyle/>
                    <a:p>
                      <a:r>
                        <a:rPr lang="en-US" dirty="0">
                          <a:solidFill>
                            <a:srgbClr val="C00000"/>
                          </a:solidFill>
                          <a:latin typeface="+mj-lt"/>
                        </a:rPr>
                        <a:t>How they work </a:t>
                      </a:r>
                    </a:p>
                  </a:txBody>
                  <a:tcPr/>
                </a:tc>
                <a:extLst>
                  <a:ext uri="{0D108BD9-81ED-4DB2-BD59-A6C34878D82A}">
                    <a16:rowId xmlns:a16="http://schemas.microsoft.com/office/drawing/2014/main" val="3329617824"/>
                  </a:ext>
                </a:extLst>
              </a:tr>
              <a:tr h="370840">
                <a:tc>
                  <a:txBody>
                    <a:bodyPr/>
                    <a:lstStyle/>
                    <a:p>
                      <a:r>
                        <a:rPr lang="en-US" dirty="0"/>
                        <a:t>Inactivated</a:t>
                      </a:r>
                    </a:p>
                  </a:txBody>
                  <a:tcPr/>
                </a:tc>
                <a:tc>
                  <a:txBody>
                    <a:bodyPr/>
                    <a:lstStyle/>
                    <a:p>
                      <a:r>
                        <a:rPr lang="en-US" dirty="0"/>
                        <a:t>uses a killed version of the germ that causes a disease</a:t>
                      </a:r>
                    </a:p>
                  </a:txBody>
                  <a:tcPr/>
                </a:tc>
                <a:extLst>
                  <a:ext uri="{0D108BD9-81ED-4DB2-BD59-A6C34878D82A}">
                    <a16:rowId xmlns:a16="http://schemas.microsoft.com/office/drawing/2014/main" val="386667697"/>
                  </a:ext>
                </a:extLst>
              </a:tr>
              <a:tr h="370840">
                <a:tc>
                  <a:txBody>
                    <a:bodyPr/>
                    <a:lstStyle/>
                    <a:p>
                      <a:r>
                        <a:rPr lang="en-US" dirty="0"/>
                        <a:t>Live-attenuated</a:t>
                      </a:r>
                    </a:p>
                  </a:txBody>
                  <a:tcPr/>
                </a:tc>
                <a:tc>
                  <a:txBody>
                    <a:bodyPr/>
                    <a:lstStyle/>
                    <a:p>
                      <a:r>
                        <a:rPr lang="en-US" dirty="0"/>
                        <a:t>uses weakened (or attenuated) form of the germ</a:t>
                      </a:r>
                    </a:p>
                  </a:txBody>
                  <a:tcPr/>
                </a:tc>
                <a:extLst>
                  <a:ext uri="{0D108BD9-81ED-4DB2-BD59-A6C34878D82A}">
                    <a16:rowId xmlns:a16="http://schemas.microsoft.com/office/drawing/2014/main" val="1936922084"/>
                  </a:ext>
                </a:extLst>
              </a:tr>
              <a:tr h="370840">
                <a:tc>
                  <a:txBody>
                    <a:bodyPr/>
                    <a:lstStyle/>
                    <a:p>
                      <a:r>
                        <a:rPr lang="en-US" dirty="0"/>
                        <a:t>mRNA</a:t>
                      </a:r>
                    </a:p>
                  </a:txBody>
                  <a:tcPr/>
                </a:tc>
                <a:tc>
                  <a:txBody>
                    <a:bodyPr/>
                    <a:lstStyle/>
                    <a:p>
                      <a:r>
                        <a:rPr lang="en-US" dirty="0"/>
                        <a:t>makes proteins in order to trigger an immune response</a:t>
                      </a:r>
                    </a:p>
                  </a:txBody>
                  <a:tcPr/>
                </a:tc>
                <a:extLst>
                  <a:ext uri="{0D108BD9-81ED-4DB2-BD59-A6C34878D82A}">
                    <a16:rowId xmlns:a16="http://schemas.microsoft.com/office/drawing/2014/main" val="3381368000"/>
                  </a:ext>
                </a:extLst>
              </a:tr>
              <a:tr h="370840">
                <a:tc>
                  <a:txBody>
                    <a:bodyPr/>
                    <a:lstStyle/>
                    <a:p>
                      <a:r>
                        <a:rPr lang="en-US" dirty="0"/>
                        <a:t>Subunit, recombinant, polysaccharide, and conjugate</a:t>
                      </a:r>
                    </a:p>
                  </a:txBody>
                  <a:tcPr/>
                </a:tc>
                <a:tc>
                  <a:txBody>
                    <a:bodyPr/>
                    <a:lstStyle/>
                    <a:p>
                      <a:r>
                        <a:rPr lang="en-US" dirty="0"/>
                        <a:t>uses specific pieces of the germ—like its protein, sugar, or capsid</a:t>
                      </a:r>
                    </a:p>
                  </a:txBody>
                  <a:tcPr/>
                </a:tc>
                <a:extLst>
                  <a:ext uri="{0D108BD9-81ED-4DB2-BD59-A6C34878D82A}">
                    <a16:rowId xmlns:a16="http://schemas.microsoft.com/office/drawing/2014/main" val="1247275450"/>
                  </a:ext>
                </a:extLst>
              </a:tr>
              <a:tr h="370840">
                <a:tc>
                  <a:txBody>
                    <a:bodyPr/>
                    <a:lstStyle/>
                    <a:p>
                      <a:r>
                        <a:rPr lang="en-US" dirty="0"/>
                        <a:t>Toxoid</a:t>
                      </a:r>
                    </a:p>
                  </a:txBody>
                  <a:tcPr/>
                </a:tc>
                <a:tc>
                  <a:txBody>
                    <a:bodyPr/>
                    <a:lstStyle/>
                    <a:p>
                      <a:r>
                        <a:rPr lang="en-US" dirty="0"/>
                        <a:t>uses a toxin (harmful product) made by the germ that causes a disease</a:t>
                      </a:r>
                    </a:p>
                  </a:txBody>
                  <a:tcPr/>
                </a:tc>
                <a:extLst>
                  <a:ext uri="{0D108BD9-81ED-4DB2-BD59-A6C34878D82A}">
                    <a16:rowId xmlns:a16="http://schemas.microsoft.com/office/drawing/2014/main" val="423638636"/>
                  </a:ext>
                </a:extLst>
              </a:tr>
              <a:tr h="138804">
                <a:tc>
                  <a:txBody>
                    <a:bodyPr/>
                    <a:lstStyle/>
                    <a:p>
                      <a:r>
                        <a:rPr lang="en-US" dirty="0"/>
                        <a:t>Viral vector</a:t>
                      </a:r>
                    </a:p>
                  </a:txBody>
                  <a:tcPr/>
                </a:tc>
                <a:tc>
                  <a:txBody>
                    <a:bodyPr/>
                    <a:lstStyle/>
                    <a:p>
                      <a:r>
                        <a:rPr lang="en-US" dirty="0"/>
                        <a:t>uses a modified version of a different virus as a vector to deliver protection</a:t>
                      </a:r>
                    </a:p>
                  </a:txBody>
                  <a:tcPr/>
                </a:tc>
                <a:extLst>
                  <a:ext uri="{0D108BD9-81ED-4DB2-BD59-A6C34878D82A}">
                    <a16:rowId xmlns:a16="http://schemas.microsoft.com/office/drawing/2014/main" val="1018214456"/>
                  </a:ext>
                </a:extLst>
              </a:tr>
            </a:tbl>
          </a:graphicData>
        </a:graphic>
      </p:graphicFrame>
    </p:spTree>
    <p:extLst>
      <p:ext uri="{BB962C8B-B14F-4D97-AF65-F5344CB8AC3E}">
        <p14:creationId xmlns:p14="http://schemas.microsoft.com/office/powerpoint/2010/main" val="4168461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8DD7-DC3F-4E81-A8E0-7F2CBCC51FBD}"/>
              </a:ext>
            </a:extLst>
          </p:cNvPr>
          <p:cNvSpPr>
            <a:spLocks noGrp="1"/>
          </p:cNvSpPr>
          <p:nvPr>
            <p:ph type="title"/>
          </p:nvPr>
        </p:nvSpPr>
        <p:spPr>
          <a:xfrm>
            <a:off x="1898100" y="261253"/>
            <a:ext cx="6788699" cy="857250"/>
          </a:xfrm>
        </p:spPr>
        <p:txBody>
          <a:bodyPr>
            <a:noAutofit/>
          </a:bodyPr>
          <a:lstStyle/>
          <a:p>
            <a:r>
              <a:rPr lang="en-US" altLang="en-US" sz="3200" b="1" dirty="0">
                <a:solidFill>
                  <a:srgbClr val="D10A05"/>
                </a:solidFill>
                <a:ea typeface="ＭＳ Ｐゴシック" panose="020B0600070205080204" pitchFamily="34" charset="-128"/>
              </a:rPr>
              <a:t>mRNA Vaccines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D1D826F0-AE76-4087-BF40-B8F9E05CD2E6}"/>
              </a:ext>
            </a:extLst>
          </p:cNvPr>
          <p:cNvSpPr>
            <a:spLocks noGrp="1"/>
          </p:cNvSpPr>
          <p:nvPr>
            <p:ph idx="1"/>
          </p:nvPr>
        </p:nvSpPr>
        <p:spPr>
          <a:xfrm>
            <a:off x="1898100" y="1210757"/>
            <a:ext cx="6788699" cy="3314558"/>
          </a:xfrm>
        </p:spPr>
        <p:txBody>
          <a:bodyPr>
            <a:normAutofit fontScale="70000" lnSpcReduction="20000"/>
          </a:bodyPr>
          <a:lstStyle/>
          <a:p>
            <a:r>
              <a:rPr lang="en-US" dirty="0"/>
              <a:t>Examples: </a:t>
            </a:r>
            <a:r>
              <a:rPr lang="en-US" dirty="0" err="1"/>
              <a:t>Moderna</a:t>
            </a:r>
            <a:r>
              <a:rPr lang="en-US" dirty="0"/>
              <a:t> and Pfizer</a:t>
            </a:r>
          </a:p>
          <a:p>
            <a:r>
              <a:rPr lang="en-US" dirty="0"/>
              <a:t>Newer approach, still decades in the making </a:t>
            </a:r>
          </a:p>
          <a:p>
            <a:r>
              <a:rPr lang="en-US" dirty="0"/>
              <a:t>Messenger RNA, (mRNA) is genetic material that tells your body how to make proteins</a:t>
            </a:r>
          </a:p>
          <a:p>
            <a:r>
              <a:rPr lang="en-US" dirty="0"/>
              <a:t>Teaches your cells how to make copies of the spike protein. If you are exposed to the real virus later, your body will recognize it and know how to fight it off</a:t>
            </a:r>
          </a:p>
          <a:p>
            <a:r>
              <a:rPr lang="en-US" dirty="0"/>
              <a:t>After the mRNA delivers the instructions, your cells break it down and get rid of it</a:t>
            </a:r>
          </a:p>
          <a:p>
            <a:r>
              <a:rPr lang="en-US" dirty="0"/>
              <a:t>Does not enter the cells nucleus or change the DNA</a:t>
            </a:r>
          </a:p>
          <a:p>
            <a:endParaRPr lang="en-US" dirty="0"/>
          </a:p>
          <a:p>
            <a:endParaRPr lang="en-US" dirty="0"/>
          </a:p>
        </p:txBody>
      </p:sp>
      <p:pic>
        <p:nvPicPr>
          <p:cNvPr id="7" name="Picture 6">
            <a:extLst>
              <a:ext uri="{FF2B5EF4-FFF2-40B4-BE49-F238E27FC236}">
                <a16:creationId xmlns:a16="http://schemas.microsoft.com/office/drawing/2014/main" id="{99638672-5790-499C-BBEE-549203996FCC}"/>
              </a:ext>
            </a:extLst>
          </p:cNvPr>
          <p:cNvPicPr>
            <a:picLocks noChangeAspect="1"/>
          </p:cNvPicPr>
          <p:nvPr/>
        </p:nvPicPr>
        <p:blipFill rotWithShape="1">
          <a:blip r:embed="rId3"/>
          <a:srcRect l="23285" r="21680" b="3227"/>
          <a:stretch/>
        </p:blipFill>
        <p:spPr>
          <a:xfrm>
            <a:off x="7695210" y="177574"/>
            <a:ext cx="1235034" cy="1219234"/>
          </a:xfrm>
          <a:prstGeom prst="rect">
            <a:avLst/>
          </a:prstGeom>
        </p:spPr>
      </p:pic>
    </p:spTree>
    <p:extLst>
      <p:ext uri="{BB962C8B-B14F-4D97-AF65-F5344CB8AC3E}">
        <p14:creationId xmlns:p14="http://schemas.microsoft.com/office/powerpoint/2010/main" val="185815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88DD7-DC3F-4E81-A8E0-7F2CBCC51FBD}"/>
              </a:ext>
            </a:extLst>
          </p:cNvPr>
          <p:cNvSpPr>
            <a:spLocks noGrp="1"/>
          </p:cNvSpPr>
          <p:nvPr>
            <p:ph type="title"/>
          </p:nvPr>
        </p:nvSpPr>
        <p:spPr>
          <a:xfrm>
            <a:off x="1898100" y="261253"/>
            <a:ext cx="6788699" cy="857250"/>
          </a:xfrm>
        </p:spPr>
        <p:txBody>
          <a:bodyPr>
            <a:noAutofit/>
          </a:bodyPr>
          <a:lstStyle/>
          <a:p>
            <a:r>
              <a:rPr lang="en-US" altLang="en-US" sz="3200" b="1" dirty="0">
                <a:solidFill>
                  <a:srgbClr val="D10A05"/>
                </a:solidFill>
                <a:ea typeface="ＭＳ Ｐゴシック" panose="020B0600070205080204" pitchFamily="34" charset="-128"/>
              </a:rPr>
              <a:t>Viral Vector Vaccines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D1D826F0-AE76-4087-BF40-B8F9E05CD2E6}"/>
              </a:ext>
            </a:extLst>
          </p:cNvPr>
          <p:cNvSpPr>
            <a:spLocks noGrp="1"/>
          </p:cNvSpPr>
          <p:nvPr>
            <p:ph idx="1"/>
          </p:nvPr>
        </p:nvSpPr>
        <p:spPr>
          <a:xfrm>
            <a:off x="1898100" y="1210757"/>
            <a:ext cx="6788699" cy="3207007"/>
          </a:xfrm>
        </p:spPr>
        <p:txBody>
          <a:bodyPr>
            <a:normAutofit fontScale="92500" lnSpcReduction="10000"/>
          </a:bodyPr>
          <a:lstStyle/>
          <a:p>
            <a:r>
              <a:rPr lang="en-US" sz="2600" dirty="0"/>
              <a:t>Example: Johnson &amp; Johnson</a:t>
            </a:r>
          </a:p>
          <a:p>
            <a:r>
              <a:rPr lang="en-US" sz="2600" dirty="0"/>
              <a:t>Uses a harmless version of a different virus, called a “vector,” to deliver information to the body that helps it protect you</a:t>
            </a:r>
          </a:p>
          <a:p>
            <a:r>
              <a:rPr lang="en-US" sz="2600" dirty="0"/>
              <a:t>Teaches your body how to make copies of the spike proteins</a:t>
            </a:r>
          </a:p>
          <a:p>
            <a:r>
              <a:rPr lang="en-US" sz="2600" dirty="0"/>
              <a:t>If you are exposed to the real virus later, your body will recognize it and know how to fight it off</a:t>
            </a:r>
          </a:p>
          <a:p>
            <a:endParaRPr lang="en-US" dirty="0"/>
          </a:p>
        </p:txBody>
      </p:sp>
      <p:pic>
        <p:nvPicPr>
          <p:cNvPr id="7" name="Picture 6">
            <a:extLst>
              <a:ext uri="{FF2B5EF4-FFF2-40B4-BE49-F238E27FC236}">
                <a16:creationId xmlns:a16="http://schemas.microsoft.com/office/drawing/2014/main" id="{7F2969C7-6BAF-476B-AD6F-EF047B38EEB1}"/>
              </a:ext>
            </a:extLst>
          </p:cNvPr>
          <p:cNvPicPr>
            <a:picLocks noChangeAspect="1"/>
          </p:cNvPicPr>
          <p:nvPr/>
        </p:nvPicPr>
        <p:blipFill rotWithShape="1">
          <a:blip r:embed="rId3"/>
          <a:srcRect l="23285" r="21680" b="3227"/>
          <a:stretch/>
        </p:blipFill>
        <p:spPr>
          <a:xfrm>
            <a:off x="7695210" y="177574"/>
            <a:ext cx="1235034" cy="1219234"/>
          </a:xfrm>
          <a:prstGeom prst="rect">
            <a:avLst/>
          </a:prstGeom>
        </p:spPr>
      </p:pic>
    </p:spTree>
    <p:extLst>
      <p:ext uri="{BB962C8B-B14F-4D97-AF65-F5344CB8AC3E}">
        <p14:creationId xmlns:p14="http://schemas.microsoft.com/office/powerpoint/2010/main" val="246955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29ED-2921-47B9-9F93-F74E99A22BC8}"/>
              </a:ext>
            </a:extLst>
          </p:cNvPr>
          <p:cNvSpPr>
            <a:spLocks noGrp="1"/>
          </p:cNvSpPr>
          <p:nvPr>
            <p:ph type="title"/>
          </p:nvPr>
        </p:nvSpPr>
        <p:spPr>
          <a:xfrm>
            <a:off x="1898100" y="347457"/>
            <a:ext cx="6788699" cy="857250"/>
          </a:xfrm>
        </p:spPr>
        <p:txBody>
          <a:bodyPr>
            <a:normAutofit/>
          </a:bodyPr>
          <a:lstStyle/>
          <a:p>
            <a:r>
              <a:rPr lang="en-US" sz="3200" b="1" dirty="0">
                <a:solidFill>
                  <a:srgbClr val="D10A05"/>
                </a:solidFill>
              </a:rPr>
              <a:t>Learning Objectives</a:t>
            </a:r>
            <a:endParaRPr lang="en-US" sz="3200" dirty="0">
              <a:solidFill>
                <a:srgbClr val="D10A05"/>
              </a:solidFill>
            </a:endParaRPr>
          </a:p>
        </p:txBody>
      </p:sp>
      <p:sp>
        <p:nvSpPr>
          <p:cNvPr id="3" name="Content Placeholder 2">
            <a:extLst>
              <a:ext uri="{FF2B5EF4-FFF2-40B4-BE49-F238E27FC236}">
                <a16:creationId xmlns:a16="http://schemas.microsoft.com/office/drawing/2014/main" id="{DCDAD092-7859-4E80-8F7F-B543A5EA301B}"/>
              </a:ext>
            </a:extLst>
          </p:cNvPr>
          <p:cNvSpPr>
            <a:spLocks noGrp="1"/>
          </p:cNvSpPr>
          <p:nvPr>
            <p:ph idx="1"/>
          </p:nvPr>
        </p:nvSpPr>
        <p:spPr>
          <a:xfrm>
            <a:off x="1898100" y="1106714"/>
            <a:ext cx="7009232" cy="4048797"/>
          </a:xfrm>
        </p:spPr>
        <p:txBody>
          <a:bodyPr>
            <a:normAutofit fontScale="77500" lnSpcReduction="20000"/>
          </a:bodyPr>
          <a:lstStyle/>
          <a:p>
            <a:pPr marL="0" indent="0">
              <a:buNone/>
            </a:pPr>
            <a:r>
              <a:rPr lang="en-US" sz="3100" dirty="0"/>
              <a:t>Upon completion of this course, you should be able to:</a:t>
            </a:r>
          </a:p>
          <a:p>
            <a:pPr marL="0" indent="0">
              <a:buNone/>
            </a:pPr>
            <a:endParaRPr lang="en-US" sz="2600" dirty="0"/>
          </a:p>
          <a:p>
            <a:r>
              <a:rPr lang="en-US" sz="2900" dirty="0"/>
              <a:t>Identify worker rights under the OSH Act</a:t>
            </a:r>
          </a:p>
          <a:p>
            <a:r>
              <a:rPr lang="en-US" sz="2900" dirty="0"/>
              <a:t>Define key terms associated with infectious diseases</a:t>
            </a:r>
          </a:p>
          <a:p>
            <a:r>
              <a:rPr lang="en-US" sz="2900" dirty="0"/>
              <a:t>Discuss how infectious diseases are transmitted in the workplace</a:t>
            </a:r>
          </a:p>
          <a:p>
            <a:r>
              <a:rPr lang="en-US" sz="2900" dirty="0"/>
              <a:t>Explain the importance of personal hygiene methods such as handwashing and sanitary procedures in the prevention of illness </a:t>
            </a:r>
          </a:p>
          <a:p>
            <a:r>
              <a:rPr lang="en-US" sz="2900" dirty="0"/>
              <a:t>Define key steps in worker protection and infection prevention and control</a:t>
            </a:r>
          </a:p>
          <a:p>
            <a:endParaRPr lang="en-US" sz="3000" dirty="0"/>
          </a:p>
        </p:txBody>
      </p:sp>
    </p:spTree>
    <p:extLst>
      <p:ext uri="{BB962C8B-B14F-4D97-AF65-F5344CB8AC3E}">
        <p14:creationId xmlns:p14="http://schemas.microsoft.com/office/powerpoint/2010/main" val="3142466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A2F-C9D4-4D83-984B-B952FCF656F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1898099" y="2137172"/>
            <a:ext cx="6788699" cy="2531291"/>
          </a:xfrm>
        </p:spPr>
        <p:txBody>
          <a:bodyPr>
            <a:normAutofit/>
          </a:bodyPr>
          <a:lstStyle/>
          <a:p>
            <a:pPr marL="0" indent="0">
              <a:buNone/>
            </a:pPr>
            <a:r>
              <a:rPr lang="en-US" altLang="en-US" b="1" dirty="0">
                <a:latin typeface="+mj-lt"/>
                <a:ea typeface="ＭＳ Ｐゴシック" panose="020B0600070205080204" pitchFamily="34" charset="-128"/>
              </a:rPr>
              <a:t>Module 2</a:t>
            </a:r>
          </a:p>
          <a:p>
            <a:pPr marL="0" indent="0">
              <a:buNone/>
            </a:pPr>
            <a:r>
              <a:rPr lang="en-US" altLang="en-US" b="1" dirty="0">
                <a:solidFill>
                  <a:srgbClr val="D10A05"/>
                </a:solidFill>
                <a:latin typeface="+mj-lt"/>
                <a:ea typeface="ＭＳ Ｐゴシック" panose="020B0600070205080204" pitchFamily="34" charset="-128"/>
              </a:rPr>
              <a:t>COVID-19 Basics</a:t>
            </a:r>
            <a:endParaRPr lang="en-US" b="1" dirty="0">
              <a:solidFill>
                <a:srgbClr val="D10A05"/>
              </a:solidFill>
              <a:latin typeface="+mj-lt"/>
            </a:endParaRPr>
          </a:p>
        </p:txBody>
      </p:sp>
      <p:pic>
        <p:nvPicPr>
          <p:cNvPr id="5" name="Content Placeholder 4" descr="Man in full PPE examining eggs">
            <a:extLst>
              <a:ext uri="{FF2B5EF4-FFF2-40B4-BE49-F238E27FC236}">
                <a16:creationId xmlns:a16="http://schemas.microsoft.com/office/drawing/2014/main" id="{BE56E56B-A9AD-4C43-9A4B-0DE809D695EB}"/>
              </a:ext>
            </a:extLst>
          </p:cNvPr>
          <p:cNvPicPr>
            <a:picLocks noChangeAspect="1"/>
          </p:cNvPicPr>
          <p:nvPr/>
        </p:nvPicPr>
        <p:blipFill rotWithShape="1">
          <a:blip r:embed="rId3">
            <a:extLst>
              <a:ext uri="{28A0092B-C50C-407E-A947-70E740481C1C}">
                <a14:useLocalDpi xmlns:a14="http://schemas.microsoft.com/office/drawing/2010/main" val="0"/>
              </a:ext>
            </a:extLst>
          </a:blip>
          <a:srcRect l="30637" r="31517"/>
          <a:stretch/>
        </p:blipFill>
        <p:spPr>
          <a:xfrm>
            <a:off x="5845601" y="623483"/>
            <a:ext cx="3155895" cy="4256788"/>
          </a:xfrm>
          <a:prstGeom prst="rect">
            <a:avLst/>
          </a:prstGeom>
        </p:spPr>
      </p:pic>
    </p:spTree>
    <p:extLst>
      <p:ext uri="{BB962C8B-B14F-4D97-AF65-F5344CB8AC3E}">
        <p14:creationId xmlns:p14="http://schemas.microsoft.com/office/powerpoint/2010/main" val="2705326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98099" y="217550"/>
            <a:ext cx="6788699" cy="857250"/>
          </a:xfrm>
        </p:spPr>
        <p:txBody>
          <a:bodyPr>
            <a:normAutofit/>
          </a:bodyPr>
          <a:lstStyle/>
          <a:p>
            <a:r>
              <a:rPr lang="en-US" altLang="en-US" sz="3200" b="1" dirty="0">
                <a:solidFill>
                  <a:srgbClr val="D10A05"/>
                </a:solidFill>
                <a:ea typeface="ＭＳ Ｐゴシック" panose="020B0600070205080204" pitchFamily="34" charset="-128"/>
              </a:rPr>
              <a:t>What are Coronaviruses?</a:t>
            </a:r>
            <a:endParaRPr lang="en-US" sz="3200" dirty="0"/>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725979" y="1182376"/>
            <a:ext cx="7063691" cy="3128088"/>
          </a:xfrm>
        </p:spPr>
        <p:txBody>
          <a:bodyPr>
            <a:normAutofit/>
          </a:bodyPr>
          <a:lstStyle/>
          <a:p>
            <a:r>
              <a:rPr lang="en-US" sz="1900" dirty="0"/>
              <a:t>The word corona means crown in Latin </a:t>
            </a:r>
          </a:p>
          <a:p>
            <a:r>
              <a:rPr lang="en-US" sz="1900" dirty="0"/>
              <a:t>Crown-like spike proteins sticking out of their surface </a:t>
            </a:r>
          </a:p>
          <a:p>
            <a:r>
              <a:rPr lang="en-US" sz="1900" dirty="0"/>
              <a:t>Zoonotic, meaning they are transmitted between animals and people</a:t>
            </a:r>
          </a:p>
          <a:p>
            <a:r>
              <a:rPr lang="en-US" sz="1900" dirty="0"/>
              <a:t>“S</a:t>
            </a:r>
            <a:r>
              <a:rPr lang="en-US" sz="1900" i="1" dirty="0"/>
              <a:t>pill-over”</a:t>
            </a:r>
            <a:r>
              <a:rPr lang="en-US" sz="1900" dirty="0"/>
              <a:t> or “E</a:t>
            </a:r>
            <a:r>
              <a:rPr lang="en-US" sz="1900" i="1" dirty="0"/>
              <a:t>volutionary jump</a:t>
            </a:r>
            <a:r>
              <a:rPr lang="en-US" sz="1900" dirty="0"/>
              <a:t>” refers to the transmission of a pathogen from a natural animal host to a novel host leading to infection in the new host </a:t>
            </a:r>
          </a:p>
        </p:txBody>
      </p:sp>
      <p:pic>
        <p:nvPicPr>
          <p:cNvPr id="4" name="Picture 3">
            <a:extLst>
              <a:ext uri="{FF2B5EF4-FFF2-40B4-BE49-F238E27FC236}">
                <a16:creationId xmlns:a16="http://schemas.microsoft.com/office/drawing/2014/main" id="{26ACA7DC-72CC-470B-9D68-95730E8ED9F2}"/>
              </a:ext>
            </a:extLst>
          </p:cNvPr>
          <p:cNvPicPr>
            <a:picLocks noChangeAspect="1"/>
          </p:cNvPicPr>
          <p:nvPr/>
        </p:nvPicPr>
        <p:blipFill rotWithShape="1">
          <a:blip r:embed="rId3"/>
          <a:srcRect l="22824" t="28367" r="51595" b="40958"/>
          <a:stretch/>
        </p:blipFill>
        <p:spPr>
          <a:xfrm>
            <a:off x="4706158" y="3254973"/>
            <a:ext cx="4352453" cy="1761461"/>
          </a:xfrm>
          <a:prstGeom prst="rect">
            <a:avLst/>
          </a:prstGeom>
        </p:spPr>
      </p:pic>
    </p:spTree>
    <p:extLst>
      <p:ext uri="{BB962C8B-B14F-4D97-AF65-F5344CB8AC3E}">
        <p14:creationId xmlns:p14="http://schemas.microsoft.com/office/powerpoint/2010/main" val="2432679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70B2-FC09-4787-B816-6DB2AE4E426A}"/>
              </a:ext>
            </a:extLst>
          </p:cNvPr>
          <p:cNvSpPr>
            <a:spLocks noGrp="1"/>
          </p:cNvSpPr>
          <p:nvPr>
            <p:ph type="title"/>
          </p:nvPr>
        </p:nvSpPr>
        <p:spPr>
          <a:xfrm>
            <a:off x="1898100" y="503300"/>
            <a:ext cx="6926923" cy="857250"/>
          </a:xfrm>
        </p:spPr>
        <p:txBody>
          <a:bodyPr>
            <a:noAutofit/>
          </a:bodyPr>
          <a:lstStyle/>
          <a:p>
            <a:r>
              <a:rPr lang="en-US" sz="3200" b="1" dirty="0">
                <a:solidFill>
                  <a:srgbClr val="D10A05"/>
                </a:solidFill>
              </a:rPr>
              <a:t>How do viruses jump from animals to humans? </a:t>
            </a:r>
            <a:r>
              <a:rPr lang="en-US" sz="1200" dirty="0"/>
              <a:t>(5:04) </a:t>
            </a:r>
            <a:br>
              <a:rPr lang="en-US" sz="3200" b="1" dirty="0">
                <a:solidFill>
                  <a:srgbClr val="D10A05"/>
                </a:solidFill>
              </a:rPr>
            </a:br>
            <a:endParaRPr lang="en-US" sz="3200" dirty="0">
              <a:solidFill>
                <a:srgbClr val="D10A05"/>
              </a:solidFill>
            </a:endParaRPr>
          </a:p>
        </p:txBody>
      </p:sp>
      <p:pic>
        <p:nvPicPr>
          <p:cNvPr id="5" name="Online Media 4">
            <a:hlinkClick r:id="" action="ppaction://media"/>
            <a:extLst>
              <a:ext uri="{FF2B5EF4-FFF2-40B4-BE49-F238E27FC236}">
                <a16:creationId xmlns:a16="http://schemas.microsoft.com/office/drawing/2014/main" id="{27DC9473-592F-4F42-83E7-2F5B6A24F6A3}"/>
              </a:ext>
            </a:extLst>
          </p:cNvPr>
          <p:cNvPicPr>
            <a:picLocks noGrp="1" noRot="1" noChangeAspect="1"/>
          </p:cNvPicPr>
          <p:nvPr>
            <p:ph idx="1"/>
            <a:videoFile r:link="rId1"/>
          </p:nvPr>
        </p:nvPicPr>
        <p:blipFill>
          <a:blip r:embed="rId4"/>
          <a:stretch>
            <a:fillRect/>
          </a:stretch>
        </p:blipFill>
        <p:spPr>
          <a:xfrm>
            <a:off x="2017083" y="1274489"/>
            <a:ext cx="6550731" cy="3684786"/>
          </a:xfrm>
          <a:prstGeom prst="rect">
            <a:avLst/>
          </a:prstGeom>
        </p:spPr>
      </p:pic>
    </p:spTree>
    <p:extLst>
      <p:ext uri="{BB962C8B-B14F-4D97-AF65-F5344CB8AC3E}">
        <p14:creationId xmlns:p14="http://schemas.microsoft.com/office/powerpoint/2010/main" val="3907129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98099" y="217550"/>
            <a:ext cx="6788699" cy="857250"/>
          </a:xfrm>
        </p:spPr>
        <p:txBody>
          <a:bodyPr>
            <a:normAutofit/>
          </a:bodyPr>
          <a:lstStyle/>
          <a:p>
            <a:r>
              <a:rPr lang="en-US" altLang="en-US" sz="3200" b="1" dirty="0">
                <a:solidFill>
                  <a:srgbClr val="D10A05"/>
                </a:solidFill>
                <a:ea typeface="ＭＳ Ｐゴシック" panose="020B0600070205080204" pitchFamily="34" charset="-128"/>
              </a:rPr>
              <a:t>Coronaviruses </a:t>
            </a:r>
            <a:endParaRPr lang="en-US" sz="3200" dirty="0"/>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898101" y="1279922"/>
            <a:ext cx="6960149" cy="3646028"/>
          </a:xfrm>
        </p:spPr>
        <p:txBody>
          <a:bodyPr>
            <a:normAutofit/>
          </a:bodyPr>
          <a:lstStyle/>
          <a:p>
            <a:r>
              <a:rPr lang="en-US" sz="2400" dirty="0"/>
              <a:t>Seven types found in humans; </a:t>
            </a:r>
          </a:p>
          <a:p>
            <a:pPr lvl="1"/>
            <a:r>
              <a:rPr lang="en-US" sz="2000" dirty="0"/>
              <a:t>229E </a:t>
            </a:r>
          </a:p>
          <a:p>
            <a:pPr lvl="1"/>
            <a:r>
              <a:rPr lang="en-US" sz="2000" dirty="0"/>
              <a:t>NL63 </a:t>
            </a:r>
          </a:p>
          <a:p>
            <a:pPr lvl="1"/>
            <a:r>
              <a:rPr lang="en-US" sz="2000" dirty="0"/>
              <a:t>OC43 </a:t>
            </a:r>
          </a:p>
          <a:p>
            <a:pPr lvl="1"/>
            <a:r>
              <a:rPr lang="en-US" sz="2000" dirty="0"/>
              <a:t>HKU1 </a:t>
            </a:r>
          </a:p>
          <a:p>
            <a:pPr lvl="1"/>
            <a:r>
              <a:rPr lang="en-US" sz="2000" dirty="0"/>
              <a:t>SARS-</a:t>
            </a:r>
            <a:r>
              <a:rPr lang="en-US" sz="2000" dirty="0" err="1"/>
              <a:t>CoV</a:t>
            </a:r>
            <a:endParaRPr lang="en-US" sz="2000" dirty="0"/>
          </a:p>
          <a:p>
            <a:pPr lvl="1"/>
            <a:r>
              <a:rPr lang="en-US" sz="2000" dirty="0"/>
              <a:t>MERS-</a:t>
            </a:r>
            <a:r>
              <a:rPr lang="en-US" sz="2000" dirty="0" err="1"/>
              <a:t>CoV</a:t>
            </a:r>
            <a:endParaRPr lang="en-US" sz="2000" dirty="0"/>
          </a:p>
          <a:p>
            <a:pPr lvl="1"/>
            <a:r>
              <a:rPr lang="en-US" sz="2000" dirty="0"/>
              <a:t>SARS-CoV-2</a:t>
            </a:r>
          </a:p>
        </p:txBody>
      </p:sp>
      <p:cxnSp>
        <p:nvCxnSpPr>
          <p:cNvPr id="5" name="Straight Arrow Connector 4">
            <a:extLst>
              <a:ext uri="{FF2B5EF4-FFF2-40B4-BE49-F238E27FC236}">
                <a16:creationId xmlns:a16="http://schemas.microsoft.com/office/drawing/2014/main" id="{C1926CE7-05C7-4E37-950E-1D2842C7A557}"/>
              </a:ext>
            </a:extLst>
          </p:cNvPr>
          <p:cNvCxnSpPr>
            <a:cxnSpLocks/>
          </p:cNvCxnSpPr>
          <p:nvPr/>
        </p:nvCxnSpPr>
        <p:spPr>
          <a:xfrm flipV="1">
            <a:off x="3949423" y="2298644"/>
            <a:ext cx="1571267" cy="170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ight Brace 5">
            <a:extLst>
              <a:ext uri="{FF2B5EF4-FFF2-40B4-BE49-F238E27FC236}">
                <a16:creationId xmlns:a16="http://schemas.microsoft.com/office/drawing/2014/main" id="{4842A014-5D14-48C8-9A9C-4B5C20FE442E}"/>
              </a:ext>
            </a:extLst>
          </p:cNvPr>
          <p:cNvSpPr/>
          <p:nvPr/>
        </p:nvSpPr>
        <p:spPr>
          <a:xfrm>
            <a:off x="3731895" y="1834539"/>
            <a:ext cx="228600" cy="126839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07C408D9-A7FD-4502-A25A-C4504D06212B}"/>
              </a:ext>
            </a:extLst>
          </p:cNvPr>
          <p:cNvSpPr txBox="1"/>
          <p:nvPr/>
        </p:nvSpPr>
        <p:spPr>
          <a:xfrm>
            <a:off x="5738218" y="1830074"/>
            <a:ext cx="2948580" cy="1200329"/>
          </a:xfrm>
          <a:prstGeom prst="rect">
            <a:avLst/>
          </a:prstGeom>
          <a:noFill/>
        </p:spPr>
        <p:txBody>
          <a:bodyPr wrap="square" rtlCol="0">
            <a:spAutoFit/>
          </a:bodyPr>
          <a:lstStyle/>
          <a:p>
            <a:r>
              <a:rPr lang="en-US" dirty="0"/>
              <a:t>Cause mild to moderate upper-respiratory tract illnesses, like the common cold. </a:t>
            </a:r>
          </a:p>
        </p:txBody>
      </p:sp>
      <p:sp>
        <p:nvSpPr>
          <p:cNvPr id="9" name="TextBox 8">
            <a:extLst>
              <a:ext uri="{FF2B5EF4-FFF2-40B4-BE49-F238E27FC236}">
                <a16:creationId xmlns:a16="http://schemas.microsoft.com/office/drawing/2014/main" id="{CABAE310-9918-4801-83CE-EEFA090A33AB}"/>
              </a:ext>
            </a:extLst>
          </p:cNvPr>
          <p:cNvSpPr txBox="1"/>
          <p:nvPr/>
        </p:nvSpPr>
        <p:spPr>
          <a:xfrm>
            <a:off x="5738218" y="3725621"/>
            <a:ext cx="2698462" cy="646331"/>
          </a:xfrm>
          <a:prstGeom prst="rect">
            <a:avLst/>
          </a:prstGeom>
          <a:noFill/>
        </p:spPr>
        <p:txBody>
          <a:bodyPr wrap="square" rtlCol="0">
            <a:spAutoFit/>
          </a:bodyPr>
          <a:lstStyle/>
          <a:p>
            <a:r>
              <a:rPr lang="en-US" dirty="0"/>
              <a:t>Can cause more serious, even fatal disease </a:t>
            </a:r>
          </a:p>
        </p:txBody>
      </p:sp>
      <p:cxnSp>
        <p:nvCxnSpPr>
          <p:cNvPr id="10" name="Straight Arrow Connector 9">
            <a:extLst>
              <a:ext uri="{FF2B5EF4-FFF2-40B4-BE49-F238E27FC236}">
                <a16:creationId xmlns:a16="http://schemas.microsoft.com/office/drawing/2014/main" id="{C9FDADF9-7C30-4220-8EE4-7720864B5C4D}"/>
              </a:ext>
            </a:extLst>
          </p:cNvPr>
          <p:cNvCxnSpPr>
            <a:cxnSpLocks/>
          </p:cNvCxnSpPr>
          <p:nvPr/>
        </p:nvCxnSpPr>
        <p:spPr>
          <a:xfrm>
            <a:off x="4274820" y="3726644"/>
            <a:ext cx="1463398" cy="273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120FA079-438D-46A1-BD5B-2B20AC9BC92E}"/>
              </a:ext>
            </a:extLst>
          </p:cNvPr>
          <p:cNvSpPr/>
          <p:nvPr/>
        </p:nvSpPr>
        <p:spPr>
          <a:xfrm>
            <a:off x="4143322" y="3196891"/>
            <a:ext cx="131498" cy="10574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A8F69869-0B78-49D9-80E2-B1A555C9FFA1}"/>
              </a:ext>
            </a:extLst>
          </p:cNvPr>
          <p:cNvSpPr txBox="1"/>
          <p:nvPr/>
        </p:nvSpPr>
        <p:spPr>
          <a:xfrm>
            <a:off x="2964820" y="4155948"/>
            <a:ext cx="1244251" cy="338554"/>
          </a:xfrm>
          <a:prstGeom prst="rect">
            <a:avLst/>
          </a:prstGeom>
          <a:noFill/>
        </p:spPr>
        <p:txBody>
          <a:bodyPr wrap="none" rtlCol="0">
            <a:spAutoFit/>
          </a:bodyPr>
          <a:lstStyle/>
          <a:p>
            <a:r>
              <a:rPr lang="en-US" sz="1600" dirty="0"/>
              <a:t>(COVID-19)</a:t>
            </a:r>
          </a:p>
        </p:txBody>
      </p:sp>
    </p:spTree>
    <p:extLst>
      <p:ext uri="{BB962C8B-B14F-4D97-AF65-F5344CB8AC3E}">
        <p14:creationId xmlns:p14="http://schemas.microsoft.com/office/powerpoint/2010/main" val="3383142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F6B6-92AD-4A8E-82BC-F240264CFEFD}"/>
              </a:ext>
            </a:extLst>
          </p:cNvPr>
          <p:cNvSpPr>
            <a:spLocks noGrp="1"/>
          </p:cNvSpPr>
          <p:nvPr>
            <p:ph type="title"/>
          </p:nvPr>
        </p:nvSpPr>
        <p:spPr>
          <a:xfrm>
            <a:off x="1898100" y="206120"/>
            <a:ext cx="6788699" cy="857250"/>
          </a:xfrm>
        </p:spPr>
        <p:txBody>
          <a:bodyPr>
            <a:normAutofit/>
          </a:bodyPr>
          <a:lstStyle/>
          <a:p>
            <a:r>
              <a:rPr lang="en-US" altLang="en-US" sz="3200" b="1" dirty="0">
                <a:solidFill>
                  <a:srgbClr val="D10A05"/>
                </a:solidFill>
                <a:ea typeface="ＭＳ Ｐゴシック" panose="020B0600070205080204" pitchFamily="34" charset="-128"/>
              </a:rPr>
              <a:t>Coronaviruses Cont. </a:t>
            </a:r>
            <a:endParaRPr lang="en-US" sz="3200" dirty="0"/>
          </a:p>
        </p:txBody>
      </p:sp>
      <p:sp>
        <p:nvSpPr>
          <p:cNvPr id="3" name="Content Placeholder 2">
            <a:extLst>
              <a:ext uri="{FF2B5EF4-FFF2-40B4-BE49-F238E27FC236}">
                <a16:creationId xmlns:a16="http://schemas.microsoft.com/office/drawing/2014/main" id="{83A8D081-6ED9-4423-B445-3DA1176E8588}"/>
              </a:ext>
            </a:extLst>
          </p:cNvPr>
          <p:cNvSpPr>
            <a:spLocks noGrp="1"/>
          </p:cNvSpPr>
          <p:nvPr>
            <p:ph idx="1"/>
          </p:nvPr>
        </p:nvSpPr>
        <p:spPr>
          <a:xfrm>
            <a:off x="1898100" y="1063370"/>
            <a:ext cx="6868828" cy="3874010"/>
          </a:xfrm>
        </p:spPr>
        <p:txBody>
          <a:bodyPr>
            <a:normAutofit/>
          </a:bodyPr>
          <a:lstStyle/>
          <a:p>
            <a:r>
              <a:rPr lang="en-US" sz="2400" b="1" dirty="0"/>
              <a:t>SARS coronavirus (SARS-</a:t>
            </a:r>
            <a:r>
              <a:rPr lang="en-US" sz="2400" b="1" dirty="0" err="1"/>
              <a:t>CoV</a:t>
            </a:r>
            <a:r>
              <a:rPr lang="en-US" sz="2400" b="1" dirty="0"/>
              <a:t>) </a:t>
            </a:r>
          </a:p>
          <a:p>
            <a:pPr lvl="1"/>
            <a:r>
              <a:rPr lang="en-US" sz="2000" dirty="0"/>
              <a:t>Nov. 2002 – Disappeared by 2004 </a:t>
            </a:r>
          </a:p>
          <a:p>
            <a:pPr lvl="1"/>
            <a:r>
              <a:rPr lang="en-US" sz="2000" dirty="0"/>
              <a:t>Caused severe acute respiratory syndrome (SARS)</a:t>
            </a:r>
          </a:p>
          <a:p>
            <a:r>
              <a:rPr lang="en-US" sz="2400" b="1" dirty="0"/>
              <a:t>Middle East respiratory syndrome (MERS-</a:t>
            </a:r>
            <a:r>
              <a:rPr lang="en-US" sz="2400" b="1" dirty="0" err="1"/>
              <a:t>CoV</a:t>
            </a:r>
            <a:r>
              <a:rPr lang="en-US" sz="2400" b="1" dirty="0"/>
              <a:t>)</a:t>
            </a:r>
          </a:p>
          <a:p>
            <a:pPr lvl="1"/>
            <a:r>
              <a:rPr lang="en-US" sz="2000" dirty="0"/>
              <a:t>Transmitted from an animal reservoir in camels, MERS was identified in September 2012 and continues to cause sporadic and localized outbreaks </a:t>
            </a:r>
          </a:p>
          <a:p>
            <a:r>
              <a:rPr lang="en-US" sz="2400" b="1" dirty="0"/>
              <a:t>SARS-CoV-2 (COVID-19)</a:t>
            </a:r>
          </a:p>
        </p:txBody>
      </p:sp>
    </p:spTree>
    <p:extLst>
      <p:ext uri="{BB962C8B-B14F-4D97-AF65-F5344CB8AC3E}">
        <p14:creationId xmlns:p14="http://schemas.microsoft.com/office/powerpoint/2010/main" val="717570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F004-A6C7-4F4D-8B40-EDF400444590}"/>
              </a:ext>
            </a:extLst>
          </p:cNvPr>
          <p:cNvSpPr>
            <a:spLocks noGrp="1"/>
          </p:cNvSpPr>
          <p:nvPr>
            <p:ph type="title"/>
          </p:nvPr>
        </p:nvSpPr>
        <p:spPr>
          <a:xfrm>
            <a:off x="1898100" y="11757"/>
            <a:ext cx="6788699" cy="857250"/>
          </a:xfrm>
        </p:spPr>
        <p:txBody>
          <a:bodyPr>
            <a:normAutofit/>
          </a:bodyPr>
          <a:lstStyle/>
          <a:p>
            <a:r>
              <a:rPr lang="en-US" altLang="en-US" sz="2800" b="1" dirty="0">
                <a:solidFill>
                  <a:srgbClr val="D10A05"/>
                </a:solidFill>
                <a:ea typeface="ＭＳ Ｐゴシック" panose="020B0600070205080204" pitchFamily="34" charset="-128"/>
              </a:rPr>
              <a:t>What is SARS-CoV-2? </a:t>
            </a:r>
            <a:endParaRPr lang="en-US" sz="2800" b="1" dirty="0">
              <a:solidFill>
                <a:srgbClr val="D10A05"/>
              </a:solidFill>
            </a:endParaRPr>
          </a:p>
        </p:txBody>
      </p:sp>
      <p:sp>
        <p:nvSpPr>
          <p:cNvPr id="3" name="Content Placeholder 2">
            <a:extLst>
              <a:ext uri="{FF2B5EF4-FFF2-40B4-BE49-F238E27FC236}">
                <a16:creationId xmlns:a16="http://schemas.microsoft.com/office/drawing/2014/main" id="{79D375DE-B278-465F-8A1C-63575C68C7FD}"/>
              </a:ext>
            </a:extLst>
          </p:cNvPr>
          <p:cNvSpPr>
            <a:spLocks noGrp="1"/>
          </p:cNvSpPr>
          <p:nvPr>
            <p:ph idx="1"/>
          </p:nvPr>
        </p:nvSpPr>
        <p:spPr>
          <a:xfrm>
            <a:off x="4250200" y="994097"/>
            <a:ext cx="4573289" cy="3811574"/>
          </a:xfrm>
        </p:spPr>
        <p:txBody>
          <a:bodyPr>
            <a:normAutofit fontScale="92500" lnSpcReduction="20000"/>
          </a:bodyPr>
          <a:lstStyle/>
          <a:p>
            <a:r>
              <a:rPr lang="en-US" altLang="en-US" sz="2600" dirty="0">
                <a:ea typeface="ＭＳ Ｐゴシック" panose="020B0600070205080204" pitchFamily="34" charset="-128"/>
              </a:rPr>
              <a:t>SARS-CoV-2 is the virus that causes coronavirus disease 2019 (COVID-19)</a:t>
            </a:r>
          </a:p>
          <a:p>
            <a:r>
              <a:rPr lang="en-US" altLang="en-US" sz="2600" dirty="0">
                <a:ea typeface="ＭＳ Ｐゴシック" panose="020B0600070205080204" pitchFamily="34" charset="-128"/>
              </a:rPr>
              <a:t>Continuously evolves </a:t>
            </a:r>
            <a:r>
              <a:rPr lang="en-US" sz="2800" dirty="0"/>
              <a:t>as changes in the genetic code (genetic mutations) occur </a:t>
            </a:r>
            <a:r>
              <a:rPr lang="en-US" altLang="en-US" sz="2600" dirty="0">
                <a:ea typeface="ＭＳ Ｐゴシック" panose="020B0600070205080204" pitchFamily="34" charset="-128"/>
              </a:rPr>
              <a:t> </a:t>
            </a:r>
          </a:p>
          <a:p>
            <a:r>
              <a:rPr lang="en-US" altLang="en-US" sz="2600" dirty="0">
                <a:ea typeface="ＭＳ Ｐゴシック" panose="020B0600070205080204" pitchFamily="34" charset="-128"/>
              </a:rPr>
              <a:t>Emerged from China in December 2019 </a:t>
            </a:r>
          </a:p>
          <a:p>
            <a:r>
              <a:rPr lang="en-US" altLang="en-US" sz="2600" dirty="0">
                <a:ea typeface="ＭＳ Ｐゴシック" panose="020B0600070205080204" pitchFamily="34" charset="-128"/>
              </a:rPr>
              <a:t>Declared a global pandemic by the World Health Organization on March 11, 2020</a:t>
            </a:r>
          </a:p>
        </p:txBody>
      </p:sp>
      <p:pic>
        <p:nvPicPr>
          <p:cNvPr id="4" name="Content Placeholder 3" descr="SARS-COV-2 virus">
            <a:extLst>
              <a:ext uri="{FF2B5EF4-FFF2-40B4-BE49-F238E27FC236}">
                <a16:creationId xmlns:a16="http://schemas.microsoft.com/office/drawing/2014/main" id="{7F3311B3-AA30-4DE9-B92B-95D7A35518EA}"/>
              </a:ext>
            </a:extLst>
          </p:cNvPr>
          <p:cNvPicPr>
            <a:picLocks noChangeAspect="1"/>
          </p:cNvPicPr>
          <p:nvPr/>
        </p:nvPicPr>
        <p:blipFill rotWithShape="1">
          <a:blip r:embed="rId3"/>
          <a:srcRect l="14989"/>
          <a:stretch/>
        </p:blipFill>
        <p:spPr>
          <a:xfrm>
            <a:off x="1898100" y="1698596"/>
            <a:ext cx="2015711" cy="1746307"/>
          </a:xfrm>
          <a:prstGeom prst="rect">
            <a:avLst/>
          </a:prstGeom>
        </p:spPr>
      </p:pic>
    </p:spTree>
    <p:extLst>
      <p:ext uri="{BB962C8B-B14F-4D97-AF65-F5344CB8AC3E}">
        <p14:creationId xmlns:p14="http://schemas.microsoft.com/office/powerpoint/2010/main" val="1035429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B61F-B10C-4D16-AC17-DB647F44A335}"/>
              </a:ext>
            </a:extLst>
          </p:cNvPr>
          <p:cNvSpPr>
            <a:spLocks noGrp="1"/>
          </p:cNvSpPr>
          <p:nvPr>
            <p:ph type="title"/>
          </p:nvPr>
        </p:nvSpPr>
        <p:spPr>
          <a:xfrm>
            <a:off x="1836229" y="0"/>
            <a:ext cx="6788699" cy="857250"/>
          </a:xfrm>
        </p:spPr>
        <p:txBody>
          <a:bodyPr>
            <a:normAutofit/>
          </a:bodyPr>
          <a:lstStyle/>
          <a:p>
            <a:r>
              <a:rPr lang="en-US" sz="3200" b="1" dirty="0">
                <a:solidFill>
                  <a:srgbClr val="D10A05"/>
                </a:solidFill>
              </a:rPr>
              <a:t>Transmission</a:t>
            </a:r>
          </a:p>
        </p:txBody>
      </p:sp>
      <p:sp>
        <p:nvSpPr>
          <p:cNvPr id="3" name="Content Placeholder 2">
            <a:extLst>
              <a:ext uri="{FF2B5EF4-FFF2-40B4-BE49-F238E27FC236}">
                <a16:creationId xmlns:a16="http://schemas.microsoft.com/office/drawing/2014/main" id="{A6D2B9D0-CB03-42A0-A05C-B2949C7FCC73}"/>
              </a:ext>
            </a:extLst>
          </p:cNvPr>
          <p:cNvSpPr>
            <a:spLocks noGrp="1"/>
          </p:cNvSpPr>
          <p:nvPr>
            <p:ph idx="1"/>
          </p:nvPr>
        </p:nvSpPr>
        <p:spPr>
          <a:xfrm>
            <a:off x="5303343" y="857250"/>
            <a:ext cx="3321585" cy="4122830"/>
          </a:xfrm>
        </p:spPr>
        <p:txBody>
          <a:bodyPr>
            <a:normAutofit fontScale="40000" lnSpcReduction="20000"/>
          </a:bodyPr>
          <a:lstStyle/>
          <a:p>
            <a:pPr marL="0" indent="0">
              <a:buNone/>
            </a:pPr>
            <a:endParaRPr lang="en-US" sz="3600" dirty="0"/>
          </a:p>
          <a:p>
            <a:r>
              <a:rPr lang="en-US" sz="5000" dirty="0"/>
              <a:t>Breathing in air when close to an infected person who is exhaling small droplets and particles that contain the virus.</a:t>
            </a:r>
          </a:p>
          <a:p>
            <a:r>
              <a:rPr lang="en-US" sz="5000" dirty="0"/>
              <a:t>Having these small droplets and particles that contain virus land on the eyes, nose, or mouth, especially through splashes and sprays like a cough or sneeze.</a:t>
            </a:r>
          </a:p>
          <a:p>
            <a:r>
              <a:rPr lang="en-US" sz="5000" dirty="0"/>
              <a:t>Touching eyes, nose, or mouth with hands that have the virus on them.</a:t>
            </a:r>
          </a:p>
          <a:p>
            <a:pPr marL="0" indent="0">
              <a:buNone/>
            </a:pPr>
            <a:endParaRPr lang="en-US" dirty="0"/>
          </a:p>
        </p:txBody>
      </p:sp>
      <p:pic>
        <p:nvPicPr>
          <p:cNvPr id="4" name="Content Placeholder 5" descr="Man sneezing and the spray of his sneeze">
            <a:extLst>
              <a:ext uri="{FF2B5EF4-FFF2-40B4-BE49-F238E27FC236}">
                <a16:creationId xmlns:a16="http://schemas.microsoft.com/office/drawing/2014/main" id="{38D648B3-5146-47ED-B186-57444483F3BA}"/>
              </a:ext>
            </a:extLst>
          </p:cNvPr>
          <p:cNvPicPr>
            <a:picLocks noChangeAspect="1"/>
          </p:cNvPicPr>
          <p:nvPr/>
        </p:nvPicPr>
        <p:blipFill rotWithShape="1">
          <a:blip r:embed="rId3">
            <a:extLst>
              <a:ext uri="{28A0092B-C50C-407E-A947-70E740481C1C}">
                <a14:useLocalDpi xmlns:a14="http://schemas.microsoft.com/office/drawing/2010/main" val="0"/>
              </a:ext>
            </a:extLst>
          </a:blip>
          <a:srcRect t="15143" b="18190"/>
          <a:stretch/>
        </p:blipFill>
        <p:spPr>
          <a:xfrm>
            <a:off x="1969113" y="2220733"/>
            <a:ext cx="2999494" cy="2086605"/>
          </a:xfrm>
          <a:prstGeom prst="rect">
            <a:avLst/>
          </a:prstGeom>
        </p:spPr>
      </p:pic>
      <p:sp>
        <p:nvSpPr>
          <p:cNvPr id="5" name="TextBox 4">
            <a:extLst>
              <a:ext uri="{FF2B5EF4-FFF2-40B4-BE49-F238E27FC236}">
                <a16:creationId xmlns:a16="http://schemas.microsoft.com/office/drawing/2014/main" id="{F785D4E3-90F6-4A7F-BE2A-F8D2F5C5C4A6}"/>
              </a:ext>
            </a:extLst>
          </p:cNvPr>
          <p:cNvSpPr txBox="1"/>
          <p:nvPr/>
        </p:nvSpPr>
        <p:spPr>
          <a:xfrm>
            <a:off x="1836229" y="984060"/>
            <a:ext cx="3265262" cy="1015663"/>
          </a:xfrm>
          <a:prstGeom prst="rect">
            <a:avLst/>
          </a:prstGeom>
          <a:noFill/>
        </p:spPr>
        <p:txBody>
          <a:bodyPr wrap="square" rtlCol="0">
            <a:spAutoFit/>
          </a:bodyPr>
          <a:lstStyle/>
          <a:p>
            <a:pPr>
              <a:buNone/>
            </a:pPr>
            <a:r>
              <a:rPr lang="en-US" altLang="en-US" sz="2000" dirty="0"/>
              <a:t>COVID-19 is spread from person to person in three main ways:</a:t>
            </a:r>
            <a:endParaRPr lang="en-US" sz="2000" dirty="0"/>
          </a:p>
        </p:txBody>
      </p:sp>
    </p:spTree>
    <p:extLst>
      <p:ext uri="{BB962C8B-B14F-4D97-AF65-F5344CB8AC3E}">
        <p14:creationId xmlns:p14="http://schemas.microsoft.com/office/powerpoint/2010/main" val="2609419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11F7-CA71-47A3-8EE5-FE6A90D1C565}"/>
              </a:ext>
            </a:extLst>
          </p:cNvPr>
          <p:cNvSpPr>
            <a:spLocks noGrp="1"/>
          </p:cNvSpPr>
          <p:nvPr>
            <p:ph type="title"/>
          </p:nvPr>
        </p:nvSpPr>
        <p:spPr/>
        <p:txBody>
          <a:bodyPr>
            <a:normAutofit/>
          </a:bodyPr>
          <a:lstStyle/>
          <a:p>
            <a:r>
              <a:rPr lang="en-US" sz="3200" b="1" dirty="0">
                <a:solidFill>
                  <a:srgbClr val="D10A05"/>
                </a:solidFill>
              </a:rPr>
              <a:t>Incubation period</a:t>
            </a:r>
          </a:p>
        </p:txBody>
      </p:sp>
      <p:sp>
        <p:nvSpPr>
          <p:cNvPr id="3" name="Content Placeholder 2">
            <a:extLst>
              <a:ext uri="{FF2B5EF4-FFF2-40B4-BE49-F238E27FC236}">
                <a16:creationId xmlns:a16="http://schemas.microsoft.com/office/drawing/2014/main" id="{40E760FE-FDAC-4BFE-9EB9-63CE6DB37889}"/>
              </a:ext>
            </a:extLst>
          </p:cNvPr>
          <p:cNvSpPr>
            <a:spLocks noGrp="1"/>
          </p:cNvSpPr>
          <p:nvPr>
            <p:ph idx="1"/>
          </p:nvPr>
        </p:nvSpPr>
        <p:spPr/>
        <p:txBody>
          <a:bodyPr>
            <a:normAutofit fontScale="70000" lnSpcReduction="20000"/>
          </a:bodyPr>
          <a:lstStyle/>
          <a:p>
            <a:r>
              <a:rPr lang="en-US" dirty="0"/>
              <a:t>The incubation period is the time between exposure to a virus and the onset of symptoms </a:t>
            </a:r>
          </a:p>
          <a:p>
            <a:r>
              <a:rPr lang="en-US" dirty="0"/>
              <a:t>With COVID-19, symptoms may show 2-14 days after exposure</a:t>
            </a:r>
          </a:p>
          <a:p>
            <a:r>
              <a:rPr lang="en-US" dirty="0"/>
              <a:t>CDC indicates that people are most contagious when they are the most symptomatic</a:t>
            </a:r>
          </a:p>
          <a:p>
            <a:r>
              <a:rPr lang="en-US" dirty="0"/>
              <a:t>Several studies show people may be contagious before developing symptoms</a:t>
            </a:r>
          </a:p>
          <a:p>
            <a:endParaRPr lang="en-US" dirty="0"/>
          </a:p>
        </p:txBody>
      </p:sp>
    </p:spTree>
    <p:extLst>
      <p:ext uri="{BB962C8B-B14F-4D97-AF65-F5344CB8AC3E}">
        <p14:creationId xmlns:p14="http://schemas.microsoft.com/office/powerpoint/2010/main" val="146133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07E9-0E66-475B-98BA-2A9E7FEDBAD8}"/>
              </a:ext>
            </a:extLst>
          </p:cNvPr>
          <p:cNvSpPr>
            <a:spLocks noGrp="1"/>
          </p:cNvSpPr>
          <p:nvPr>
            <p:ph type="title"/>
          </p:nvPr>
        </p:nvSpPr>
        <p:spPr>
          <a:xfrm>
            <a:off x="1586429" y="244541"/>
            <a:ext cx="7733626" cy="857250"/>
          </a:xfrm>
        </p:spPr>
        <p:txBody>
          <a:bodyPr>
            <a:noAutofit/>
          </a:bodyPr>
          <a:lstStyle/>
          <a:p>
            <a:r>
              <a:rPr lang="en-US" altLang="en-US" sz="3200" b="1" dirty="0">
                <a:solidFill>
                  <a:srgbClr val="D10A05"/>
                </a:solidFill>
                <a:ea typeface="ＭＳ Ｐゴシック" panose="020B0600070205080204" pitchFamily="34" charset="-128"/>
              </a:rPr>
              <a:t>COVID-19 can cause mild to severe symptoms</a:t>
            </a:r>
            <a:endParaRPr lang="en-US" sz="3200" b="1" dirty="0">
              <a:solidFill>
                <a:srgbClr val="D10A05"/>
              </a:solidFill>
            </a:endParaRPr>
          </a:p>
        </p:txBody>
      </p:sp>
      <p:sp>
        <p:nvSpPr>
          <p:cNvPr id="4" name="Content Placeholder 2">
            <a:extLst>
              <a:ext uri="{FF2B5EF4-FFF2-40B4-BE49-F238E27FC236}">
                <a16:creationId xmlns:a16="http://schemas.microsoft.com/office/drawing/2014/main" id="{57F15FE2-7748-4ACD-A499-1A874E05CBB9}"/>
              </a:ext>
            </a:extLst>
          </p:cNvPr>
          <p:cNvSpPr>
            <a:spLocks noGrp="1"/>
          </p:cNvSpPr>
          <p:nvPr>
            <p:ph sz="half" idx="1"/>
          </p:nvPr>
        </p:nvSpPr>
        <p:spPr>
          <a:xfrm>
            <a:off x="1808603" y="1281017"/>
            <a:ext cx="3810000" cy="3189317"/>
          </a:xfrm>
        </p:spPr>
        <p:txBody>
          <a:bodyPr/>
          <a:lstStyle/>
          <a:p>
            <a:pPr marL="0" indent="0">
              <a:spcBef>
                <a:spcPts val="0"/>
              </a:spcBef>
              <a:buNone/>
            </a:pPr>
            <a:r>
              <a:rPr lang="en-US" altLang="en-US" sz="2200" u="sng" dirty="0">
                <a:ea typeface="ＭＳ Ｐゴシック" panose="020B0600070205080204" pitchFamily="34" charset="-128"/>
              </a:rPr>
              <a:t>Most common symptoms include:</a:t>
            </a:r>
          </a:p>
          <a:p>
            <a:pPr>
              <a:spcBef>
                <a:spcPts val="0"/>
              </a:spcBef>
            </a:pPr>
            <a:r>
              <a:rPr lang="en-US" altLang="en-US" sz="2200" dirty="0">
                <a:ea typeface="ＭＳ Ｐゴシック" panose="020B0600070205080204" pitchFamily="34" charset="-128"/>
              </a:rPr>
              <a:t>Fever</a:t>
            </a:r>
          </a:p>
          <a:p>
            <a:pPr>
              <a:spcBef>
                <a:spcPts val="0"/>
              </a:spcBef>
            </a:pPr>
            <a:r>
              <a:rPr lang="en-US" altLang="en-US" sz="2200" dirty="0">
                <a:ea typeface="ＭＳ Ｐゴシック" panose="020B0600070205080204" pitchFamily="34" charset="-128"/>
              </a:rPr>
              <a:t>Cough</a:t>
            </a:r>
          </a:p>
          <a:p>
            <a:pPr>
              <a:spcBef>
                <a:spcPts val="0"/>
              </a:spcBef>
            </a:pPr>
            <a:r>
              <a:rPr lang="en-US" altLang="en-US" sz="2200" dirty="0">
                <a:ea typeface="ＭＳ Ｐゴシック" panose="020B0600070205080204" pitchFamily="34" charset="-128"/>
              </a:rPr>
              <a:t>Shortness of breath</a:t>
            </a:r>
          </a:p>
          <a:p>
            <a:pPr marL="0" indent="0">
              <a:buNone/>
            </a:pPr>
            <a:endParaRPr lang="en-US" altLang="en-US" sz="2200" dirty="0">
              <a:ea typeface="ＭＳ Ｐゴシック" panose="020B0600070205080204" pitchFamily="34" charset="-128"/>
            </a:endParaRPr>
          </a:p>
          <a:p>
            <a:pPr>
              <a:buFontTx/>
              <a:buNone/>
            </a:pPr>
            <a:endParaRPr lang="en-US" altLang="en-US" sz="2200" dirty="0">
              <a:ea typeface="ＭＳ Ｐゴシック" panose="020B0600070205080204" pitchFamily="34" charset="-128"/>
            </a:endParaRPr>
          </a:p>
        </p:txBody>
      </p:sp>
      <p:sp>
        <p:nvSpPr>
          <p:cNvPr id="5" name="Content Placeholder 2">
            <a:extLst>
              <a:ext uri="{FF2B5EF4-FFF2-40B4-BE49-F238E27FC236}">
                <a16:creationId xmlns:a16="http://schemas.microsoft.com/office/drawing/2014/main" id="{EA6AE84F-39C0-4888-BDEE-5C5806E9BEB1}"/>
              </a:ext>
            </a:extLst>
          </p:cNvPr>
          <p:cNvSpPr txBox="1">
            <a:spLocks/>
          </p:cNvSpPr>
          <p:nvPr/>
        </p:nvSpPr>
        <p:spPr>
          <a:xfrm>
            <a:off x="5129055" y="1281017"/>
            <a:ext cx="4191000" cy="29028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altLang="en-US" sz="2200" u="sng" dirty="0">
                <a:ea typeface="ＭＳ Ｐゴシック" panose="020B0600070205080204" pitchFamily="34" charset="-128"/>
              </a:rPr>
              <a:t>Other symptoms may include:</a:t>
            </a:r>
          </a:p>
          <a:p>
            <a:pPr>
              <a:spcBef>
                <a:spcPts val="0"/>
              </a:spcBef>
            </a:pPr>
            <a:r>
              <a:rPr lang="en-US" altLang="en-US" sz="2200" dirty="0">
                <a:ea typeface="ＭＳ Ｐゴシック" panose="020B0600070205080204" pitchFamily="34" charset="-128"/>
              </a:rPr>
              <a:t>Sore throat</a:t>
            </a:r>
          </a:p>
          <a:p>
            <a:pPr>
              <a:spcBef>
                <a:spcPts val="0"/>
              </a:spcBef>
            </a:pPr>
            <a:r>
              <a:rPr lang="en-US" altLang="en-US" sz="2200" dirty="0">
                <a:ea typeface="ＭＳ Ｐゴシック" panose="020B0600070205080204" pitchFamily="34" charset="-128"/>
              </a:rPr>
              <a:t>Runny or stuffy nose</a:t>
            </a:r>
          </a:p>
          <a:p>
            <a:pPr>
              <a:spcBef>
                <a:spcPts val="0"/>
              </a:spcBef>
            </a:pPr>
            <a:r>
              <a:rPr lang="en-US" altLang="en-US" sz="2200" dirty="0">
                <a:ea typeface="ＭＳ Ｐゴシック" panose="020B0600070205080204" pitchFamily="34" charset="-128"/>
              </a:rPr>
              <a:t>Body aches</a:t>
            </a:r>
          </a:p>
          <a:p>
            <a:pPr>
              <a:spcBef>
                <a:spcPts val="0"/>
              </a:spcBef>
            </a:pPr>
            <a:r>
              <a:rPr lang="en-US" altLang="en-US" sz="2200" dirty="0">
                <a:ea typeface="ＭＳ Ｐゴシック" panose="020B0600070205080204" pitchFamily="34" charset="-128"/>
              </a:rPr>
              <a:t>Headache</a:t>
            </a:r>
          </a:p>
          <a:p>
            <a:pPr>
              <a:spcBef>
                <a:spcPts val="0"/>
              </a:spcBef>
            </a:pPr>
            <a:r>
              <a:rPr lang="en-US" altLang="en-US" sz="2200" dirty="0">
                <a:ea typeface="ＭＳ Ｐゴシック" panose="020B0600070205080204" pitchFamily="34" charset="-128"/>
              </a:rPr>
              <a:t>Chills </a:t>
            </a:r>
          </a:p>
          <a:p>
            <a:pPr>
              <a:spcBef>
                <a:spcPts val="0"/>
              </a:spcBef>
            </a:pPr>
            <a:r>
              <a:rPr lang="en-US" altLang="en-US" sz="2200" dirty="0">
                <a:ea typeface="ＭＳ Ｐゴシック" panose="020B0600070205080204" pitchFamily="34" charset="-128"/>
              </a:rPr>
              <a:t>Fatigue</a:t>
            </a:r>
          </a:p>
          <a:p>
            <a:pPr>
              <a:spcBef>
                <a:spcPts val="0"/>
              </a:spcBef>
            </a:pPr>
            <a:r>
              <a:rPr lang="en-US" altLang="en-US" sz="2200" dirty="0">
                <a:ea typeface="ＭＳ Ｐゴシック" panose="020B0600070205080204" pitchFamily="34" charset="-128"/>
              </a:rPr>
              <a:t>Gastrointestinal: diarrhea, nausea</a:t>
            </a:r>
          </a:p>
          <a:p>
            <a:pPr>
              <a:spcBef>
                <a:spcPts val="0"/>
              </a:spcBef>
            </a:pPr>
            <a:r>
              <a:rPr lang="en-US" altLang="en-US" sz="2200" dirty="0">
                <a:ea typeface="ＭＳ Ｐゴシック" panose="020B0600070205080204" pitchFamily="34" charset="-128"/>
              </a:rPr>
              <a:t>Loss of smell and taste</a:t>
            </a:r>
          </a:p>
          <a:p>
            <a:endParaRPr lang="en-US" altLang="en-US" sz="2200" dirty="0">
              <a:ea typeface="ＭＳ Ｐゴシック" panose="020B0600070205080204" pitchFamily="34" charset="-128"/>
            </a:endParaRPr>
          </a:p>
          <a:p>
            <a:endParaRPr lang="en-US" sz="2200" dirty="0"/>
          </a:p>
        </p:txBody>
      </p:sp>
    </p:spTree>
    <p:extLst>
      <p:ext uri="{BB962C8B-B14F-4D97-AF65-F5344CB8AC3E}">
        <p14:creationId xmlns:p14="http://schemas.microsoft.com/office/powerpoint/2010/main" val="394138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39B3-33C3-4D17-8F9C-F0C44F2EEB4F}"/>
              </a:ext>
            </a:extLst>
          </p:cNvPr>
          <p:cNvSpPr>
            <a:spLocks noGrp="1"/>
          </p:cNvSpPr>
          <p:nvPr>
            <p:ph type="title"/>
          </p:nvPr>
        </p:nvSpPr>
        <p:spPr>
          <a:xfrm>
            <a:off x="1597446" y="106389"/>
            <a:ext cx="7656723" cy="857250"/>
          </a:xfrm>
        </p:spPr>
        <p:txBody>
          <a:bodyPr>
            <a:noAutofit/>
          </a:bodyPr>
          <a:lstStyle/>
          <a:p>
            <a:r>
              <a:rPr lang="en-US" altLang="en-US" sz="2800" b="1" dirty="0">
                <a:solidFill>
                  <a:srgbClr val="D10A05"/>
                </a:solidFill>
                <a:ea typeface="ＭＳ Ｐゴシック" panose="020B0600070205080204" pitchFamily="34" charset="-128"/>
              </a:rPr>
              <a:t>CDC Streamlined COVID-19 Guidance</a:t>
            </a:r>
            <a:r>
              <a:rPr lang="en-US" altLang="en-US" sz="1800" b="1" dirty="0">
                <a:solidFill>
                  <a:srgbClr val="C00000"/>
                </a:solidFill>
                <a:ea typeface="ＭＳ Ｐゴシック" panose="020B0600070205080204" pitchFamily="34" charset="-128"/>
              </a:rPr>
              <a:t>,</a:t>
            </a:r>
            <a:r>
              <a:rPr lang="en-US" altLang="en-US" sz="1800" i="1" dirty="0">
                <a:ea typeface="ＭＳ Ｐゴシック" panose="020B0600070205080204" pitchFamily="34" charset="-128"/>
              </a:rPr>
              <a:t> </a:t>
            </a:r>
            <a:r>
              <a:rPr lang="en-US" altLang="en-US" sz="2000" b="1" i="1" dirty="0">
                <a:ea typeface="ＭＳ Ｐゴシック" panose="020B0600070205080204" pitchFamily="34" charset="-128"/>
              </a:rPr>
              <a:t>effective 08/11/2022</a:t>
            </a:r>
            <a:endParaRPr lang="en-US" sz="3200" b="1" i="1" dirty="0"/>
          </a:p>
        </p:txBody>
      </p:sp>
      <p:sp>
        <p:nvSpPr>
          <p:cNvPr id="4" name="Content Placeholder 2">
            <a:extLst>
              <a:ext uri="{FF2B5EF4-FFF2-40B4-BE49-F238E27FC236}">
                <a16:creationId xmlns:a16="http://schemas.microsoft.com/office/drawing/2014/main" id="{3A7C323F-D189-45AB-9A63-3F999B6D2039}"/>
              </a:ext>
            </a:extLst>
          </p:cNvPr>
          <p:cNvSpPr>
            <a:spLocks noGrp="1"/>
          </p:cNvSpPr>
          <p:nvPr>
            <p:ph sz="half" idx="1"/>
          </p:nvPr>
        </p:nvSpPr>
        <p:spPr>
          <a:xfrm>
            <a:off x="1808603" y="1741982"/>
            <a:ext cx="3320452" cy="3604996"/>
          </a:xfrm>
        </p:spPr>
        <p:txBody>
          <a:bodyPr>
            <a:normAutofit lnSpcReduction="10000"/>
          </a:bodyPr>
          <a:lstStyle/>
          <a:p>
            <a:pPr>
              <a:spcBef>
                <a:spcPts val="0"/>
              </a:spcBef>
            </a:pPr>
            <a:r>
              <a:rPr lang="en-US" altLang="en-US" sz="2000" dirty="0">
                <a:ea typeface="ＭＳ Ｐゴシック" panose="020B0600070205080204" pitchFamily="34" charset="-128"/>
              </a:rPr>
              <a:t>Vaccinated and unvaccinated follow the same guidance now </a:t>
            </a:r>
          </a:p>
          <a:p>
            <a:pPr>
              <a:spcBef>
                <a:spcPts val="0"/>
              </a:spcBef>
            </a:pPr>
            <a:r>
              <a:rPr lang="en-US" altLang="en-US" sz="2000" dirty="0">
                <a:ea typeface="ＭＳ Ｐゴシック" panose="020B0600070205080204" pitchFamily="34" charset="-128"/>
              </a:rPr>
              <a:t>If exposed, wear a high-quality mask for 10 days and get tested on day 5 in place of quarantining </a:t>
            </a:r>
          </a:p>
          <a:p>
            <a:pPr>
              <a:spcBef>
                <a:spcPts val="0"/>
              </a:spcBef>
            </a:pPr>
            <a:r>
              <a:rPr lang="en-US" altLang="en-US" sz="2000" dirty="0">
                <a:ea typeface="ＭＳ Ｐゴシック" panose="020B0600070205080204" pitchFamily="34" charset="-128"/>
              </a:rPr>
              <a:t>Isolate when you have COVID-19 or are awaiting test results </a:t>
            </a:r>
          </a:p>
          <a:p>
            <a:pPr>
              <a:spcBef>
                <a:spcPts val="0"/>
              </a:spcBef>
            </a:pPr>
            <a:r>
              <a:rPr lang="en-US" altLang="en-US" sz="2000" dirty="0">
                <a:ea typeface="ＭＳ Ｐゴシック" panose="020B0600070205080204" pitchFamily="34" charset="-128"/>
              </a:rPr>
              <a:t>End isolation on Day 5, wear a mask until Day 10 </a:t>
            </a:r>
          </a:p>
          <a:p>
            <a:pPr>
              <a:buFontTx/>
              <a:buNone/>
            </a:pPr>
            <a:endParaRPr lang="en-US" altLang="en-US" sz="2200" dirty="0">
              <a:ea typeface="ＭＳ Ｐゴシック" panose="020B0600070205080204" pitchFamily="34" charset="-128"/>
            </a:endParaRPr>
          </a:p>
        </p:txBody>
      </p:sp>
      <p:sp>
        <p:nvSpPr>
          <p:cNvPr id="5" name="Content Placeholder 2">
            <a:extLst>
              <a:ext uri="{FF2B5EF4-FFF2-40B4-BE49-F238E27FC236}">
                <a16:creationId xmlns:a16="http://schemas.microsoft.com/office/drawing/2014/main" id="{D71356A1-F5C7-43DA-B2BB-24C84CD1AAD2}"/>
              </a:ext>
            </a:extLst>
          </p:cNvPr>
          <p:cNvSpPr txBox="1">
            <a:spLocks/>
          </p:cNvSpPr>
          <p:nvPr/>
        </p:nvSpPr>
        <p:spPr>
          <a:xfrm>
            <a:off x="5129055" y="1741982"/>
            <a:ext cx="3937827" cy="33460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altLang="en-US" sz="2000" dirty="0">
                <a:ea typeface="ＭＳ Ｐゴシック" panose="020B0600070205080204" pitchFamily="34" charset="-128"/>
              </a:rPr>
              <a:t>Avoid high-risk people until Day 11 </a:t>
            </a:r>
          </a:p>
          <a:p>
            <a:pPr>
              <a:spcBef>
                <a:spcPts val="0"/>
              </a:spcBef>
            </a:pPr>
            <a:r>
              <a:rPr lang="en-US" altLang="en-US" sz="2000" dirty="0">
                <a:ea typeface="ＭＳ Ｐゴシック" panose="020B0600070205080204" pitchFamily="34" charset="-128"/>
              </a:rPr>
              <a:t>Moderate to severely ill people should isolate through Day 10 </a:t>
            </a:r>
          </a:p>
          <a:p>
            <a:pPr>
              <a:spcBef>
                <a:spcPts val="0"/>
              </a:spcBef>
            </a:pPr>
            <a:r>
              <a:rPr lang="en-US" altLang="en-US" sz="2000" dirty="0">
                <a:ea typeface="ＭＳ Ｐゴシック" panose="020B0600070205080204" pitchFamily="34" charset="-128"/>
              </a:rPr>
              <a:t>If you have a weakened immune system, isolate through Day 10 </a:t>
            </a:r>
          </a:p>
          <a:p>
            <a:pPr>
              <a:spcBef>
                <a:spcPts val="0"/>
              </a:spcBef>
            </a:pPr>
            <a:r>
              <a:rPr lang="en-US" altLang="en-US" sz="2000" dirty="0">
                <a:ea typeface="ＭＳ Ｐゴシック" panose="020B0600070205080204" pitchFamily="34" charset="-128"/>
              </a:rPr>
              <a:t>Testing of asymptomatic people without known exposures will no longer be recommended </a:t>
            </a:r>
          </a:p>
          <a:p>
            <a:pPr>
              <a:spcBef>
                <a:spcPts val="0"/>
              </a:spcBef>
            </a:pPr>
            <a:endParaRPr lang="en-US" altLang="en-US" sz="2200" dirty="0">
              <a:ea typeface="ＭＳ Ｐゴシック" panose="020B0600070205080204" pitchFamily="34" charset="-128"/>
            </a:endParaRPr>
          </a:p>
          <a:p>
            <a:endParaRPr lang="en-US" sz="2200" dirty="0"/>
          </a:p>
        </p:txBody>
      </p:sp>
      <p:sp>
        <p:nvSpPr>
          <p:cNvPr id="6" name="TextBox 5">
            <a:extLst>
              <a:ext uri="{FF2B5EF4-FFF2-40B4-BE49-F238E27FC236}">
                <a16:creationId xmlns:a16="http://schemas.microsoft.com/office/drawing/2014/main" id="{F9E8315D-47C3-4ED8-8B52-5F695B900F6A}"/>
              </a:ext>
            </a:extLst>
          </p:cNvPr>
          <p:cNvSpPr txBox="1"/>
          <p:nvPr/>
        </p:nvSpPr>
        <p:spPr>
          <a:xfrm>
            <a:off x="1728593" y="924114"/>
            <a:ext cx="7415407" cy="646331"/>
          </a:xfrm>
          <a:prstGeom prst="rect">
            <a:avLst/>
          </a:prstGeom>
          <a:noFill/>
        </p:spPr>
        <p:txBody>
          <a:bodyPr wrap="square" rtlCol="0">
            <a:spAutoFit/>
          </a:bodyPr>
          <a:lstStyle/>
          <a:p>
            <a:r>
              <a:rPr lang="en-US" i="1" dirty="0">
                <a:solidFill>
                  <a:srgbClr val="C00000"/>
                </a:solidFill>
              </a:rPr>
              <a:t>This guidance acknowledges that the pandemic is not over, but also helps us move to a point where COVID-19 no longer severely disrupts our daily lives.</a:t>
            </a:r>
          </a:p>
        </p:txBody>
      </p:sp>
    </p:spTree>
    <p:extLst>
      <p:ext uri="{BB962C8B-B14F-4D97-AF65-F5344CB8AC3E}">
        <p14:creationId xmlns:p14="http://schemas.microsoft.com/office/powerpoint/2010/main" val="53088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7D6EB-76A2-4AEA-9236-71A1A9B09BC7}"/>
              </a:ext>
            </a:extLst>
          </p:cNvPr>
          <p:cNvSpPr>
            <a:spLocks noGrp="1"/>
          </p:cNvSpPr>
          <p:nvPr>
            <p:ph idx="1"/>
          </p:nvPr>
        </p:nvSpPr>
        <p:spPr>
          <a:xfrm>
            <a:off x="1898100" y="1531904"/>
            <a:ext cx="6788699" cy="3108296"/>
          </a:xfrm>
        </p:spPr>
        <p:txBody>
          <a:bodyPr>
            <a:normAutofit fontScale="85000" lnSpcReduction="10000"/>
          </a:bodyPr>
          <a:lstStyle/>
          <a:p>
            <a:r>
              <a:rPr lang="en-US" sz="2400" dirty="0"/>
              <a:t>Assess the potential for exposure to COVID-19 in the Workplace</a:t>
            </a:r>
          </a:p>
          <a:p>
            <a:r>
              <a:rPr lang="en-US" sz="2400" dirty="0"/>
              <a:t>Outline individual and community-based efforts that target infectious disease transmission</a:t>
            </a:r>
          </a:p>
          <a:p>
            <a:r>
              <a:rPr lang="en-US" sz="2400" dirty="0"/>
              <a:t>Identify strategies for preparedness &amp; response including strategies to support continuity of operations</a:t>
            </a:r>
          </a:p>
          <a:p>
            <a:r>
              <a:rPr lang="en-US" sz="2400" dirty="0"/>
              <a:t>Identify engineering and administrative controls used to reduce, and in some cases prevent exposure in the workplace</a:t>
            </a:r>
          </a:p>
          <a:p>
            <a:r>
              <a:rPr lang="en-US" sz="2400" dirty="0"/>
              <a:t>Define existing OSHA standards that protect workers from exposure to infectious diseases</a:t>
            </a:r>
          </a:p>
        </p:txBody>
      </p:sp>
      <p:sp>
        <p:nvSpPr>
          <p:cNvPr id="4" name="Title 1">
            <a:extLst>
              <a:ext uri="{FF2B5EF4-FFF2-40B4-BE49-F238E27FC236}">
                <a16:creationId xmlns:a16="http://schemas.microsoft.com/office/drawing/2014/main" id="{53652575-D2E5-41E1-9A89-5FE9B8F6D258}"/>
              </a:ext>
            </a:extLst>
          </p:cNvPr>
          <p:cNvSpPr>
            <a:spLocks noGrp="1"/>
          </p:cNvSpPr>
          <p:nvPr>
            <p:ph type="title"/>
          </p:nvPr>
        </p:nvSpPr>
        <p:spPr>
          <a:xfrm>
            <a:off x="1898100" y="503300"/>
            <a:ext cx="6788699" cy="857250"/>
          </a:xfrm>
        </p:spPr>
        <p:txBody>
          <a:bodyPr>
            <a:normAutofit/>
          </a:bodyPr>
          <a:lstStyle/>
          <a:p>
            <a:r>
              <a:rPr lang="en-US" sz="3200" b="1" dirty="0">
                <a:solidFill>
                  <a:srgbClr val="D10A05"/>
                </a:solidFill>
              </a:rPr>
              <a:t>Learning Objectives (cont.)</a:t>
            </a:r>
            <a:endParaRPr lang="en-US" sz="3200" dirty="0">
              <a:solidFill>
                <a:srgbClr val="D10A05"/>
              </a:solidFill>
            </a:endParaRPr>
          </a:p>
        </p:txBody>
      </p:sp>
    </p:spTree>
    <p:extLst>
      <p:ext uri="{BB962C8B-B14F-4D97-AF65-F5344CB8AC3E}">
        <p14:creationId xmlns:p14="http://schemas.microsoft.com/office/powerpoint/2010/main" val="301343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C181-95CE-464A-8407-75D39F8039C3}"/>
              </a:ext>
            </a:extLst>
          </p:cNvPr>
          <p:cNvSpPr>
            <a:spLocks noGrp="1"/>
          </p:cNvSpPr>
          <p:nvPr>
            <p:ph type="title"/>
          </p:nvPr>
        </p:nvSpPr>
        <p:spPr>
          <a:xfrm>
            <a:off x="1866139" y="26602"/>
            <a:ext cx="6788699" cy="857250"/>
          </a:xfrm>
        </p:spPr>
        <p:txBody>
          <a:bodyPr>
            <a:normAutofit/>
          </a:bodyPr>
          <a:lstStyle/>
          <a:p>
            <a:r>
              <a:rPr lang="en-US" altLang="en-US" sz="3200" b="1" dirty="0">
                <a:solidFill>
                  <a:srgbClr val="D10A05"/>
                </a:solidFill>
                <a:ea typeface="ＭＳ Ｐゴシック" panose="020B0600070205080204" pitchFamily="34" charset="-128"/>
              </a:rPr>
              <a:t>John Hopkins Live Data Map</a:t>
            </a:r>
            <a:endParaRPr lang="en-US" sz="3200" b="1" dirty="0">
              <a:solidFill>
                <a:srgbClr val="FF0000"/>
              </a:solidFill>
            </a:endParaRPr>
          </a:p>
        </p:txBody>
      </p:sp>
      <p:sp>
        <p:nvSpPr>
          <p:cNvPr id="3" name="Content Placeholder 2">
            <a:extLst>
              <a:ext uri="{FF2B5EF4-FFF2-40B4-BE49-F238E27FC236}">
                <a16:creationId xmlns:a16="http://schemas.microsoft.com/office/drawing/2014/main" id="{345DE38E-C042-458B-8137-69DABD5C8EFA}"/>
              </a:ext>
            </a:extLst>
          </p:cNvPr>
          <p:cNvSpPr>
            <a:spLocks noGrp="1"/>
          </p:cNvSpPr>
          <p:nvPr>
            <p:ph idx="1"/>
          </p:nvPr>
        </p:nvSpPr>
        <p:spPr/>
        <p:txBody>
          <a:bodyPr/>
          <a:lstStyle/>
          <a:p>
            <a:endParaRPr lang="en-US"/>
          </a:p>
        </p:txBody>
      </p:sp>
      <p:pic>
        <p:nvPicPr>
          <p:cNvPr id="4" name="Picture 3">
            <a:hlinkClick r:id="rId3"/>
            <a:extLst>
              <a:ext uri="{FF2B5EF4-FFF2-40B4-BE49-F238E27FC236}">
                <a16:creationId xmlns:a16="http://schemas.microsoft.com/office/drawing/2014/main" id="{99D36E0A-8FBA-4AD5-BC3B-424FBA31FB24}"/>
              </a:ext>
            </a:extLst>
          </p:cNvPr>
          <p:cNvPicPr>
            <a:picLocks noChangeAspect="1"/>
          </p:cNvPicPr>
          <p:nvPr/>
        </p:nvPicPr>
        <p:blipFill rotWithShape="1">
          <a:blip r:embed="rId4"/>
          <a:srcRect l="9915" t="35553" r="57029" b="9355"/>
          <a:stretch/>
        </p:blipFill>
        <p:spPr>
          <a:xfrm>
            <a:off x="1989179" y="1199842"/>
            <a:ext cx="6606540" cy="3716020"/>
          </a:xfrm>
          <a:prstGeom prst="rect">
            <a:avLst/>
          </a:prstGeom>
        </p:spPr>
      </p:pic>
      <p:sp>
        <p:nvSpPr>
          <p:cNvPr id="5" name="TextBox 4">
            <a:extLst>
              <a:ext uri="{FF2B5EF4-FFF2-40B4-BE49-F238E27FC236}">
                <a16:creationId xmlns:a16="http://schemas.microsoft.com/office/drawing/2014/main" id="{FF3DA8C2-167F-4C6C-BBD5-9F5A1858981B}"/>
              </a:ext>
            </a:extLst>
          </p:cNvPr>
          <p:cNvSpPr txBox="1"/>
          <p:nvPr/>
        </p:nvSpPr>
        <p:spPr>
          <a:xfrm>
            <a:off x="3462461" y="737295"/>
            <a:ext cx="3659976" cy="369332"/>
          </a:xfrm>
          <a:prstGeom prst="rect">
            <a:avLst/>
          </a:prstGeom>
          <a:noFill/>
        </p:spPr>
        <p:txBody>
          <a:bodyPr wrap="none" rtlCol="0">
            <a:spAutoFit/>
          </a:bodyPr>
          <a:lstStyle/>
          <a:p>
            <a:r>
              <a:rPr lang="en-US" dirty="0">
                <a:hlinkClick r:id="rId3"/>
              </a:rPr>
              <a:t>https://coronavirus.jhu.edu/map.html</a:t>
            </a:r>
            <a:r>
              <a:rPr lang="en-US" dirty="0"/>
              <a:t> </a:t>
            </a:r>
          </a:p>
        </p:txBody>
      </p:sp>
    </p:spTree>
    <p:extLst>
      <p:ext uri="{BB962C8B-B14F-4D97-AF65-F5344CB8AC3E}">
        <p14:creationId xmlns:p14="http://schemas.microsoft.com/office/powerpoint/2010/main" val="2120970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9680-7CAD-43FA-89FF-513D507B4292}"/>
              </a:ext>
            </a:extLst>
          </p:cNvPr>
          <p:cNvSpPr>
            <a:spLocks noGrp="1"/>
          </p:cNvSpPr>
          <p:nvPr>
            <p:ph type="title"/>
          </p:nvPr>
        </p:nvSpPr>
        <p:spPr>
          <a:xfrm>
            <a:off x="1504695" y="418239"/>
            <a:ext cx="7639305" cy="857250"/>
          </a:xfrm>
        </p:spPr>
        <p:txBody>
          <a:bodyPr>
            <a:noAutofit/>
          </a:bodyPr>
          <a:lstStyle/>
          <a:p>
            <a:r>
              <a:rPr lang="en-US" altLang="en-US" sz="3200" b="1" dirty="0">
                <a:solidFill>
                  <a:srgbClr val="D10A05"/>
                </a:solidFill>
                <a:ea typeface="ＭＳ Ｐゴシック" panose="020B0600070205080204" pitchFamily="34" charset="-128"/>
              </a:rPr>
              <a:t>Assessing the Potential for Exposure in the Workplace</a:t>
            </a:r>
            <a:endParaRPr lang="en-US" sz="3200" b="1" dirty="0">
              <a:solidFill>
                <a:srgbClr val="D10A05"/>
              </a:solidFill>
            </a:endParaRPr>
          </a:p>
        </p:txBody>
      </p:sp>
      <p:sp>
        <p:nvSpPr>
          <p:cNvPr id="3" name="Content Placeholder 2">
            <a:extLst>
              <a:ext uri="{FF2B5EF4-FFF2-40B4-BE49-F238E27FC236}">
                <a16:creationId xmlns:a16="http://schemas.microsoft.com/office/drawing/2014/main" id="{5E1C8D01-E697-4085-B408-4EBBAD5BB8EE}"/>
              </a:ext>
            </a:extLst>
          </p:cNvPr>
          <p:cNvSpPr>
            <a:spLocks noGrp="1"/>
          </p:cNvSpPr>
          <p:nvPr>
            <p:ph idx="1"/>
          </p:nvPr>
        </p:nvSpPr>
        <p:spPr>
          <a:xfrm>
            <a:off x="1898099" y="1604791"/>
            <a:ext cx="6788699" cy="3035409"/>
          </a:xfrm>
        </p:spPr>
        <p:txBody>
          <a:bodyPr>
            <a:normAutofit fontScale="85000" lnSpcReduction="20000"/>
          </a:bodyPr>
          <a:lstStyle/>
          <a:p>
            <a:r>
              <a:rPr lang="en-US" altLang="en-US" sz="3300" b="1" dirty="0">
                <a:ea typeface="ＭＳ Ｐゴシック" panose="020B0600070205080204" pitchFamily="34" charset="-128"/>
              </a:rPr>
              <a:t>Key exposure factors in the workplace</a:t>
            </a:r>
          </a:p>
          <a:p>
            <a:pPr lvl="1"/>
            <a:r>
              <a:rPr lang="en-US" altLang="en-US" dirty="0">
                <a:ea typeface="ＭＳ Ｐゴシック" panose="020B0600070205080204" pitchFamily="34" charset="-128"/>
              </a:rPr>
              <a:t>Does the work setting require close contact with people potentially infected with the COVID-19 virus?</a:t>
            </a:r>
          </a:p>
          <a:p>
            <a:pPr lvl="1"/>
            <a:r>
              <a:rPr lang="en-US" altLang="en-US" dirty="0">
                <a:ea typeface="ＭＳ Ｐゴシック" panose="020B0600070205080204" pitchFamily="34" charset="-128"/>
              </a:rPr>
              <a:t>Do specific job duties require close, repeated or extended contact with people with known or suspected COVID-19?</a:t>
            </a:r>
          </a:p>
          <a:p>
            <a:pPr lvl="1"/>
            <a:r>
              <a:rPr lang="en-US" altLang="en-US" dirty="0">
                <a:ea typeface="ＭＳ Ｐゴシック" panose="020B0600070205080204" pitchFamily="34" charset="-128"/>
              </a:rPr>
              <a:t>Has the community spread of the virus included cases in the workplace?</a:t>
            </a:r>
          </a:p>
          <a:p>
            <a:endParaRPr lang="en-US" dirty="0"/>
          </a:p>
        </p:txBody>
      </p:sp>
    </p:spTree>
    <p:extLst>
      <p:ext uri="{BB962C8B-B14F-4D97-AF65-F5344CB8AC3E}">
        <p14:creationId xmlns:p14="http://schemas.microsoft.com/office/powerpoint/2010/main" val="3051962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B34-4F42-4894-A4D8-5C694AA9F0CD}"/>
              </a:ext>
            </a:extLst>
          </p:cNvPr>
          <p:cNvSpPr>
            <a:spLocks noGrp="1"/>
          </p:cNvSpPr>
          <p:nvPr>
            <p:ph type="title"/>
          </p:nvPr>
        </p:nvSpPr>
        <p:spPr>
          <a:xfrm>
            <a:off x="1898100" y="189607"/>
            <a:ext cx="6788699" cy="857250"/>
          </a:xfrm>
        </p:spPr>
        <p:txBody>
          <a:bodyPr>
            <a:normAutofit fontScale="90000"/>
          </a:bodyPr>
          <a:lstStyle/>
          <a:p>
            <a:r>
              <a:rPr lang="en-US" altLang="en-US" sz="3600" b="1" dirty="0">
                <a:solidFill>
                  <a:srgbClr val="D10A05"/>
                </a:solidFill>
                <a:ea typeface="ＭＳ Ｐゴシック" panose="020B0600070205080204" pitchFamily="34" charset="-128"/>
              </a:rPr>
              <a:t>Very High potential for exposure</a:t>
            </a:r>
            <a:endParaRPr lang="en-US" sz="3600" b="1" dirty="0">
              <a:solidFill>
                <a:srgbClr val="D10A05"/>
              </a:solidFill>
            </a:endParaRPr>
          </a:p>
        </p:txBody>
      </p:sp>
      <p:sp>
        <p:nvSpPr>
          <p:cNvPr id="5" name="Content Placeholder 5">
            <a:extLst>
              <a:ext uri="{FF2B5EF4-FFF2-40B4-BE49-F238E27FC236}">
                <a16:creationId xmlns:a16="http://schemas.microsoft.com/office/drawing/2014/main" id="{912E955D-B818-4758-8D3B-30693FF72250}"/>
              </a:ext>
            </a:extLst>
          </p:cNvPr>
          <p:cNvSpPr txBox="1">
            <a:spLocks/>
          </p:cNvSpPr>
          <p:nvPr/>
        </p:nvSpPr>
        <p:spPr>
          <a:xfrm>
            <a:off x="1814973" y="1046857"/>
            <a:ext cx="7127146" cy="329357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en-US" sz="2600" u="sng" dirty="0">
                <a:ea typeface="ＭＳ Ｐゴシック" panose="020B0600070205080204" pitchFamily="34" charset="-128"/>
              </a:rPr>
              <a:t>Examples of work settings</a:t>
            </a:r>
            <a:endParaRPr lang="en-US" altLang="en-US" sz="2600" dirty="0">
              <a:ea typeface="ＭＳ Ｐゴシック" panose="020B0600070205080204" pitchFamily="34" charset="-128"/>
            </a:endParaRPr>
          </a:p>
          <a:p>
            <a:r>
              <a:rPr lang="en-US" altLang="en-US" sz="2200" dirty="0">
                <a:ea typeface="ＭＳ Ｐゴシック" panose="020B0600070205080204" pitchFamily="34" charset="-128"/>
              </a:rPr>
              <a:t>Healthcare workers/Lab personnel performing specific tasks or aerosol-generating procedures on known or suspected COVID-19 patients that place them at a greater risk</a:t>
            </a:r>
          </a:p>
          <a:p>
            <a:pPr lvl="1"/>
            <a:r>
              <a:rPr lang="en-US" altLang="en-US" sz="1900" dirty="0">
                <a:ea typeface="ＭＳ Ｐゴシック" panose="020B0600070205080204" pitchFamily="34" charset="-128"/>
              </a:rPr>
              <a:t>intubation</a:t>
            </a:r>
          </a:p>
          <a:p>
            <a:pPr lvl="1"/>
            <a:r>
              <a:rPr lang="en-US" altLang="en-US" sz="1900" dirty="0">
                <a:ea typeface="ＭＳ Ｐゴシック" panose="020B0600070205080204" pitchFamily="34" charset="-128"/>
              </a:rPr>
              <a:t>cough induction procedures</a:t>
            </a:r>
          </a:p>
          <a:p>
            <a:pPr lvl="1"/>
            <a:r>
              <a:rPr lang="en-US" altLang="en-US" sz="1900" dirty="0">
                <a:ea typeface="ＭＳ Ｐゴシック" panose="020B0600070205080204" pitchFamily="34" charset="-128"/>
              </a:rPr>
              <a:t>bronchoscopies</a:t>
            </a:r>
          </a:p>
          <a:p>
            <a:pPr lvl="1"/>
            <a:r>
              <a:rPr lang="en-US" altLang="en-US" sz="1900" dirty="0">
                <a:ea typeface="ＭＳ Ｐゴシック" panose="020B0600070205080204" pitchFamily="34" charset="-128"/>
              </a:rPr>
              <a:t>some dental procedures and exams</a:t>
            </a:r>
          </a:p>
          <a:p>
            <a:pPr lvl="1"/>
            <a:r>
              <a:rPr lang="en-US" altLang="en-US" sz="1900" dirty="0">
                <a:ea typeface="ＭＳ Ｐゴシック" panose="020B0600070205080204" pitchFamily="34" charset="-128"/>
              </a:rPr>
              <a:t>invasive specimen collection</a:t>
            </a:r>
          </a:p>
          <a:p>
            <a:pPr lvl="1"/>
            <a:r>
              <a:rPr lang="en-US" altLang="en-US" sz="1900" dirty="0">
                <a:ea typeface="ＭＳ Ｐゴシック" panose="020B0600070205080204" pitchFamily="34" charset="-128"/>
              </a:rPr>
              <a:t>collecting or handling specimens </a:t>
            </a:r>
          </a:p>
        </p:txBody>
      </p:sp>
      <p:pic>
        <p:nvPicPr>
          <p:cNvPr id="6" name="Picture 5">
            <a:extLst>
              <a:ext uri="{FF2B5EF4-FFF2-40B4-BE49-F238E27FC236}">
                <a16:creationId xmlns:a16="http://schemas.microsoft.com/office/drawing/2014/main" id="{EAE66C79-3C08-4FF7-B8E0-0E95E916FCF5}"/>
              </a:ext>
            </a:extLst>
          </p:cNvPr>
          <p:cNvPicPr>
            <a:picLocks noChangeAspect="1"/>
          </p:cNvPicPr>
          <p:nvPr/>
        </p:nvPicPr>
        <p:blipFill>
          <a:blip r:embed="rId3"/>
          <a:stretch>
            <a:fillRect/>
          </a:stretch>
        </p:blipFill>
        <p:spPr>
          <a:xfrm>
            <a:off x="6702887" y="2126623"/>
            <a:ext cx="1983911" cy="2645215"/>
          </a:xfrm>
          <a:prstGeom prst="rect">
            <a:avLst/>
          </a:prstGeom>
        </p:spPr>
      </p:pic>
      <p:sp>
        <p:nvSpPr>
          <p:cNvPr id="9" name="TextBox 8">
            <a:extLst>
              <a:ext uri="{FF2B5EF4-FFF2-40B4-BE49-F238E27FC236}">
                <a16:creationId xmlns:a16="http://schemas.microsoft.com/office/drawing/2014/main" id="{B8E0F405-3208-46A7-AAD1-6ED35E4DD48C}"/>
              </a:ext>
            </a:extLst>
          </p:cNvPr>
          <p:cNvSpPr txBox="1"/>
          <p:nvPr/>
        </p:nvSpPr>
        <p:spPr>
          <a:xfrm>
            <a:off x="6090945" y="4798778"/>
            <a:ext cx="4480279" cy="215444"/>
          </a:xfrm>
          <a:prstGeom prst="rect">
            <a:avLst/>
          </a:prstGeom>
          <a:noFill/>
        </p:spPr>
        <p:txBody>
          <a:bodyPr wrap="square" rtlCol="0">
            <a:spAutoFit/>
          </a:bodyPr>
          <a:lstStyle/>
          <a:p>
            <a:r>
              <a:rPr lang="en-US" sz="800" dirty="0"/>
              <a:t>"Dentist 1" by </a:t>
            </a:r>
            <a:r>
              <a:rPr lang="en-US" sz="800" dirty="0" err="1"/>
              <a:t>sj_sanders</a:t>
            </a:r>
            <a:r>
              <a:rPr lang="en-US" sz="800" dirty="0"/>
              <a:t> is licensed under CC BY-NC-SA 2.0 </a:t>
            </a:r>
          </a:p>
        </p:txBody>
      </p:sp>
    </p:spTree>
    <p:extLst>
      <p:ext uri="{BB962C8B-B14F-4D97-AF65-F5344CB8AC3E}">
        <p14:creationId xmlns:p14="http://schemas.microsoft.com/office/powerpoint/2010/main" val="3318646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B34-4F42-4894-A4D8-5C694AA9F0CD}"/>
              </a:ext>
            </a:extLst>
          </p:cNvPr>
          <p:cNvSpPr>
            <a:spLocks noGrp="1"/>
          </p:cNvSpPr>
          <p:nvPr>
            <p:ph type="title"/>
          </p:nvPr>
        </p:nvSpPr>
        <p:spPr>
          <a:xfrm>
            <a:off x="1898100" y="0"/>
            <a:ext cx="6788699" cy="857250"/>
          </a:xfrm>
        </p:spPr>
        <p:txBody>
          <a:bodyPr>
            <a:normAutofit/>
          </a:bodyPr>
          <a:lstStyle/>
          <a:p>
            <a:r>
              <a:rPr lang="en-US" altLang="en-US" sz="3200" b="1" dirty="0">
                <a:solidFill>
                  <a:srgbClr val="D10A05"/>
                </a:solidFill>
                <a:ea typeface="ＭＳ Ｐゴシック" panose="020B0600070205080204" pitchFamily="34" charset="-128"/>
              </a:rPr>
              <a:t>High potential for exposure</a:t>
            </a:r>
            <a:endParaRPr lang="en-US" sz="3200" b="1" dirty="0">
              <a:solidFill>
                <a:srgbClr val="D10A05"/>
              </a:solidFill>
            </a:endParaRPr>
          </a:p>
        </p:txBody>
      </p:sp>
      <p:sp>
        <p:nvSpPr>
          <p:cNvPr id="5" name="Content Placeholder 5">
            <a:extLst>
              <a:ext uri="{FF2B5EF4-FFF2-40B4-BE49-F238E27FC236}">
                <a16:creationId xmlns:a16="http://schemas.microsoft.com/office/drawing/2014/main" id="{912E955D-B818-4758-8D3B-30693FF72250}"/>
              </a:ext>
            </a:extLst>
          </p:cNvPr>
          <p:cNvSpPr txBox="1">
            <a:spLocks/>
          </p:cNvSpPr>
          <p:nvPr/>
        </p:nvSpPr>
        <p:spPr>
          <a:xfrm>
            <a:off x="1809408" y="745643"/>
            <a:ext cx="6966081" cy="40386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en-US" sz="2400" u="sng" dirty="0">
                <a:ea typeface="ＭＳ Ｐゴシック" panose="020B0600070205080204" pitchFamily="34" charset="-128"/>
              </a:rPr>
              <a:t>Examples of work settings</a:t>
            </a:r>
            <a:endParaRPr lang="en-US" altLang="en-US" sz="2400" dirty="0">
              <a:ea typeface="ＭＳ Ｐゴシック" panose="020B0600070205080204" pitchFamily="34" charset="-128"/>
            </a:endParaRPr>
          </a:p>
          <a:p>
            <a:r>
              <a:rPr lang="en-US" altLang="en-US" sz="2000" dirty="0">
                <a:ea typeface="ＭＳ Ｐゴシック" panose="020B0600070205080204" pitchFamily="34" charset="-128"/>
              </a:rPr>
              <a:t>Healthcare delivery and support staff who enter patient rooms </a:t>
            </a:r>
          </a:p>
          <a:p>
            <a:r>
              <a:rPr lang="en-US" altLang="en-US" sz="2000" dirty="0">
                <a:ea typeface="ＭＳ Ｐゴシック" panose="020B0600070205080204" pitchFamily="34" charset="-128"/>
              </a:rPr>
              <a:t>Medical transport workers </a:t>
            </a:r>
          </a:p>
          <a:p>
            <a:r>
              <a:rPr lang="en-US" altLang="en-US" sz="2000" dirty="0">
                <a:ea typeface="ＭＳ Ｐゴシック" panose="020B0600070205080204" pitchFamily="34" charset="-128"/>
              </a:rPr>
              <a:t>Mortuary workers </a:t>
            </a:r>
          </a:p>
          <a:p>
            <a:r>
              <a:rPr lang="en-US" altLang="en-US" sz="2000" dirty="0">
                <a:ea typeface="ＭＳ Ｐゴシック" panose="020B0600070205080204" pitchFamily="34" charset="-128"/>
              </a:rPr>
              <a:t>Those who work indoors or in poorly ventilated spaces</a:t>
            </a:r>
          </a:p>
          <a:p>
            <a:pPr lvl="1"/>
            <a:r>
              <a:rPr lang="en-US" altLang="en-US" sz="2000" dirty="0">
                <a:ea typeface="ＭＳ Ｐゴシック" panose="020B0600070205080204" pitchFamily="34" charset="-128"/>
              </a:rPr>
              <a:t>manufacturing </a:t>
            </a:r>
          </a:p>
          <a:p>
            <a:pPr lvl="1"/>
            <a:r>
              <a:rPr lang="en-US" altLang="en-US" sz="2000" dirty="0">
                <a:ea typeface="ＭＳ Ｐゴシック" panose="020B0600070205080204" pitchFamily="34" charset="-128"/>
              </a:rPr>
              <a:t>retail or grocery stores </a:t>
            </a:r>
          </a:p>
          <a:p>
            <a:pPr lvl="1"/>
            <a:r>
              <a:rPr lang="en-US" altLang="en-US" sz="2000" dirty="0">
                <a:ea typeface="ＭＳ Ｐゴシック" panose="020B0600070205080204" pitchFamily="34" charset="-128"/>
              </a:rPr>
              <a:t>pharmacies </a:t>
            </a:r>
          </a:p>
          <a:p>
            <a:pPr lvl="1"/>
            <a:r>
              <a:rPr lang="en-US" altLang="en-US" sz="2000" dirty="0">
                <a:ea typeface="ＭＳ Ｐゴシック" panose="020B0600070205080204" pitchFamily="34" charset="-128"/>
              </a:rPr>
              <a:t>transit and transportation </a:t>
            </a:r>
          </a:p>
          <a:p>
            <a:pPr marL="457200" lvl="1" indent="0">
              <a:buNone/>
            </a:pPr>
            <a:r>
              <a:rPr lang="en-US" altLang="en-US" sz="2000" dirty="0">
                <a:ea typeface="ＭＳ Ｐゴシック" panose="020B0600070205080204" pitchFamily="34" charset="-128"/>
              </a:rPr>
              <a:t>operations </a:t>
            </a:r>
          </a:p>
          <a:p>
            <a:pPr lvl="1"/>
            <a:r>
              <a:rPr lang="en-US" altLang="en-US" sz="2000" dirty="0">
                <a:ea typeface="ＭＳ Ｐゴシック" panose="020B0600070205080204" pitchFamily="34" charset="-128"/>
              </a:rPr>
              <a:t>restaurants and bars</a:t>
            </a:r>
          </a:p>
          <a:p>
            <a:endParaRPr lang="en-US" altLang="en-US" sz="2000" dirty="0">
              <a:ea typeface="ＭＳ Ｐゴシック" panose="020B0600070205080204" pitchFamily="34" charset="-128"/>
            </a:endParaRPr>
          </a:p>
        </p:txBody>
      </p:sp>
      <p:pic>
        <p:nvPicPr>
          <p:cNvPr id="4" name="Picture 3">
            <a:extLst>
              <a:ext uri="{FF2B5EF4-FFF2-40B4-BE49-F238E27FC236}">
                <a16:creationId xmlns:a16="http://schemas.microsoft.com/office/drawing/2014/main" id="{0EFB4C69-2640-4100-A65B-E9DF444AE5E9}"/>
              </a:ext>
            </a:extLst>
          </p:cNvPr>
          <p:cNvPicPr>
            <a:picLocks noChangeAspect="1"/>
          </p:cNvPicPr>
          <p:nvPr/>
        </p:nvPicPr>
        <p:blipFill rotWithShape="1">
          <a:blip r:embed="rId3"/>
          <a:srcRect l="20734" t="5758" r="2169" b="8082"/>
          <a:stretch/>
        </p:blipFill>
        <p:spPr>
          <a:xfrm>
            <a:off x="5512795" y="2667248"/>
            <a:ext cx="3375369" cy="1837002"/>
          </a:xfrm>
          <a:prstGeom prst="rect">
            <a:avLst/>
          </a:prstGeom>
        </p:spPr>
      </p:pic>
      <p:sp>
        <p:nvSpPr>
          <p:cNvPr id="6" name="TextBox 5">
            <a:extLst>
              <a:ext uri="{FF2B5EF4-FFF2-40B4-BE49-F238E27FC236}">
                <a16:creationId xmlns:a16="http://schemas.microsoft.com/office/drawing/2014/main" id="{3E2A9003-D965-485C-856C-D265A9C970BD}"/>
              </a:ext>
            </a:extLst>
          </p:cNvPr>
          <p:cNvSpPr txBox="1"/>
          <p:nvPr/>
        </p:nvSpPr>
        <p:spPr>
          <a:xfrm>
            <a:off x="5512796" y="4463417"/>
            <a:ext cx="2780458" cy="338554"/>
          </a:xfrm>
          <a:prstGeom prst="rect">
            <a:avLst/>
          </a:prstGeom>
          <a:noFill/>
        </p:spPr>
        <p:txBody>
          <a:bodyPr wrap="square" rtlCol="0">
            <a:spAutoFit/>
          </a:bodyPr>
          <a:lstStyle/>
          <a:p>
            <a:r>
              <a:rPr lang="en-US" sz="800" dirty="0"/>
              <a:t>"Fire Department paramedics, 2000" by Seattle Municipal Archives is licensed under CC BY 2.0 </a:t>
            </a:r>
          </a:p>
        </p:txBody>
      </p:sp>
    </p:spTree>
    <p:extLst>
      <p:ext uri="{BB962C8B-B14F-4D97-AF65-F5344CB8AC3E}">
        <p14:creationId xmlns:p14="http://schemas.microsoft.com/office/powerpoint/2010/main" val="718033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3B98-435F-4A46-87B4-67BE90B86F73}"/>
              </a:ext>
            </a:extLst>
          </p:cNvPr>
          <p:cNvSpPr>
            <a:spLocks noGrp="1"/>
          </p:cNvSpPr>
          <p:nvPr>
            <p:ph type="title"/>
          </p:nvPr>
        </p:nvSpPr>
        <p:spPr>
          <a:xfrm>
            <a:off x="1789340" y="372672"/>
            <a:ext cx="7402480" cy="857250"/>
          </a:xfrm>
        </p:spPr>
        <p:txBody>
          <a:bodyPr>
            <a:noAutofit/>
          </a:bodyPr>
          <a:lstStyle/>
          <a:p>
            <a:r>
              <a:rPr lang="en-US" sz="3200" b="1" dirty="0">
                <a:solidFill>
                  <a:srgbClr val="D10A05"/>
                </a:solidFill>
              </a:rPr>
              <a:t>Medium potential for exposure</a:t>
            </a:r>
          </a:p>
        </p:txBody>
      </p:sp>
      <p:sp>
        <p:nvSpPr>
          <p:cNvPr id="4" name="Content Placeholder 2">
            <a:extLst>
              <a:ext uri="{FF2B5EF4-FFF2-40B4-BE49-F238E27FC236}">
                <a16:creationId xmlns:a16="http://schemas.microsoft.com/office/drawing/2014/main" id="{711A72D4-5AB0-4B22-91F6-CC750E52C3FC}"/>
              </a:ext>
            </a:extLst>
          </p:cNvPr>
          <p:cNvSpPr txBox="1">
            <a:spLocks/>
          </p:cNvSpPr>
          <p:nvPr/>
        </p:nvSpPr>
        <p:spPr>
          <a:xfrm>
            <a:off x="1789340" y="1240644"/>
            <a:ext cx="7120276" cy="13418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Jobs that require either frequent close contact (within 6 feet for a total of 15 minutes or more over a 24-hour period) or sustained close contact with other people in areas with community transmission</a:t>
            </a:r>
          </a:p>
          <a:p>
            <a:endParaRPr lang="en-US" sz="2000" dirty="0"/>
          </a:p>
          <a:p>
            <a:endParaRPr lang="en-US" sz="2000" dirty="0"/>
          </a:p>
          <a:p>
            <a:pPr marL="0" indent="0">
              <a:buNone/>
            </a:pPr>
            <a:endParaRPr lang="en-US" sz="2400" dirty="0"/>
          </a:p>
        </p:txBody>
      </p:sp>
      <p:sp>
        <p:nvSpPr>
          <p:cNvPr id="5" name="Content Placeholder 3">
            <a:extLst>
              <a:ext uri="{FF2B5EF4-FFF2-40B4-BE49-F238E27FC236}">
                <a16:creationId xmlns:a16="http://schemas.microsoft.com/office/drawing/2014/main" id="{6F0B36A7-A06A-48CE-8157-4BF22D22F7C9}"/>
              </a:ext>
            </a:extLst>
          </p:cNvPr>
          <p:cNvSpPr txBox="1">
            <a:spLocks/>
          </p:cNvSpPr>
          <p:nvPr/>
        </p:nvSpPr>
        <p:spPr>
          <a:xfrm>
            <a:off x="2066128" y="2618389"/>
            <a:ext cx="6848904" cy="23904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u="sng" dirty="0"/>
              <a:t>Examples of job activities</a:t>
            </a:r>
          </a:p>
          <a:p>
            <a:r>
              <a:rPr lang="en-US" sz="2000" dirty="0"/>
              <a:t>stocking shelves</a:t>
            </a:r>
          </a:p>
          <a:p>
            <a:r>
              <a:rPr lang="en-US" sz="2000" dirty="0"/>
              <a:t>checking out customers</a:t>
            </a:r>
          </a:p>
          <a:p>
            <a:r>
              <a:rPr lang="en-US" sz="2000" dirty="0"/>
              <a:t>restaurants and bars</a:t>
            </a:r>
          </a:p>
        </p:txBody>
      </p:sp>
      <p:pic>
        <p:nvPicPr>
          <p:cNvPr id="6" name="Picture 5">
            <a:extLst>
              <a:ext uri="{FF2B5EF4-FFF2-40B4-BE49-F238E27FC236}">
                <a16:creationId xmlns:a16="http://schemas.microsoft.com/office/drawing/2014/main" id="{1303C822-4541-46CB-9188-6C909C661834}"/>
              </a:ext>
            </a:extLst>
          </p:cNvPr>
          <p:cNvPicPr>
            <a:picLocks noChangeAspect="1"/>
          </p:cNvPicPr>
          <p:nvPr/>
        </p:nvPicPr>
        <p:blipFill rotWithShape="1">
          <a:blip r:embed="rId3"/>
          <a:srcRect l="30482" t="36350"/>
          <a:stretch/>
        </p:blipFill>
        <p:spPr>
          <a:xfrm>
            <a:off x="5490580" y="2362474"/>
            <a:ext cx="3316077" cy="2229679"/>
          </a:xfrm>
          <a:prstGeom prst="rect">
            <a:avLst/>
          </a:prstGeom>
        </p:spPr>
      </p:pic>
      <p:sp>
        <p:nvSpPr>
          <p:cNvPr id="7" name="TextBox 6">
            <a:extLst>
              <a:ext uri="{FF2B5EF4-FFF2-40B4-BE49-F238E27FC236}">
                <a16:creationId xmlns:a16="http://schemas.microsoft.com/office/drawing/2014/main" id="{9C453CAE-CB84-4CF2-A553-3F7BA3D9BD96}"/>
              </a:ext>
            </a:extLst>
          </p:cNvPr>
          <p:cNvSpPr txBox="1"/>
          <p:nvPr/>
        </p:nvSpPr>
        <p:spPr>
          <a:xfrm>
            <a:off x="5614396" y="4670326"/>
            <a:ext cx="2780458" cy="338554"/>
          </a:xfrm>
          <a:prstGeom prst="rect">
            <a:avLst/>
          </a:prstGeom>
          <a:noFill/>
        </p:spPr>
        <p:txBody>
          <a:bodyPr wrap="square" rtlCol="0">
            <a:spAutoFit/>
          </a:bodyPr>
          <a:lstStyle/>
          <a:p>
            <a:r>
              <a:rPr lang="en-US" sz="800" dirty="0"/>
              <a:t>"Supermarket" by Danny Nicholson is licensed under CC BY-ND 2.0 </a:t>
            </a:r>
          </a:p>
        </p:txBody>
      </p:sp>
    </p:spTree>
    <p:extLst>
      <p:ext uri="{BB962C8B-B14F-4D97-AF65-F5344CB8AC3E}">
        <p14:creationId xmlns:p14="http://schemas.microsoft.com/office/powerpoint/2010/main" val="2907168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7365-3682-4C19-B9DE-963AAC3505A4}"/>
              </a:ext>
            </a:extLst>
          </p:cNvPr>
          <p:cNvSpPr>
            <a:spLocks noGrp="1"/>
          </p:cNvSpPr>
          <p:nvPr>
            <p:ph type="title"/>
          </p:nvPr>
        </p:nvSpPr>
        <p:spPr/>
        <p:txBody>
          <a:bodyPr>
            <a:normAutofit/>
          </a:bodyPr>
          <a:lstStyle/>
          <a:p>
            <a:r>
              <a:rPr lang="en-US" altLang="en-US" sz="3200" b="1" dirty="0">
                <a:solidFill>
                  <a:srgbClr val="D10A05"/>
                </a:solidFill>
                <a:ea typeface="ＭＳ Ｐゴシック" panose="020B0600070205080204" pitchFamily="34" charset="-128"/>
              </a:rPr>
              <a:t>Low potential for exposure</a:t>
            </a:r>
            <a:endParaRPr lang="en-US" sz="3200" b="1" dirty="0">
              <a:solidFill>
                <a:srgbClr val="D10A05"/>
              </a:solidFill>
            </a:endParaRPr>
          </a:p>
        </p:txBody>
      </p:sp>
      <p:sp>
        <p:nvSpPr>
          <p:cNvPr id="3" name="Content Placeholder 2">
            <a:extLst>
              <a:ext uri="{FF2B5EF4-FFF2-40B4-BE49-F238E27FC236}">
                <a16:creationId xmlns:a16="http://schemas.microsoft.com/office/drawing/2014/main" id="{6AB059BF-FD5D-4C3A-8A31-8341164A046D}"/>
              </a:ext>
            </a:extLst>
          </p:cNvPr>
          <p:cNvSpPr>
            <a:spLocks noGrp="1"/>
          </p:cNvSpPr>
          <p:nvPr>
            <p:ph idx="1"/>
          </p:nvPr>
        </p:nvSpPr>
        <p:spPr>
          <a:xfrm>
            <a:off x="1898100" y="1373606"/>
            <a:ext cx="6788699" cy="3168897"/>
          </a:xfrm>
        </p:spPr>
        <p:txBody>
          <a:bodyPr>
            <a:normAutofit/>
          </a:bodyPr>
          <a:lstStyle/>
          <a:p>
            <a:pPr marL="0" indent="0">
              <a:buNone/>
            </a:pPr>
            <a:r>
              <a:rPr lang="en-US" altLang="en-US" sz="2200" u="sng" dirty="0"/>
              <a:t>Low potential for exposure</a:t>
            </a:r>
            <a:r>
              <a:rPr lang="en-US" altLang="en-US" sz="2200" dirty="0"/>
              <a:t> occupations are those that do not require contact with people known to be infected nor frequent contact with the public</a:t>
            </a:r>
          </a:p>
          <a:p>
            <a:pPr marL="0" indent="0">
              <a:buNone/>
            </a:pPr>
            <a:r>
              <a:rPr lang="en-US" sz="2200" dirty="0"/>
              <a:t>Examples include: </a:t>
            </a:r>
          </a:p>
          <a:p>
            <a:pPr lvl="1"/>
            <a:r>
              <a:rPr lang="en-US" sz="1800" dirty="0"/>
              <a:t>Outdoor construction work</a:t>
            </a:r>
          </a:p>
          <a:p>
            <a:pPr lvl="1"/>
            <a:r>
              <a:rPr lang="en-US" sz="1800" dirty="0"/>
              <a:t>Remote workers</a:t>
            </a:r>
          </a:p>
          <a:p>
            <a:pPr lvl="1"/>
            <a:r>
              <a:rPr lang="en-US" sz="1800" dirty="0"/>
              <a:t>Office workers who do not have frequent close contact with coworkers, customers, or the public</a:t>
            </a:r>
          </a:p>
          <a:p>
            <a:pPr lvl="1"/>
            <a:r>
              <a:rPr lang="en-US" sz="1800" dirty="0"/>
              <a:t>Healthcare workers providing only telemedicine services</a:t>
            </a:r>
          </a:p>
          <a:p>
            <a:endParaRPr lang="en-US" dirty="0"/>
          </a:p>
        </p:txBody>
      </p:sp>
    </p:spTree>
    <p:extLst>
      <p:ext uri="{BB962C8B-B14F-4D97-AF65-F5344CB8AC3E}">
        <p14:creationId xmlns:p14="http://schemas.microsoft.com/office/powerpoint/2010/main" val="3193444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A2F-C9D4-4D83-984B-B952FCF656FD}"/>
              </a:ext>
            </a:extLst>
          </p:cNvPr>
          <p:cNvSpPr>
            <a:spLocks noGrp="1"/>
          </p:cNvSpPr>
          <p:nvPr>
            <p:ph type="title"/>
          </p:nvPr>
        </p:nvSpPr>
        <p:spPr/>
        <p:txBody>
          <a:bodyPr>
            <a:normAutofit/>
          </a:bodyPr>
          <a:lstStyle/>
          <a:p>
            <a:r>
              <a:rPr lang="en-US" sz="3600" b="1" i="1" dirty="0"/>
              <a:t>Module 3</a:t>
            </a:r>
          </a:p>
        </p:txBody>
      </p:sp>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1898100" y="1743530"/>
            <a:ext cx="6788699" cy="2531291"/>
          </a:xfrm>
        </p:spPr>
        <p:txBody>
          <a:bodyPr>
            <a:normAutofit/>
          </a:bodyPr>
          <a:lstStyle/>
          <a:p>
            <a:pPr marL="0" indent="0">
              <a:buNone/>
            </a:pPr>
            <a:r>
              <a:rPr lang="en-US" altLang="en-US" sz="3600" b="1" dirty="0">
                <a:solidFill>
                  <a:srgbClr val="D10A05"/>
                </a:solidFill>
                <a:latin typeface="+mj-lt"/>
                <a:ea typeface="ＭＳ Ｐゴシック" panose="020B0600070205080204" pitchFamily="34" charset="-128"/>
              </a:rPr>
              <a:t>Methods to Protect Workers and Strategies for Business Continuity </a:t>
            </a:r>
            <a:endParaRPr lang="en-US" sz="3600" b="1" dirty="0">
              <a:solidFill>
                <a:srgbClr val="D10A05"/>
              </a:solidFill>
              <a:latin typeface="+mj-lt"/>
            </a:endParaRPr>
          </a:p>
        </p:txBody>
      </p:sp>
    </p:spTree>
    <p:extLst>
      <p:ext uri="{BB962C8B-B14F-4D97-AF65-F5344CB8AC3E}">
        <p14:creationId xmlns:p14="http://schemas.microsoft.com/office/powerpoint/2010/main" val="1130723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2DE5-229D-474E-92CA-66CB5BBC9ECA}"/>
              </a:ext>
            </a:extLst>
          </p:cNvPr>
          <p:cNvSpPr>
            <a:spLocks noGrp="1"/>
          </p:cNvSpPr>
          <p:nvPr>
            <p:ph type="title"/>
          </p:nvPr>
        </p:nvSpPr>
        <p:spPr/>
        <p:txBody>
          <a:bodyPr>
            <a:noAutofit/>
          </a:bodyPr>
          <a:lstStyle/>
          <a:p>
            <a:r>
              <a:rPr lang="en-US" altLang="en-US" sz="3200" b="1" dirty="0">
                <a:solidFill>
                  <a:srgbClr val="D10A05"/>
                </a:solidFill>
                <a:ea typeface="ＭＳ Ｐゴシック" panose="020B0600070205080204" pitchFamily="34" charset="-128"/>
              </a:rPr>
              <a:t>Workplace Prevention Strategies</a:t>
            </a:r>
            <a:endParaRPr lang="en-US" sz="3200" dirty="0"/>
          </a:p>
        </p:txBody>
      </p:sp>
      <p:sp>
        <p:nvSpPr>
          <p:cNvPr id="3" name="Content Placeholder 2">
            <a:extLst>
              <a:ext uri="{FF2B5EF4-FFF2-40B4-BE49-F238E27FC236}">
                <a16:creationId xmlns:a16="http://schemas.microsoft.com/office/drawing/2014/main" id="{47A7EBA3-D45C-4315-8CAE-C8BA688185C9}"/>
              </a:ext>
            </a:extLst>
          </p:cNvPr>
          <p:cNvSpPr>
            <a:spLocks noGrp="1"/>
          </p:cNvSpPr>
          <p:nvPr>
            <p:ph idx="1"/>
          </p:nvPr>
        </p:nvSpPr>
        <p:spPr>
          <a:xfrm>
            <a:off x="1898100" y="1497472"/>
            <a:ext cx="6788699" cy="2927044"/>
          </a:xfrm>
        </p:spPr>
        <p:txBody>
          <a:bodyPr>
            <a:normAutofit lnSpcReduction="10000"/>
          </a:bodyPr>
          <a:lstStyle/>
          <a:p>
            <a:r>
              <a:rPr lang="en-US" sz="2800" dirty="0"/>
              <a:t>The CDC recommends a layered approach to reduce exposures </a:t>
            </a:r>
          </a:p>
          <a:p>
            <a:pPr lvl="1"/>
            <a:r>
              <a:rPr lang="en-US" sz="2400" dirty="0"/>
              <a:t>improvements to building ventilation</a:t>
            </a:r>
          </a:p>
          <a:p>
            <a:pPr lvl="1"/>
            <a:r>
              <a:rPr lang="en-US" sz="2400" dirty="0"/>
              <a:t>physical distancing </a:t>
            </a:r>
          </a:p>
          <a:p>
            <a:pPr lvl="1"/>
            <a:r>
              <a:rPr lang="en-US" sz="2400" dirty="0"/>
              <a:t>wearing face masks </a:t>
            </a:r>
          </a:p>
          <a:p>
            <a:pPr lvl="1"/>
            <a:r>
              <a:rPr lang="en-US" sz="2400" dirty="0"/>
              <a:t>hand hygiene</a:t>
            </a:r>
          </a:p>
          <a:p>
            <a:pPr lvl="1"/>
            <a:r>
              <a:rPr lang="en-US" sz="2400" dirty="0"/>
              <a:t>vaccination</a:t>
            </a:r>
          </a:p>
        </p:txBody>
      </p:sp>
    </p:spTree>
    <p:extLst>
      <p:ext uri="{BB962C8B-B14F-4D97-AF65-F5344CB8AC3E}">
        <p14:creationId xmlns:p14="http://schemas.microsoft.com/office/powerpoint/2010/main" val="3871083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41F2-9810-4EEE-B8EB-7B0FB1250BB6}"/>
              </a:ext>
            </a:extLst>
          </p:cNvPr>
          <p:cNvSpPr>
            <a:spLocks noGrp="1"/>
          </p:cNvSpPr>
          <p:nvPr>
            <p:ph type="title"/>
          </p:nvPr>
        </p:nvSpPr>
        <p:spPr/>
        <p:txBody>
          <a:bodyPr>
            <a:noAutofit/>
          </a:bodyPr>
          <a:lstStyle/>
          <a:p>
            <a:r>
              <a:rPr lang="en-US" altLang="en-US" sz="3200" b="1" dirty="0">
                <a:solidFill>
                  <a:srgbClr val="D10A05"/>
                </a:solidFill>
                <a:ea typeface="ＭＳ Ｐゴシック" panose="020B0600070205080204" pitchFamily="34" charset="-128"/>
              </a:rPr>
              <a:t>Improvements to Building Ventilation</a:t>
            </a:r>
            <a:endParaRPr lang="en-US" sz="3200" dirty="0"/>
          </a:p>
        </p:txBody>
      </p:sp>
      <p:sp>
        <p:nvSpPr>
          <p:cNvPr id="3" name="Content Placeholder 2">
            <a:extLst>
              <a:ext uri="{FF2B5EF4-FFF2-40B4-BE49-F238E27FC236}">
                <a16:creationId xmlns:a16="http://schemas.microsoft.com/office/drawing/2014/main" id="{A4BB998D-56DD-4D29-8CB7-7BB9C7B59340}"/>
              </a:ext>
            </a:extLst>
          </p:cNvPr>
          <p:cNvSpPr>
            <a:spLocks noGrp="1"/>
          </p:cNvSpPr>
          <p:nvPr>
            <p:ph idx="1"/>
          </p:nvPr>
        </p:nvSpPr>
        <p:spPr>
          <a:xfrm>
            <a:off x="1898100" y="1779574"/>
            <a:ext cx="6788699" cy="2753515"/>
          </a:xfrm>
        </p:spPr>
        <p:txBody>
          <a:bodyPr>
            <a:normAutofit fontScale="92500" lnSpcReduction="20000"/>
          </a:bodyPr>
          <a:lstStyle/>
          <a:p>
            <a:r>
              <a:rPr lang="en-US" sz="2400" dirty="0"/>
              <a:t>Increase introduction of outdoor air</a:t>
            </a:r>
          </a:p>
          <a:p>
            <a:r>
              <a:rPr lang="en-US" sz="2400" dirty="0"/>
              <a:t>Use fans to increase effectiveness of open windows </a:t>
            </a:r>
          </a:p>
          <a:p>
            <a:r>
              <a:rPr lang="en-US" sz="2400" dirty="0"/>
              <a:t>Ensure ventilation systems operate properly</a:t>
            </a:r>
          </a:p>
          <a:p>
            <a:r>
              <a:rPr lang="en-US" sz="2400" dirty="0"/>
              <a:t>Check and replace air filters </a:t>
            </a:r>
          </a:p>
          <a:p>
            <a:r>
              <a:rPr lang="en-US" sz="2400" dirty="0"/>
              <a:t>Ensure exhaust fans are functional; restrooms, kitchens, etc. </a:t>
            </a:r>
          </a:p>
          <a:p>
            <a:r>
              <a:rPr lang="en-US" sz="2400" dirty="0"/>
              <a:t>Use portable high-efficiency particulate air (HEPA) fan/filtration systems </a:t>
            </a:r>
          </a:p>
        </p:txBody>
      </p:sp>
    </p:spTree>
    <p:extLst>
      <p:ext uri="{BB962C8B-B14F-4D97-AF65-F5344CB8AC3E}">
        <p14:creationId xmlns:p14="http://schemas.microsoft.com/office/powerpoint/2010/main" val="2936114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52ED-9809-4218-A9EE-CF8DF0B34E35}"/>
              </a:ext>
            </a:extLst>
          </p:cNvPr>
          <p:cNvSpPr>
            <a:spLocks noGrp="1"/>
          </p:cNvSpPr>
          <p:nvPr>
            <p:ph type="title"/>
          </p:nvPr>
        </p:nvSpPr>
        <p:spPr/>
        <p:txBody>
          <a:bodyPr>
            <a:noAutofit/>
          </a:bodyPr>
          <a:lstStyle/>
          <a:p>
            <a:r>
              <a:rPr lang="en-US" altLang="en-US" sz="3200" b="1" dirty="0">
                <a:solidFill>
                  <a:srgbClr val="D10A05"/>
                </a:solidFill>
                <a:ea typeface="ＭＳ Ｐゴシック" panose="020B0600070205080204" pitchFamily="34" charset="-128"/>
              </a:rPr>
              <a:t>Cleaning and Disinfecting Your Facility </a:t>
            </a:r>
            <a:endParaRPr lang="en-US" sz="3200" dirty="0"/>
          </a:p>
        </p:txBody>
      </p:sp>
      <p:sp>
        <p:nvSpPr>
          <p:cNvPr id="3" name="Content Placeholder 2">
            <a:extLst>
              <a:ext uri="{FF2B5EF4-FFF2-40B4-BE49-F238E27FC236}">
                <a16:creationId xmlns:a16="http://schemas.microsoft.com/office/drawing/2014/main" id="{5D255860-30DE-4E58-8F65-B31DCC0D19CA}"/>
              </a:ext>
            </a:extLst>
          </p:cNvPr>
          <p:cNvSpPr>
            <a:spLocks noGrp="1"/>
          </p:cNvSpPr>
          <p:nvPr>
            <p:ph idx="1"/>
          </p:nvPr>
        </p:nvSpPr>
        <p:spPr>
          <a:xfrm>
            <a:off x="1898100" y="1360550"/>
            <a:ext cx="6788699" cy="3541457"/>
          </a:xfrm>
        </p:spPr>
        <p:txBody>
          <a:bodyPr>
            <a:normAutofit/>
          </a:bodyPr>
          <a:lstStyle/>
          <a:p>
            <a:r>
              <a:rPr lang="en-US" sz="2200" dirty="0"/>
              <a:t>Develop a Plan</a:t>
            </a:r>
          </a:p>
          <a:p>
            <a:pPr lvl="1"/>
            <a:r>
              <a:rPr lang="en-US" sz="2200" dirty="0"/>
              <a:t>What needs to be cleaned and how often</a:t>
            </a:r>
          </a:p>
          <a:p>
            <a:pPr lvl="1"/>
            <a:r>
              <a:rPr lang="en-US" sz="2200" dirty="0"/>
              <a:t>Prioritize high-touch and high-traffic areas </a:t>
            </a:r>
          </a:p>
          <a:p>
            <a:pPr lvl="1"/>
            <a:r>
              <a:rPr lang="en-US" sz="2200" dirty="0"/>
              <a:t>Resources and equipment needed  </a:t>
            </a:r>
          </a:p>
          <a:p>
            <a:r>
              <a:rPr lang="en-US" sz="2200" dirty="0"/>
              <a:t>Implement </a:t>
            </a:r>
          </a:p>
          <a:p>
            <a:pPr lvl="1"/>
            <a:r>
              <a:rPr lang="en-US" sz="2200" dirty="0"/>
              <a:t>Clean high-touch surfaces at least once a day </a:t>
            </a:r>
          </a:p>
          <a:p>
            <a:pPr lvl="1"/>
            <a:r>
              <a:rPr lang="en-US" sz="2200" dirty="0"/>
              <a:t>Ensure cleaning staff are trained on proper hygiene (handwashing) and use of cleaning products; always follow the directions on the label </a:t>
            </a:r>
          </a:p>
        </p:txBody>
      </p:sp>
    </p:spTree>
    <p:extLst>
      <p:ext uri="{BB962C8B-B14F-4D97-AF65-F5344CB8AC3E}">
        <p14:creationId xmlns:p14="http://schemas.microsoft.com/office/powerpoint/2010/main" val="91137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p:txBody>
          <a:bodyPr>
            <a:normAutofit/>
          </a:bodyPr>
          <a:lstStyle/>
          <a:p>
            <a:r>
              <a:rPr lang="en-US" sz="3200" b="1" dirty="0">
                <a:solidFill>
                  <a:srgbClr val="D10A05"/>
                </a:solidFill>
              </a:rPr>
              <a:t>Worker Duties</a:t>
            </a: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p:txBody>
          <a:bodyPr>
            <a:normAutofit fontScale="77500" lnSpcReduction="20000"/>
          </a:bodyPr>
          <a:lstStyle/>
          <a:p>
            <a:pPr marL="457200" lvl="1" indent="0">
              <a:lnSpc>
                <a:spcPct val="120000"/>
              </a:lnSpc>
              <a:spcBef>
                <a:spcPts val="0"/>
              </a:spcBef>
              <a:buNone/>
            </a:pPr>
            <a:r>
              <a:rPr lang="en-US" sz="3200" dirty="0"/>
              <a:t>Workers have the duty to:</a:t>
            </a:r>
          </a:p>
          <a:p>
            <a:pPr lvl="1">
              <a:lnSpc>
                <a:spcPct val="120000"/>
              </a:lnSpc>
              <a:spcBef>
                <a:spcPts val="0"/>
              </a:spcBef>
            </a:pPr>
            <a:r>
              <a:rPr lang="en-US" sz="3200" dirty="0"/>
              <a:t>Obey safety regulations</a:t>
            </a:r>
          </a:p>
          <a:p>
            <a:pPr lvl="1">
              <a:lnSpc>
                <a:spcPct val="120000"/>
              </a:lnSpc>
              <a:spcBef>
                <a:spcPts val="0"/>
              </a:spcBef>
            </a:pPr>
            <a:r>
              <a:rPr lang="en-US" sz="3200" dirty="0"/>
              <a:t>Follow the employer’s health and safety rule</a:t>
            </a:r>
          </a:p>
          <a:p>
            <a:pPr lvl="1">
              <a:lnSpc>
                <a:spcPct val="120000"/>
              </a:lnSpc>
              <a:spcBef>
                <a:spcPts val="0"/>
              </a:spcBef>
            </a:pPr>
            <a:r>
              <a:rPr lang="en-US" sz="3200" dirty="0"/>
              <a:t>Wear prescribed personal protective equipment while working</a:t>
            </a:r>
          </a:p>
          <a:p>
            <a:endParaRPr lang="en-US" dirty="0"/>
          </a:p>
        </p:txBody>
      </p:sp>
    </p:spTree>
    <p:extLst>
      <p:ext uri="{BB962C8B-B14F-4D97-AF65-F5344CB8AC3E}">
        <p14:creationId xmlns:p14="http://schemas.microsoft.com/office/powerpoint/2010/main" val="953599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4059D9D-C647-46B2-AE32-AC4C1042534D}"/>
              </a:ext>
            </a:extLst>
          </p:cNvPr>
          <p:cNvSpPr/>
          <p:nvPr/>
        </p:nvSpPr>
        <p:spPr>
          <a:xfrm>
            <a:off x="2302525" y="3514381"/>
            <a:ext cx="6384274" cy="1068636"/>
          </a:xfrm>
          <a:prstGeom prst="roundRect">
            <a:avLst/>
          </a:prstGeom>
          <a:solidFill>
            <a:schemeClr val="bg1"/>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2526E9-3EE0-4CF6-836F-22DE1CBDA4A7}"/>
              </a:ext>
            </a:extLst>
          </p:cNvPr>
          <p:cNvSpPr/>
          <p:nvPr/>
        </p:nvSpPr>
        <p:spPr>
          <a:xfrm>
            <a:off x="2302526" y="2677098"/>
            <a:ext cx="6384274" cy="77118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5EE5E-C415-42C5-B9B5-1F319BB678A7}"/>
              </a:ext>
            </a:extLst>
          </p:cNvPr>
          <p:cNvSpPr>
            <a:spLocks noGrp="1"/>
          </p:cNvSpPr>
          <p:nvPr>
            <p:ph type="title"/>
          </p:nvPr>
        </p:nvSpPr>
        <p:spPr/>
        <p:txBody>
          <a:bodyPr>
            <a:normAutofit fontScale="90000"/>
          </a:bodyPr>
          <a:lstStyle/>
          <a:p>
            <a:r>
              <a:rPr lang="en-US" sz="3600" b="1" dirty="0">
                <a:solidFill>
                  <a:srgbClr val="D10A05"/>
                </a:solidFill>
              </a:rPr>
              <a:t>Case Investigation and Contact Tracing </a:t>
            </a:r>
            <a:endParaRPr lang="en-US" b="1" dirty="0"/>
          </a:p>
        </p:txBody>
      </p:sp>
      <p:sp>
        <p:nvSpPr>
          <p:cNvPr id="3" name="Content Placeholder 2">
            <a:extLst>
              <a:ext uri="{FF2B5EF4-FFF2-40B4-BE49-F238E27FC236}">
                <a16:creationId xmlns:a16="http://schemas.microsoft.com/office/drawing/2014/main" id="{61BC2772-0F0C-46B7-A4FD-46BF3A565B4B}"/>
              </a:ext>
            </a:extLst>
          </p:cNvPr>
          <p:cNvSpPr>
            <a:spLocks noGrp="1"/>
          </p:cNvSpPr>
          <p:nvPr>
            <p:ph idx="1"/>
          </p:nvPr>
        </p:nvSpPr>
        <p:spPr>
          <a:xfrm>
            <a:off x="1898100" y="1497472"/>
            <a:ext cx="6788699" cy="3239898"/>
          </a:xfrm>
        </p:spPr>
        <p:txBody>
          <a:bodyPr>
            <a:normAutofit fontScale="70000" lnSpcReduction="20000"/>
          </a:bodyPr>
          <a:lstStyle/>
          <a:p>
            <a:r>
              <a:rPr lang="en-US" dirty="0"/>
              <a:t>COVID-19 is a nationally notifiable disease, and must be reported by healthcare providers and laboratories to health departments</a:t>
            </a:r>
          </a:p>
          <a:p>
            <a:r>
              <a:rPr lang="en-US" dirty="0"/>
              <a:t>Health Departments are responsible for leading: </a:t>
            </a:r>
          </a:p>
          <a:p>
            <a:pPr lvl="1">
              <a:spcBef>
                <a:spcPts val="600"/>
              </a:spcBef>
            </a:pPr>
            <a:r>
              <a:rPr lang="en-US" b="1" u="sng" dirty="0"/>
              <a:t>Case investigation</a:t>
            </a:r>
            <a:r>
              <a:rPr lang="en-US" u="sng" dirty="0"/>
              <a:t>:</a:t>
            </a:r>
            <a:r>
              <a:rPr lang="en-US" dirty="0"/>
              <a:t> the identification and investigation of individuals with confirmed and probable diagnoses of a reportable communicable disease </a:t>
            </a:r>
          </a:p>
          <a:p>
            <a:pPr lvl="1">
              <a:spcBef>
                <a:spcPts val="600"/>
              </a:spcBef>
            </a:pPr>
            <a:r>
              <a:rPr lang="en-US" b="1" u="sng" dirty="0"/>
              <a:t>Contact Tracing</a:t>
            </a:r>
            <a:r>
              <a:rPr lang="en-US" b="1" dirty="0"/>
              <a:t> </a:t>
            </a:r>
            <a:r>
              <a:rPr lang="en-US" dirty="0"/>
              <a:t>follows Case Investigation, and is the identification and investigation of individuals with confirmed and probable diagnoses of a reportable communicable disease</a:t>
            </a:r>
          </a:p>
        </p:txBody>
      </p:sp>
    </p:spTree>
    <p:extLst>
      <p:ext uri="{BB962C8B-B14F-4D97-AF65-F5344CB8AC3E}">
        <p14:creationId xmlns:p14="http://schemas.microsoft.com/office/powerpoint/2010/main" val="2837270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EE5E-C415-42C5-B9B5-1F319BB678A7}"/>
              </a:ext>
            </a:extLst>
          </p:cNvPr>
          <p:cNvSpPr>
            <a:spLocks noGrp="1"/>
          </p:cNvSpPr>
          <p:nvPr>
            <p:ph type="title"/>
          </p:nvPr>
        </p:nvSpPr>
        <p:spPr>
          <a:xfrm>
            <a:off x="1898100" y="269836"/>
            <a:ext cx="6788699" cy="857250"/>
          </a:xfrm>
        </p:spPr>
        <p:txBody>
          <a:bodyPr>
            <a:normAutofit fontScale="90000"/>
          </a:bodyPr>
          <a:lstStyle/>
          <a:p>
            <a:r>
              <a:rPr lang="en-US" sz="3600" b="1" dirty="0">
                <a:solidFill>
                  <a:srgbClr val="D10A05"/>
                </a:solidFill>
              </a:rPr>
              <a:t>Preparing to collaborate with the health department</a:t>
            </a:r>
            <a:endParaRPr lang="en-US" b="1" dirty="0"/>
          </a:p>
        </p:txBody>
      </p:sp>
      <p:sp>
        <p:nvSpPr>
          <p:cNvPr id="3" name="Content Placeholder 2">
            <a:extLst>
              <a:ext uri="{FF2B5EF4-FFF2-40B4-BE49-F238E27FC236}">
                <a16:creationId xmlns:a16="http://schemas.microsoft.com/office/drawing/2014/main" id="{61BC2772-0F0C-46B7-A4FD-46BF3A565B4B}"/>
              </a:ext>
            </a:extLst>
          </p:cNvPr>
          <p:cNvSpPr>
            <a:spLocks noGrp="1"/>
          </p:cNvSpPr>
          <p:nvPr>
            <p:ph idx="1"/>
          </p:nvPr>
        </p:nvSpPr>
        <p:spPr>
          <a:xfrm>
            <a:off x="1898099" y="1500637"/>
            <a:ext cx="6788699" cy="3239898"/>
          </a:xfrm>
        </p:spPr>
        <p:txBody>
          <a:bodyPr>
            <a:normAutofit fontScale="55000" lnSpcReduction="20000"/>
          </a:bodyPr>
          <a:lstStyle/>
          <a:p>
            <a:r>
              <a:rPr lang="en-US" dirty="0"/>
              <a:t>Establish a COVID-19 coordinator or team to review CDC Contact Tracing guidance </a:t>
            </a:r>
          </a:p>
          <a:p>
            <a:r>
              <a:rPr lang="en-US" dirty="0"/>
              <a:t>Create a COVID-19 preparedness, response, and control plan. </a:t>
            </a:r>
          </a:p>
          <a:p>
            <a:r>
              <a:rPr lang="en-US" dirty="0"/>
              <a:t>Prepare and quickly provide information and records to the health department about the workplace, potential workplace contacts, and, when needed, workplace operations, without revealing confidential personnel records or business information</a:t>
            </a:r>
          </a:p>
          <a:p>
            <a:r>
              <a:rPr lang="en-US" dirty="0"/>
              <a:t>Conducting workplace hazard evaluation and prevention activities</a:t>
            </a:r>
          </a:p>
          <a:p>
            <a:r>
              <a:rPr lang="en-US" dirty="0"/>
              <a:t>Inform employees that the health department will contact persons diagnosed with COVID-19 or those in close contact with someone testing positive </a:t>
            </a:r>
          </a:p>
        </p:txBody>
      </p:sp>
    </p:spTree>
    <p:extLst>
      <p:ext uri="{BB962C8B-B14F-4D97-AF65-F5344CB8AC3E}">
        <p14:creationId xmlns:p14="http://schemas.microsoft.com/office/powerpoint/2010/main" val="2209161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BFE6-23D7-4446-847E-D9B881FDA4E0}"/>
              </a:ext>
            </a:extLst>
          </p:cNvPr>
          <p:cNvSpPr>
            <a:spLocks noGrp="1"/>
          </p:cNvSpPr>
          <p:nvPr>
            <p:ph type="title"/>
          </p:nvPr>
        </p:nvSpPr>
        <p:spPr>
          <a:xfrm>
            <a:off x="1177650" y="172142"/>
            <a:ext cx="6788699" cy="857250"/>
          </a:xfrm>
        </p:spPr>
        <p:txBody>
          <a:bodyPr>
            <a:normAutofit/>
          </a:bodyPr>
          <a:lstStyle/>
          <a:p>
            <a:r>
              <a:rPr lang="en-US" sz="3200" b="1" dirty="0">
                <a:solidFill>
                  <a:srgbClr val="D10A05"/>
                </a:solidFill>
              </a:rPr>
              <a:t>Testing</a:t>
            </a:r>
          </a:p>
        </p:txBody>
      </p:sp>
      <p:sp>
        <p:nvSpPr>
          <p:cNvPr id="3" name="Content Placeholder 2">
            <a:extLst>
              <a:ext uri="{FF2B5EF4-FFF2-40B4-BE49-F238E27FC236}">
                <a16:creationId xmlns:a16="http://schemas.microsoft.com/office/drawing/2014/main" id="{31207126-E365-45FB-9B89-1DB2E1ED77BE}"/>
              </a:ext>
            </a:extLst>
          </p:cNvPr>
          <p:cNvSpPr>
            <a:spLocks noGrp="1"/>
          </p:cNvSpPr>
          <p:nvPr>
            <p:ph idx="1"/>
          </p:nvPr>
        </p:nvSpPr>
        <p:spPr>
          <a:xfrm>
            <a:off x="1898100" y="1254281"/>
            <a:ext cx="6788699" cy="3463634"/>
          </a:xfrm>
        </p:spPr>
        <p:txBody>
          <a:bodyPr>
            <a:normAutofit fontScale="62500" lnSpcReduction="20000"/>
          </a:bodyPr>
          <a:lstStyle/>
          <a:p>
            <a:r>
              <a:rPr lang="en-US" dirty="0"/>
              <a:t>Identifies workers with infection</a:t>
            </a:r>
          </a:p>
          <a:p>
            <a:r>
              <a:rPr lang="en-US" dirty="0"/>
              <a:t>Actions can be taken to slow and stop the spread of the virus.  </a:t>
            </a:r>
          </a:p>
          <a:p>
            <a:r>
              <a:rPr lang="en-US" b="1" dirty="0"/>
              <a:t>Diagnostic testing </a:t>
            </a:r>
            <a:r>
              <a:rPr lang="en-US" dirty="0"/>
              <a:t>is intended to identify current infection in individuals and is performed when a person has signs or symptoms</a:t>
            </a:r>
          </a:p>
          <a:p>
            <a:r>
              <a:rPr lang="en-US" b="1" dirty="0"/>
              <a:t>Screening tests </a:t>
            </a:r>
            <a:r>
              <a:rPr lang="en-US" dirty="0"/>
              <a:t>are intended to identify infected people who are asymptomatic and do not have known, suspected, or reported exposure</a:t>
            </a:r>
          </a:p>
          <a:p>
            <a:r>
              <a:rPr lang="en-US" dirty="0"/>
              <a:t>Who should get tested:</a:t>
            </a:r>
          </a:p>
          <a:p>
            <a:pPr lvl="1"/>
            <a:r>
              <a:rPr lang="en-US" dirty="0"/>
              <a:t>People who have symptoms</a:t>
            </a:r>
          </a:p>
          <a:p>
            <a:pPr lvl="1"/>
            <a:r>
              <a:rPr lang="en-US" dirty="0"/>
              <a:t>Known exposure</a:t>
            </a:r>
          </a:p>
          <a:p>
            <a:pPr lvl="1"/>
            <a:r>
              <a:rPr lang="en-US" dirty="0"/>
              <a:t>Not fully vaccinated </a:t>
            </a:r>
          </a:p>
          <a:p>
            <a:endParaRPr lang="en-US" dirty="0"/>
          </a:p>
        </p:txBody>
      </p:sp>
      <p:sp>
        <p:nvSpPr>
          <p:cNvPr id="4" name="TextBox 3">
            <a:extLst>
              <a:ext uri="{FF2B5EF4-FFF2-40B4-BE49-F238E27FC236}">
                <a16:creationId xmlns:a16="http://schemas.microsoft.com/office/drawing/2014/main" id="{43A72D65-4E58-443B-B865-2F4C32B574E8}"/>
              </a:ext>
            </a:extLst>
          </p:cNvPr>
          <p:cNvSpPr txBox="1"/>
          <p:nvPr/>
        </p:nvSpPr>
        <p:spPr>
          <a:xfrm>
            <a:off x="5741013" y="218507"/>
            <a:ext cx="3149599" cy="923330"/>
          </a:xfrm>
          <a:prstGeom prst="rect">
            <a:avLst/>
          </a:prstGeom>
          <a:noFill/>
        </p:spPr>
        <p:txBody>
          <a:bodyPr wrap="square" rtlCol="0">
            <a:spAutoFit/>
          </a:bodyPr>
          <a:lstStyle/>
          <a:p>
            <a:r>
              <a:rPr lang="en-US" dirty="0">
                <a:hlinkClick r:id="rId3"/>
              </a:rPr>
              <a:t>https://special.usps.com/testkits</a:t>
            </a:r>
            <a:endParaRPr lang="en-US" dirty="0"/>
          </a:p>
          <a:p>
            <a:r>
              <a:rPr lang="en-US" dirty="0"/>
              <a:t>4 (free) individual rapid antigen for households</a:t>
            </a:r>
          </a:p>
        </p:txBody>
      </p:sp>
    </p:spTree>
    <p:extLst>
      <p:ext uri="{BB962C8B-B14F-4D97-AF65-F5344CB8AC3E}">
        <p14:creationId xmlns:p14="http://schemas.microsoft.com/office/powerpoint/2010/main" val="3945862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A537-25CD-44E7-A208-BBDEBF98F3E0}"/>
              </a:ext>
            </a:extLst>
          </p:cNvPr>
          <p:cNvSpPr>
            <a:spLocks noGrp="1"/>
          </p:cNvSpPr>
          <p:nvPr>
            <p:ph type="title"/>
          </p:nvPr>
        </p:nvSpPr>
        <p:spPr/>
        <p:txBody>
          <a:bodyPr>
            <a:noAutofit/>
          </a:bodyPr>
          <a:lstStyle/>
          <a:p>
            <a:r>
              <a:rPr lang="en-US" sz="3200" b="1" dirty="0">
                <a:solidFill>
                  <a:srgbClr val="D10A05"/>
                </a:solidFill>
              </a:rPr>
              <a:t>Workplace Vaccination Program</a:t>
            </a:r>
            <a:endParaRPr lang="en-US" sz="3200" dirty="0">
              <a:solidFill>
                <a:srgbClr val="D10A05"/>
              </a:solidFill>
            </a:endParaRPr>
          </a:p>
        </p:txBody>
      </p:sp>
      <p:sp>
        <p:nvSpPr>
          <p:cNvPr id="3" name="Content Placeholder 2">
            <a:extLst>
              <a:ext uri="{FF2B5EF4-FFF2-40B4-BE49-F238E27FC236}">
                <a16:creationId xmlns:a16="http://schemas.microsoft.com/office/drawing/2014/main" id="{39950B12-EC75-428E-9B68-A4F803F25D73}"/>
              </a:ext>
            </a:extLst>
          </p:cNvPr>
          <p:cNvSpPr>
            <a:spLocks noGrp="1"/>
          </p:cNvSpPr>
          <p:nvPr>
            <p:ph idx="1"/>
          </p:nvPr>
        </p:nvSpPr>
        <p:spPr>
          <a:xfrm>
            <a:off x="1898100" y="1360550"/>
            <a:ext cx="6788699" cy="3696192"/>
          </a:xfrm>
        </p:spPr>
        <p:txBody>
          <a:bodyPr>
            <a:normAutofit/>
          </a:bodyPr>
          <a:lstStyle/>
          <a:p>
            <a:r>
              <a:rPr lang="en-US" sz="2000" dirty="0"/>
              <a:t>On site at work </a:t>
            </a:r>
          </a:p>
          <a:p>
            <a:pPr lvl="1"/>
            <a:r>
              <a:rPr lang="en-US" sz="1600" dirty="0"/>
              <a:t>Consider if workers have a predictable schedules and there is a location with enough space</a:t>
            </a:r>
          </a:p>
          <a:p>
            <a:pPr lvl="1"/>
            <a:r>
              <a:rPr lang="en-US" sz="1600" dirty="0"/>
              <a:t>Health clinic</a:t>
            </a:r>
          </a:p>
          <a:p>
            <a:pPr lvl="1"/>
            <a:r>
              <a:rPr lang="en-US" sz="1600" dirty="0"/>
              <a:t>Employer-run temporary vaccination clinic</a:t>
            </a:r>
          </a:p>
          <a:p>
            <a:pPr lvl="1"/>
            <a:r>
              <a:rPr lang="en-US" sz="1600" dirty="0"/>
              <a:t>Mobile clinic brought to the workplace</a:t>
            </a:r>
          </a:p>
          <a:p>
            <a:r>
              <a:rPr lang="en-US" sz="2000" dirty="0"/>
              <a:t>Off site in Community </a:t>
            </a:r>
          </a:p>
          <a:p>
            <a:pPr lvl="1"/>
            <a:r>
              <a:rPr lang="en-US" sz="1600" dirty="0"/>
              <a:t>Small- or medium-sized organizations that have limited resources </a:t>
            </a:r>
          </a:p>
          <a:p>
            <a:pPr lvl="1"/>
            <a:r>
              <a:rPr lang="en-US" sz="1600" dirty="0"/>
              <a:t>Workers with variable schedules and job locations </a:t>
            </a:r>
          </a:p>
          <a:p>
            <a:pPr lvl="1"/>
            <a:r>
              <a:rPr lang="en-US" sz="1600" dirty="0"/>
              <a:t>Pharmacies</a:t>
            </a:r>
          </a:p>
          <a:p>
            <a:pPr lvl="1"/>
            <a:r>
              <a:rPr lang="en-US" sz="1600" dirty="0"/>
              <a:t>Healthcare providers</a:t>
            </a:r>
          </a:p>
          <a:p>
            <a:pPr lvl="1"/>
            <a:r>
              <a:rPr lang="en-US" sz="1600" dirty="0"/>
              <a:t>Mobile clinics at temporary locations </a:t>
            </a:r>
          </a:p>
        </p:txBody>
      </p:sp>
    </p:spTree>
    <p:extLst>
      <p:ext uri="{BB962C8B-B14F-4D97-AF65-F5344CB8AC3E}">
        <p14:creationId xmlns:p14="http://schemas.microsoft.com/office/powerpoint/2010/main" val="2967328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E69C-2F36-4C3C-B1CF-E6FAD25BFB18}"/>
              </a:ext>
            </a:extLst>
          </p:cNvPr>
          <p:cNvSpPr>
            <a:spLocks noGrp="1"/>
          </p:cNvSpPr>
          <p:nvPr>
            <p:ph type="title"/>
          </p:nvPr>
        </p:nvSpPr>
        <p:spPr/>
        <p:txBody>
          <a:bodyPr>
            <a:normAutofit/>
          </a:bodyPr>
          <a:lstStyle/>
          <a:p>
            <a:r>
              <a:rPr lang="en-US" sz="3200" b="1" dirty="0">
                <a:solidFill>
                  <a:srgbClr val="D10A05"/>
                </a:solidFill>
              </a:rPr>
              <a:t>Business Continuity Planning</a:t>
            </a:r>
          </a:p>
        </p:txBody>
      </p:sp>
      <p:sp>
        <p:nvSpPr>
          <p:cNvPr id="3" name="Content Placeholder 2">
            <a:extLst>
              <a:ext uri="{FF2B5EF4-FFF2-40B4-BE49-F238E27FC236}">
                <a16:creationId xmlns:a16="http://schemas.microsoft.com/office/drawing/2014/main" id="{197160A3-49C6-42F0-82B1-E2441A69DE09}"/>
              </a:ext>
            </a:extLst>
          </p:cNvPr>
          <p:cNvSpPr>
            <a:spLocks noGrp="1"/>
          </p:cNvSpPr>
          <p:nvPr>
            <p:ph idx="1"/>
          </p:nvPr>
        </p:nvSpPr>
        <p:spPr>
          <a:xfrm>
            <a:off x="1898100" y="1497472"/>
            <a:ext cx="6788699" cy="3327916"/>
          </a:xfrm>
        </p:spPr>
        <p:txBody>
          <a:bodyPr>
            <a:normAutofit fontScale="70000" lnSpcReduction="20000"/>
          </a:bodyPr>
          <a:lstStyle/>
          <a:p>
            <a:r>
              <a:rPr lang="en-US" dirty="0"/>
              <a:t>All businesses and agencies should have a strategy to overcome potential disruptions to operations for:</a:t>
            </a:r>
          </a:p>
          <a:p>
            <a:pPr lvl="1"/>
            <a:r>
              <a:rPr lang="en-US" dirty="0"/>
              <a:t>maintaining critical utilities and infrastructure; </a:t>
            </a:r>
          </a:p>
          <a:p>
            <a:pPr lvl="1"/>
            <a:r>
              <a:rPr lang="en-US" dirty="0"/>
              <a:t>rostering personnel with authority and knowledge of functions;</a:t>
            </a:r>
          </a:p>
          <a:p>
            <a:pPr lvl="1"/>
            <a:r>
              <a:rPr lang="en-US" dirty="0"/>
              <a:t>policies that enable employees to work remotely;</a:t>
            </a:r>
          </a:p>
          <a:p>
            <a:pPr lvl="1"/>
            <a:r>
              <a:rPr lang="en-US" dirty="0"/>
              <a:t>communications with employees and customers, including during disruptions to usual services;</a:t>
            </a:r>
          </a:p>
          <a:p>
            <a:pPr lvl="1"/>
            <a:r>
              <a:rPr lang="en-US" dirty="0"/>
              <a:t>stockpiling supplies or developing multiple suppliers in the event of a supply chain disruption</a:t>
            </a:r>
          </a:p>
        </p:txBody>
      </p:sp>
    </p:spTree>
    <p:extLst>
      <p:ext uri="{BB962C8B-B14F-4D97-AF65-F5344CB8AC3E}">
        <p14:creationId xmlns:p14="http://schemas.microsoft.com/office/powerpoint/2010/main" val="2807377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7839-A3FB-4049-8E46-CE1AEEE4CB7D}"/>
              </a:ext>
            </a:extLst>
          </p:cNvPr>
          <p:cNvSpPr>
            <a:spLocks noGrp="1"/>
          </p:cNvSpPr>
          <p:nvPr>
            <p:ph type="title"/>
          </p:nvPr>
        </p:nvSpPr>
        <p:spPr/>
        <p:txBody>
          <a:bodyPr>
            <a:normAutofit/>
          </a:bodyPr>
          <a:lstStyle/>
          <a:p>
            <a:r>
              <a:rPr lang="en-US" sz="3200" b="1" dirty="0">
                <a:solidFill>
                  <a:srgbClr val="D10A05"/>
                </a:solidFill>
              </a:rPr>
              <a:t>Business Continuity Planning</a:t>
            </a:r>
          </a:p>
        </p:txBody>
      </p:sp>
      <p:sp>
        <p:nvSpPr>
          <p:cNvPr id="3" name="Content Placeholder 2">
            <a:extLst>
              <a:ext uri="{FF2B5EF4-FFF2-40B4-BE49-F238E27FC236}">
                <a16:creationId xmlns:a16="http://schemas.microsoft.com/office/drawing/2014/main" id="{F3714CDD-BA1F-4C55-909B-D580223A5D5E}"/>
              </a:ext>
            </a:extLst>
          </p:cNvPr>
          <p:cNvSpPr>
            <a:spLocks noGrp="1"/>
          </p:cNvSpPr>
          <p:nvPr>
            <p:ph idx="1"/>
          </p:nvPr>
        </p:nvSpPr>
        <p:spPr>
          <a:xfrm>
            <a:off x="1898100" y="1497472"/>
            <a:ext cx="6788699" cy="3019444"/>
          </a:xfrm>
        </p:spPr>
        <p:txBody>
          <a:bodyPr>
            <a:normAutofit fontScale="70000" lnSpcReduction="20000"/>
          </a:bodyPr>
          <a:lstStyle/>
          <a:p>
            <a:r>
              <a:rPr lang="en-US" altLang="en-US" dirty="0">
                <a:solidFill>
                  <a:srgbClr val="000000"/>
                </a:solidFill>
              </a:rPr>
              <a:t>Employers and employees share responsibility for developing the plan</a:t>
            </a:r>
          </a:p>
          <a:p>
            <a:r>
              <a:rPr lang="en-US" altLang="en-US" dirty="0">
                <a:solidFill>
                  <a:srgbClr val="000000"/>
                </a:solidFill>
              </a:rPr>
              <a:t>Consider the impact of employee absenteeism </a:t>
            </a:r>
          </a:p>
          <a:p>
            <a:r>
              <a:rPr lang="en-US" altLang="en-US" dirty="0">
                <a:solidFill>
                  <a:srgbClr val="000000"/>
                </a:solidFill>
              </a:rPr>
              <a:t>Consider changes to supply and delivery chains</a:t>
            </a:r>
          </a:p>
          <a:p>
            <a:r>
              <a:rPr lang="en-US" altLang="en-US" dirty="0">
                <a:solidFill>
                  <a:srgbClr val="000000"/>
                </a:solidFill>
              </a:rPr>
              <a:t>Identify clear job descriptions during a flu pandemic</a:t>
            </a:r>
          </a:p>
          <a:p>
            <a:r>
              <a:rPr lang="en-US" altLang="en-US" dirty="0">
                <a:solidFill>
                  <a:srgbClr val="000000"/>
                </a:solidFill>
              </a:rPr>
              <a:t>Institute policies that allow or encourage employees to stay home if they are sick</a:t>
            </a:r>
          </a:p>
          <a:p>
            <a:r>
              <a:rPr lang="en-US" altLang="en-US" dirty="0">
                <a:solidFill>
                  <a:srgbClr val="000000"/>
                </a:solidFill>
              </a:rPr>
              <a:t>Practice implementing your plan on an ongoing basis </a:t>
            </a:r>
          </a:p>
          <a:p>
            <a:endParaRPr lang="en-US" dirty="0"/>
          </a:p>
        </p:txBody>
      </p:sp>
    </p:spTree>
    <p:extLst>
      <p:ext uri="{BB962C8B-B14F-4D97-AF65-F5344CB8AC3E}">
        <p14:creationId xmlns:p14="http://schemas.microsoft.com/office/powerpoint/2010/main" val="28310409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AE79-85EA-41BB-9254-015BF9D23215}"/>
              </a:ext>
            </a:extLst>
          </p:cNvPr>
          <p:cNvSpPr>
            <a:spLocks noGrp="1"/>
          </p:cNvSpPr>
          <p:nvPr>
            <p:ph type="title"/>
          </p:nvPr>
        </p:nvSpPr>
        <p:spPr/>
        <p:txBody>
          <a:bodyPr>
            <a:normAutofit/>
          </a:bodyPr>
          <a:lstStyle/>
          <a:p>
            <a:r>
              <a:rPr lang="en-US" sz="3200" b="1" dirty="0">
                <a:solidFill>
                  <a:srgbClr val="D10A05"/>
                </a:solidFill>
              </a:rPr>
              <a:t>Business Continuity Planning</a:t>
            </a:r>
          </a:p>
        </p:txBody>
      </p:sp>
      <p:sp>
        <p:nvSpPr>
          <p:cNvPr id="3" name="Content Placeholder 2">
            <a:extLst>
              <a:ext uri="{FF2B5EF4-FFF2-40B4-BE49-F238E27FC236}">
                <a16:creationId xmlns:a16="http://schemas.microsoft.com/office/drawing/2014/main" id="{EC496D1E-AE09-4B07-8869-14EE341390E6}"/>
              </a:ext>
            </a:extLst>
          </p:cNvPr>
          <p:cNvSpPr>
            <a:spLocks noGrp="1"/>
          </p:cNvSpPr>
          <p:nvPr>
            <p:ph idx="1"/>
          </p:nvPr>
        </p:nvSpPr>
        <p:spPr/>
        <p:txBody>
          <a:bodyPr>
            <a:normAutofit fontScale="70000" lnSpcReduction="20000"/>
          </a:bodyPr>
          <a:lstStyle/>
          <a:p>
            <a:pPr>
              <a:buNone/>
              <a:defRPr/>
            </a:pPr>
            <a:r>
              <a:rPr lang="en-US" altLang="en-US" dirty="0"/>
              <a:t>Provide a healthier workplace by reducing the spread of </a:t>
            </a:r>
          </a:p>
          <a:p>
            <a:pPr>
              <a:buNone/>
              <a:defRPr/>
            </a:pPr>
            <a:r>
              <a:rPr lang="en-US" altLang="en-US" dirty="0"/>
              <a:t>COVID-19, flu, etc. by stockpiling </a:t>
            </a:r>
          </a:p>
          <a:p>
            <a:pPr>
              <a:defRPr/>
            </a:pPr>
            <a:r>
              <a:rPr lang="en-US" altLang="en-US" dirty="0"/>
              <a:t>Soap</a:t>
            </a:r>
          </a:p>
          <a:p>
            <a:pPr>
              <a:defRPr/>
            </a:pPr>
            <a:r>
              <a:rPr lang="en-US" altLang="en-US" dirty="0"/>
              <a:t>Tissues</a:t>
            </a:r>
          </a:p>
          <a:p>
            <a:pPr>
              <a:defRPr/>
            </a:pPr>
            <a:r>
              <a:rPr lang="en-US" altLang="en-US" dirty="0"/>
              <a:t>Alcohol-based hand sanitizers</a:t>
            </a:r>
          </a:p>
          <a:p>
            <a:pPr>
              <a:defRPr/>
            </a:pPr>
            <a:r>
              <a:rPr lang="en-US" altLang="en-US" dirty="0"/>
              <a:t>Cleaning supplies</a:t>
            </a:r>
          </a:p>
          <a:p>
            <a:pPr>
              <a:defRPr/>
            </a:pPr>
            <a:r>
              <a:rPr lang="en-US" altLang="en-US" dirty="0"/>
              <a:t>Gloves</a:t>
            </a:r>
          </a:p>
          <a:p>
            <a:endParaRPr lang="en-US" dirty="0"/>
          </a:p>
        </p:txBody>
      </p:sp>
    </p:spTree>
    <p:extLst>
      <p:ext uri="{BB962C8B-B14F-4D97-AF65-F5344CB8AC3E}">
        <p14:creationId xmlns:p14="http://schemas.microsoft.com/office/powerpoint/2010/main" val="1049726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2F33-7F45-45F5-8E9F-E997AF8011DC}"/>
              </a:ext>
            </a:extLst>
          </p:cNvPr>
          <p:cNvSpPr>
            <a:spLocks noGrp="1"/>
          </p:cNvSpPr>
          <p:nvPr>
            <p:ph type="title"/>
          </p:nvPr>
        </p:nvSpPr>
        <p:spPr>
          <a:xfrm>
            <a:off x="1898100" y="285774"/>
            <a:ext cx="6788699" cy="857250"/>
          </a:xfrm>
        </p:spPr>
        <p:txBody>
          <a:bodyPr>
            <a:noAutofit/>
          </a:bodyPr>
          <a:lstStyle/>
          <a:p>
            <a:r>
              <a:rPr lang="en-US" sz="2800" b="1" dirty="0">
                <a:solidFill>
                  <a:srgbClr val="D10A05"/>
                </a:solidFill>
              </a:rPr>
              <a:t>Key steps for preparing for and managing epidemics in the workplace</a:t>
            </a:r>
          </a:p>
        </p:txBody>
      </p:sp>
      <p:sp>
        <p:nvSpPr>
          <p:cNvPr id="3" name="Content Placeholder 2">
            <a:extLst>
              <a:ext uri="{FF2B5EF4-FFF2-40B4-BE49-F238E27FC236}">
                <a16:creationId xmlns:a16="http://schemas.microsoft.com/office/drawing/2014/main" id="{BB6B115B-B749-45C0-B97F-38E552C66DFB}"/>
              </a:ext>
            </a:extLst>
          </p:cNvPr>
          <p:cNvSpPr>
            <a:spLocks noGrp="1"/>
          </p:cNvSpPr>
          <p:nvPr>
            <p:ph idx="1"/>
          </p:nvPr>
        </p:nvSpPr>
        <p:spPr>
          <a:xfrm>
            <a:off x="1898100" y="1306104"/>
            <a:ext cx="6788699" cy="2531291"/>
          </a:xfrm>
        </p:spPr>
        <p:txBody>
          <a:bodyPr>
            <a:normAutofit/>
          </a:bodyPr>
          <a:lstStyle/>
          <a:p>
            <a:r>
              <a:rPr lang="en-US" sz="2000" dirty="0"/>
              <a:t>Preparing for the threat</a:t>
            </a:r>
          </a:p>
          <a:p>
            <a:r>
              <a:rPr lang="en-US" sz="2000" dirty="0"/>
              <a:t>Implementing preventive measures</a:t>
            </a:r>
          </a:p>
          <a:p>
            <a:r>
              <a:rPr lang="en-US" sz="2000" dirty="0"/>
              <a:t>Implementing the continuity of operations plan</a:t>
            </a:r>
          </a:p>
          <a:p>
            <a:r>
              <a:rPr lang="en-US" sz="2000" dirty="0"/>
              <a:t>Managing business recovery post-epidemic</a:t>
            </a:r>
          </a:p>
          <a:p>
            <a:endParaRPr lang="en-US" dirty="0"/>
          </a:p>
        </p:txBody>
      </p:sp>
      <p:pic>
        <p:nvPicPr>
          <p:cNvPr id="4" name="Content Placeholder 7" descr="person covering his sneeze">
            <a:extLst>
              <a:ext uri="{FF2B5EF4-FFF2-40B4-BE49-F238E27FC236}">
                <a16:creationId xmlns:a16="http://schemas.microsoft.com/office/drawing/2014/main" id="{BC28ECD0-EEB2-47DC-86A7-7BA004D26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848" y="3005668"/>
            <a:ext cx="1789869" cy="2077892"/>
          </a:xfrm>
          <a:prstGeom prst="rect">
            <a:avLst/>
          </a:prstGeom>
        </p:spPr>
      </p:pic>
      <p:pic>
        <p:nvPicPr>
          <p:cNvPr id="5" name="Picture 4" descr="hand washing">
            <a:extLst>
              <a:ext uri="{FF2B5EF4-FFF2-40B4-BE49-F238E27FC236}">
                <a16:creationId xmlns:a16="http://schemas.microsoft.com/office/drawing/2014/main" id="{177B0379-0685-4044-86F3-602ABC1A3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105" y="2994172"/>
            <a:ext cx="1854035" cy="2100890"/>
          </a:xfrm>
          <a:prstGeom prst="rect">
            <a:avLst/>
          </a:prstGeom>
        </p:spPr>
      </p:pic>
      <p:pic>
        <p:nvPicPr>
          <p:cNvPr id="6" name="Picture 5" descr="man cleaning window">
            <a:extLst>
              <a:ext uri="{FF2B5EF4-FFF2-40B4-BE49-F238E27FC236}">
                <a16:creationId xmlns:a16="http://schemas.microsoft.com/office/drawing/2014/main" id="{E3ABA384-67B6-467B-87CC-EC3324FD0C54}"/>
              </a:ext>
            </a:extLst>
          </p:cNvPr>
          <p:cNvPicPr>
            <a:picLocks noChangeAspect="1"/>
          </p:cNvPicPr>
          <p:nvPr/>
        </p:nvPicPr>
        <p:blipFill>
          <a:blip r:embed="rId5"/>
          <a:stretch>
            <a:fillRect/>
          </a:stretch>
        </p:blipFill>
        <p:spPr>
          <a:xfrm>
            <a:off x="4153576" y="2994172"/>
            <a:ext cx="1854035" cy="2088211"/>
          </a:xfrm>
          <a:prstGeom prst="rect">
            <a:avLst/>
          </a:prstGeom>
        </p:spPr>
      </p:pic>
    </p:spTree>
    <p:extLst>
      <p:ext uri="{BB962C8B-B14F-4D97-AF65-F5344CB8AC3E}">
        <p14:creationId xmlns:p14="http://schemas.microsoft.com/office/powerpoint/2010/main" val="2457214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594A-0B08-4240-A046-082E52421445}"/>
              </a:ext>
            </a:extLst>
          </p:cNvPr>
          <p:cNvSpPr>
            <a:spLocks noGrp="1"/>
          </p:cNvSpPr>
          <p:nvPr>
            <p:ph type="title"/>
          </p:nvPr>
        </p:nvSpPr>
        <p:spPr/>
        <p:txBody>
          <a:bodyPr>
            <a:noAutofit/>
          </a:bodyPr>
          <a:lstStyle/>
          <a:p>
            <a:r>
              <a:rPr lang="en-US" sz="3200" b="1" dirty="0">
                <a:solidFill>
                  <a:srgbClr val="D10A05"/>
                </a:solidFill>
              </a:rPr>
              <a:t>Consider the impact on workers	</a:t>
            </a:r>
          </a:p>
        </p:txBody>
      </p:sp>
      <p:sp>
        <p:nvSpPr>
          <p:cNvPr id="3" name="Content Placeholder 2">
            <a:extLst>
              <a:ext uri="{FF2B5EF4-FFF2-40B4-BE49-F238E27FC236}">
                <a16:creationId xmlns:a16="http://schemas.microsoft.com/office/drawing/2014/main" id="{53A8F62C-4FA2-4F34-8B67-6EA90F09F582}"/>
              </a:ext>
            </a:extLst>
          </p:cNvPr>
          <p:cNvSpPr>
            <a:spLocks noGrp="1"/>
          </p:cNvSpPr>
          <p:nvPr>
            <p:ph idx="1"/>
          </p:nvPr>
        </p:nvSpPr>
        <p:spPr/>
        <p:txBody>
          <a:bodyPr>
            <a:normAutofit fontScale="62500" lnSpcReduction="20000"/>
          </a:bodyPr>
          <a:lstStyle/>
          <a:p>
            <a:r>
              <a:rPr lang="en-US" dirty="0"/>
              <a:t>Will a worker be paid if their workplace shuts down or they are quarantined?</a:t>
            </a:r>
          </a:p>
          <a:p>
            <a:r>
              <a:rPr lang="en-US" dirty="0"/>
              <a:t>What can be done for workers who are sick but have no paid sick leave?</a:t>
            </a:r>
          </a:p>
          <a:p>
            <a:r>
              <a:rPr lang="en-US" dirty="0"/>
              <a:t>How can workers cope with the impact if their child’s school is shut down or their child is placed in quarantine?</a:t>
            </a:r>
          </a:p>
          <a:p>
            <a:r>
              <a:rPr lang="en-US" dirty="0"/>
              <a:t>What can be done for low wage and immigrant workers who have no access to health care?</a:t>
            </a:r>
          </a:p>
          <a:p>
            <a:r>
              <a:rPr lang="en-US" dirty="0"/>
              <a:t>Other impacts?</a:t>
            </a:r>
          </a:p>
          <a:p>
            <a:endParaRPr lang="en-US" dirty="0"/>
          </a:p>
        </p:txBody>
      </p:sp>
    </p:spTree>
    <p:extLst>
      <p:ext uri="{BB962C8B-B14F-4D97-AF65-F5344CB8AC3E}">
        <p14:creationId xmlns:p14="http://schemas.microsoft.com/office/powerpoint/2010/main" val="3892825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E1A0-21D2-4043-8BC0-B6C0E3C531E6}"/>
              </a:ext>
            </a:extLst>
          </p:cNvPr>
          <p:cNvSpPr>
            <a:spLocks noGrp="1"/>
          </p:cNvSpPr>
          <p:nvPr>
            <p:ph type="title"/>
          </p:nvPr>
        </p:nvSpPr>
        <p:spPr>
          <a:xfrm>
            <a:off x="1898100" y="178568"/>
            <a:ext cx="7168782" cy="857250"/>
          </a:xfrm>
        </p:spPr>
        <p:txBody>
          <a:bodyPr>
            <a:noAutofit/>
          </a:bodyPr>
          <a:lstStyle/>
          <a:p>
            <a:r>
              <a:rPr lang="en-US" altLang="en-US" sz="2800" b="1" dirty="0">
                <a:solidFill>
                  <a:srgbClr val="D10A05"/>
                </a:solidFill>
                <a:ea typeface="ＭＳ Ｐゴシック" panose="020B0600070205080204" pitchFamily="34" charset="-128"/>
              </a:rPr>
              <a:t>Key elements: COVID-19 workplace plan</a:t>
            </a:r>
            <a:endParaRPr lang="en-US" sz="2800" b="1" dirty="0">
              <a:solidFill>
                <a:srgbClr val="D10A05"/>
              </a:solidFill>
            </a:endParaRPr>
          </a:p>
        </p:txBody>
      </p:sp>
      <p:sp>
        <p:nvSpPr>
          <p:cNvPr id="4" name="Content Placeholder 2">
            <a:extLst>
              <a:ext uri="{FF2B5EF4-FFF2-40B4-BE49-F238E27FC236}">
                <a16:creationId xmlns:a16="http://schemas.microsoft.com/office/drawing/2014/main" id="{A8E46A1D-3356-41D7-88CB-4377DDB0528B}"/>
              </a:ext>
            </a:extLst>
          </p:cNvPr>
          <p:cNvSpPr>
            <a:spLocks noGrp="1"/>
          </p:cNvSpPr>
          <p:nvPr>
            <p:ph idx="1"/>
          </p:nvPr>
        </p:nvSpPr>
        <p:spPr>
          <a:xfrm>
            <a:off x="1628160" y="1035818"/>
            <a:ext cx="5964547" cy="4566800"/>
          </a:xfrm>
        </p:spPr>
        <p:txBody>
          <a:bodyPr>
            <a:normAutofit/>
          </a:bodyPr>
          <a:lstStyle/>
          <a:p>
            <a:pPr eaLnBrk="1" hangingPunct="1"/>
            <a:r>
              <a:rPr lang="en-US" altLang="en-US" sz="2000" dirty="0">
                <a:ea typeface="ＭＳ Ｐゴシック" panose="020B0600070205080204" pitchFamily="34" charset="-128"/>
              </a:rPr>
              <a:t>Management leadership and employee participation</a:t>
            </a:r>
          </a:p>
          <a:p>
            <a:pPr eaLnBrk="1" hangingPunct="1"/>
            <a:r>
              <a:rPr lang="en-US" altLang="en-US" sz="2000" dirty="0">
                <a:ea typeface="ＭＳ Ｐゴシック" panose="020B0600070205080204" pitchFamily="34" charset="-128"/>
              </a:rPr>
              <a:t>Hazard identification and assessment</a:t>
            </a:r>
          </a:p>
          <a:p>
            <a:pPr eaLnBrk="1" hangingPunct="1"/>
            <a:r>
              <a:rPr lang="en-US" altLang="en-US" sz="2000" dirty="0">
                <a:ea typeface="ＭＳ Ｐゴシック" panose="020B0600070205080204" pitchFamily="34" charset="-128"/>
              </a:rPr>
              <a:t>Hazard prevention and control</a:t>
            </a:r>
          </a:p>
          <a:p>
            <a:pPr eaLnBrk="1" hangingPunct="1"/>
            <a:r>
              <a:rPr lang="en-US" altLang="en-US" sz="2000" dirty="0">
                <a:ea typeface="ＭＳ Ｐゴシック" panose="020B0600070205080204" pitchFamily="34" charset="-128"/>
              </a:rPr>
              <a:t>Risk communication, education, and training</a:t>
            </a:r>
          </a:p>
        </p:txBody>
      </p:sp>
      <p:pic>
        <p:nvPicPr>
          <p:cNvPr id="5" name="Picture 4" descr="Screen shot of the workplace checklist for the prevention of COVID">
            <a:extLst>
              <a:ext uri="{FF2B5EF4-FFF2-40B4-BE49-F238E27FC236}">
                <a16:creationId xmlns:a16="http://schemas.microsoft.com/office/drawing/2014/main" id="{743AFA4E-554B-41BC-8781-CDBED06EB6A7}"/>
              </a:ext>
            </a:extLst>
          </p:cNvPr>
          <p:cNvPicPr>
            <a:picLocks noChangeAspect="1"/>
          </p:cNvPicPr>
          <p:nvPr/>
        </p:nvPicPr>
        <p:blipFill>
          <a:blip r:embed="rId3"/>
          <a:stretch>
            <a:fillRect/>
          </a:stretch>
        </p:blipFill>
        <p:spPr>
          <a:xfrm>
            <a:off x="5728282" y="2571750"/>
            <a:ext cx="3421125" cy="2470609"/>
          </a:xfrm>
          <a:prstGeom prst="rect">
            <a:avLst/>
          </a:prstGeom>
        </p:spPr>
      </p:pic>
      <p:sp>
        <p:nvSpPr>
          <p:cNvPr id="6" name="TextBox 5">
            <a:extLst>
              <a:ext uri="{FF2B5EF4-FFF2-40B4-BE49-F238E27FC236}">
                <a16:creationId xmlns:a16="http://schemas.microsoft.com/office/drawing/2014/main" id="{DCADE795-B21C-4045-B1BD-3AEA61961C29}"/>
              </a:ext>
            </a:extLst>
          </p:cNvPr>
          <p:cNvSpPr txBox="1"/>
          <p:nvPr/>
        </p:nvSpPr>
        <p:spPr>
          <a:xfrm>
            <a:off x="1665544" y="2567168"/>
            <a:ext cx="4062738" cy="2092881"/>
          </a:xfrm>
          <a:prstGeom prst="rect">
            <a:avLst/>
          </a:prstGeom>
          <a:noFill/>
        </p:spPr>
        <p:txBody>
          <a:bodyPr wrap="square" rtlCol="0">
            <a:spAutoFit/>
          </a:bodyPr>
          <a:lstStyle/>
          <a:p>
            <a:pPr marL="238125" marR="0" lvl="0" indent="-238125" algn="l" defTabSz="914400" rtl="0" eaLnBrk="1" fontAlgn="base" latinLnBrk="0" hangingPunct="1">
              <a:lnSpc>
                <a:spcPct val="100000"/>
              </a:lnSpc>
              <a:spcBef>
                <a:spcPct val="20000"/>
              </a:spcBef>
              <a:spcAft>
                <a:spcPct val="0"/>
              </a:spcAft>
              <a:buSzTx/>
              <a:buFont typeface="Arial" panose="020B0604020202020204" pitchFamily="34" charset="0"/>
              <a:buChar char="•"/>
              <a:tabLst/>
              <a:defRPr/>
            </a:pPr>
            <a:r>
              <a:rPr kumimoji="0" lang="en-US" altLang="en-US" sz="2000" b="0" i="0" u="none" strike="noStrike" kern="0" cap="none" spc="0" normalizeH="0" baseline="0" noProof="0" dirty="0">
                <a:ln>
                  <a:noFill/>
                </a:ln>
                <a:effectLst/>
                <a:uLnTx/>
                <a:uFillTx/>
                <a:ea typeface="ＭＳ Ｐゴシック" panose="020B0600070205080204" pitchFamily="34" charset="-128"/>
                <a:cs typeface="+mn-cs"/>
              </a:rPr>
              <a:t>System evaluation and improvement</a:t>
            </a:r>
          </a:p>
          <a:p>
            <a:pPr marL="238125" marR="0" lvl="0" indent="-238125" algn="l" defTabSz="914400" rtl="0" eaLnBrk="1" fontAlgn="base" latinLnBrk="0" hangingPunct="1">
              <a:lnSpc>
                <a:spcPct val="100000"/>
              </a:lnSpc>
              <a:spcBef>
                <a:spcPct val="20000"/>
              </a:spcBef>
              <a:spcAft>
                <a:spcPct val="0"/>
              </a:spcAft>
              <a:buSzTx/>
              <a:buFont typeface="Arial" panose="020B0604020202020204" pitchFamily="34" charset="0"/>
              <a:buChar char="•"/>
              <a:tabLst/>
              <a:defRPr/>
            </a:pPr>
            <a:r>
              <a:rPr kumimoji="0" lang="en-US" altLang="en-US" sz="2000" b="0" i="0" u="none" strike="noStrike" kern="0" cap="none" spc="0" normalizeH="0" baseline="0" noProof="0" dirty="0">
                <a:ln>
                  <a:noFill/>
                </a:ln>
                <a:effectLst/>
                <a:uLnTx/>
                <a:uFillTx/>
                <a:ea typeface="ＭＳ Ｐゴシック" panose="020B0600070205080204" pitchFamily="34" charset="-128"/>
                <a:cs typeface="+mn-cs"/>
              </a:rPr>
              <a:t>Family preparedness</a:t>
            </a:r>
            <a:endParaRPr kumimoji="0" lang="en-US" sz="2000" b="0" i="0" u="none" strike="noStrike" kern="0" cap="none" spc="0" normalizeH="0" baseline="0" noProof="0" dirty="0">
              <a:ln>
                <a:noFill/>
              </a:ln>
              <a:effectLst/>
              <a:uLnTx/>
              <a:uFillTx/>
              <a:ea typeface="ＭＳ Ｐゴシック" panose="020B0600070205080204" pitchFamily="34" charset="-128"/>
              <a:cs typeface="+mn-cs"/>
            </a:endParaRPr>
          </a:p>
          <a:p>
            <a:pPr marL="238125" marR="0" lvl="0" indent="-238125" algn="l" defTabSz="914400" rtl="0" eaLnBrk="1" fontAlgn="base" latinLnBrk="0" hangingPunct="1">
              <a:lnSpc>
                <a:spcPct val="100000"/>
              </a:lnSpc>
              <a:spcBef>
                <a:spcPct val="20000"/>
              </a:spcBef>
              <a:spcAft>
                <a:spcPct val="0"/>
              </a:spcAft>
              <a:buSzTx/>
              <a:buFont typeface="Arial" panose="020B0604020202020204" pitchFamily="34" charset="0"/>
              <a:buChar char="•"/>
              <a:tabLst/>
              <a:defRPr/>
            </a:pPr>
            <a:r>
              <a:rPr kumimoji="0" lang="en-US" sz="2000" b="0" i="0" u="none" strike="noStrike" kern="0" cap="none" spc="0" normalizeH="0" baseline="0" noProof="0" dirty="0">
                <a:ln>
                  <a:noFill/>
                </a:ln>
                <a:effectLst/>
                <a:uLnTx/>
                <a:uFillTx/>
                <a:ea typeface="ＭＳ Ｐゴシック"/>
                <a:cs typeface="+mn-cs"/>
              </a:rPr>
              <a:t>Emergency operations procedures</a:t>
            </a:r>
          </a:p>
          <a:p>
            <a:pPr marL="238125" marR="0" lvl="0" indent="-238125" algn="l" defTabSz="914400" rtl="0" eaLnBrk="1" fontAlgn="base" latinLnBrk="0" hangingPunct="1">
              <a:lnSpc>
                <a:spcPct val="100000"/>
              </a:lnSpc>
              <a:spcBef>
                <a:spcPct val="20000"/>
              </a:spcBef>
              <a:spcAft>
                <a:spcPct val="0"/>
              </a:spcAft>
              <a:buSzTx/>
              <a:buFont typeface="Arial" panose="020B0604020202020204" pitchFamily="34" charset="0"/>
              <a:buChar char="•"/>
              <a:tabLst/>
              <a:defRPr/>
            </a:pPr>
            <a:r>
              <a:rPr kumimoji="0" lang="en-US" sz="2000" b="0" i="0" u="none" strike="noStrike" kern="0" cap="none" spc="0" normalizeH="0" baseline="0" noProof="0" dirty="0">
                <a:ln>
                  <a:noFill/>
                </a:ln>
                <a:effectLst/>
                <a:uLnTx/>
                <a:uFillTx/>
                <a:ea typeface="ＭＳ Ｐゴシック"/>
                <a:cs typeface="+mn-cs"/>
              </a:rPr>
              <a:t>Post pandemic recovery </a:t>
            </a:r>
            <a:endParaRPr kumimoji="0" lang="en-US" altLang="en-US" sz="2000" b="0" i="0" u="none" strike="noStrike" kern="0" cap="none" spc="0" normalizeH="0" baseline="0" noProof="0" dirty="0">
              <a:ln>
                <a:noFill/>
              </a:ln>
              <a:effectLst/>
              <a:uLnTx/>
              <a:uFillTx/>
              <a:ea typeface="ＭＳ Ｐゴシック" panose="020B0600070205080204" pitchFamily="34" charset="-128"/>
              <a:cs typeface="+mn-cs"/>
            </a:endParaRPr>
          </a:p>
          <a:p>
            <a:endParaRPr lang="en-US" dirty="0"/>
          </a:p>
        </p:txBody>
      </p:sp>
    </p:spTree>
    <p:extLst>
      <p:ext uri="{BB962C8B-B14F-4D97-AF65-F5344CB8AC3E}">
        <p14:creationId xmlns:p14="http://schemas.microsoft.com/office/powerpoint/2010/main" val="56594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6BA9-5523-43DF-A6A7-F180EA8A9FDA}"/>
              </a:ext>
            </a:extLst>
          </p:cNvPr>
          <p:cNvSpPr>
            <a:spLocks noGrp="1"/>
          </p:cNvSpPr>
          <p:nvPr>
            <p:ph type="title"/>
          </p:nvPr>
        </p:nvSpPr>
        <p:spPr>
          <a:xfrm>
            <a:off x="1898100" y="515670"/>
            <a:ext cx="6788699" cy="857250"/>
          </a:xfrm>
        </p:spPr>
        <p:txBody>
          <a:bodyPr>
            <a:normAutofit/>
          </a:bodyPr>
          <a:lstStyle/>
          <a:p>
            <a:r>
              <a:rPr lang="en-US" sz="3200" b="1" dirty="0">
                <a:solidFill>
                  <a:srgbClr val="D10A05"/>
                </a:solidFill>
                <a:cs typeface="Calibri" panose="020F0502020204030204" pitchFamily="34" charset="0"/>
              </a:rPr>
              <a:t>Worker Rights</a:t>
            </a:r>
          </a:p>
        </p:txBody>
      </p:sp>
      <p:sp>
        <p:nvSpPr>
          <p:cNvPr id="3" name="Content Placeholder 2">
            <a:extLst>
              <a:ext uri="{FF2B5EF4-FFF2-40B4-BE49-F238E27FC236}">
                <a16:creationId xmlns:a16="http://schemas.microsoft.com/office/drawing/2014/main" id="{B34A7B0A-B6D1-48C1-A545-988C1133A1B2}"/>
              </a:ext>
            </a:extLst>
          </p:cNvPr>
          <p:cNvSpPr>
            <a:spLocks noGrp="1"/>
          </p:cNvSpPr>
          <p:nvPr>
            <p:ph idx="1"/>
          </p:nvPr>
        </p:nvSpPr>
        <p:spPr/>
        <p:txBody>
          <a:bodyPr>
            <a:normAutofit fontScale="77500" lnSpcReduction="20000"/>
          </a:bodyPr>
          <a:lstStyle/>
          <a:p>
            <a:pPr marL="457200" lvl="1" indent="0">
              <a:lnSpc>
                <a:spcPct val="120000"/>
              </a:lnSpc>
              <a:spcBef>
                <a:spcPts val="0"/>
              </a:spcBef>
              <a:buNone/>
            </a:pPr>
            <a:r>
              <a:rPr lang="en-US" sz="3200" dirty="0"/>
              <a:t>Workers have the right to:</a:t>
            </a:r>
          </a:p>
          <a:p>
            <a:pPr lvl="1">
              <a:lnSpc>
                <a:spcPct val="120000"/>
              </a:lnSpc>
              <a:spcBef>
                <a:spcPts val="0"/>
              </a:spcBef>
            </a:pPr>
            <a:r>
              <a:rPr lang="en-US" sz="3200" dirty="0"/>
              <a:t>A safe workplace </a:t>
            </a:r>
          </a:p>
          <a:p>
            <a:pPr lvl="1">
              <a:lnSpc>
                <a:spcPct val="120000"/>
              </a:lnSpc>
              <a:spcBef>
                <a:spcPts val="0"/>
              </a:spcBef>
            </a:pPr>
            <a:r>
              <a:rPr lang="en-US" sz="3200" dirty="0"/>
              <a:t>Certain employer provided information</a:t>
            </a:r>
          </a:p>
          <a:p>
            <a:pPr lvl="1">
              <a:lnSpc>
                <a:spcPct val="120000"/>
              </a:lnSpc>
              <a:spcBef>
                <a:spcPts val="0"/>
              </a:spcBef>
            </a:pPr>
            <a:r>
              <a:rPr lang="en-US" sz="3200" dirty="0"/>
              <a:t>Make safety complaints</a:t>
            </a:r>
          </a:p>
          <a:p>
            <a:pPr lvl="1">
              <a:lnSpc>
                <a:spcPct val="120000"/>
              </a:lnSpc>
              <a:spcBef>
                <a:spcPts val="0"/>
              </a:spcBef>
            </a:pPr>
            <a:r>
              <a:rPr lang="en-US" sz="3200" dirty="0"/>
              <a:t>Receive training</a:t>
            </a:r>
          </a:p>
          <a:p>
            <a:pPr lvl="1">
              <a:lnSpc>
                <a:spcPct val="120000"/>
              </a:lnSpc>
              <a:spcBef>
                <a:spcPts val="0"/>
              </a:spcBef>
            </a:pPr>
            <a:r>
              <a:rPr lang="en-US" sz="3200" dirty="0"/>
              <a:t>Participate in OSHA inspections</a:t>
            </a:r>
          </a:p>
          <a:p>
            <a:endParaRPr lang="en-US" dirty="0"/>
          </a:p>
        </p:txBody>
      </p:sp>
    </p:spTree>
    <p:extLst>
      <p:ext uri="{BB962C8B-B14F-4D97-AF65-F5344CB8AC3E}">
        <p14:creationId xmlns:p14="http://schemas.microsoft.com/office/powerpoint/2010/main" val="2872485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Hierarchy of Controls- Elimination, Substitution, Engineering Controls, Administrative Controls, and lastly PPE">
            <a:extLst>
              <a:ext uri="{FF2B5EF4-FFF2-40B4-BE49-F238E27FC236}">
                <a16:creationId xmlns:a16="http://schemas.microsoft.com/office/drawing/2014/main" id="{1CDA5288-2F95-418A-A51A-4D529C2515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1798" y="403120"/>
            <a:ext cx="6767966" cy="4532302"/>
          </a:xfrm>
        </p:spPr>
      </p:pic>
    </p:spTree>
    <p:extLst>
      <p:ext uri="{BB962C8B-B14F-4D97-AF65-F5344CB8AC3E}">
        <p14:creationId xmlns:p14="http://schemas.microsoft.com/office/powerpoint/2010/main" val="2913082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2E58-995A-4ACD-BCD7-4F871B6A2635}"/>
              </a:ext>
            </a:extLst>
          </p:cNvPr>
          <p:cNvSpPr>
            <a:spLocks noGrp="1"/>
          </p:cNvSpPr>
          <p:nvPr>
            <p:ph type="title"/>
          </p:nvPr>
        </p:nvSpPr>
        <p:spPr/>
        <p:txBody>
          <a:bodyPr>
            <a:normAutofit/>
          </a:bodyPr>
          <a:lstStyle/>
          <a:p>
            <a:r>
              <a:rPr lang="en-US" altLang="en-US" sz="3200" b="1" dirty="0">
                <a:solidFill>
                  <a:srgbClr val="D10A05"/>
                </a:solidFill>
                <a:ea typeface="ＭＳ Ｐゴシック" panose="020B0600070205080204" pitchFamily="34" charset="-128"/>
              </a:rPr>
              <a:t>Engineering controls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DF8C56E0-0680-4E26-B0D5-6CF5B749285C}"/>
              </a:ext>
            </a:extLst>
          </p:cNvPr>
          <p:cNvSpPr>
            <a:spLocks noGrp="1"/>
          </p:cNvSpPr>
          <p:nvPr>
            <p:ph idx="1"/>
          </p:nvPr>
        </p:nvSpPr>
        <p:spPr>
          <a:xfrm>
            <a:off x="1898101" y="1497472"/>
            <a:ext cx="4075188" cy="2531291"/>
          </a:xfrm>
        </p:spPr>
        <p:txBody>
          <a:bodyPr>
            <a:normAutofit/>
          </a:bodyPr>
          <a:lstStyle/>
          <a:p>
            <a:r>
              <a:rPr lang="en-US" altLang="en-US" sz="2400" dirty="0">
                <a:ea typeface="ＭＳ Ｐゴシック" panose="020B0600070205080204" pitchFamily="34" charset="-128"/>
              </a:rPr>
              <a:t>Ventilation</a:t>
            </a:r>
          </a:p>
          <a:p>
            <a:r>
              <a:rPr lang="en-US" altLang="en-US" sz="2400" dirty="0">
                <a:ea typeface="ＭＳ Ｐゴシック" panose="020B0600070205080204" pitchFamily="34" charset="-128"/>
              </a:rPr>
              <a:t>Drive-thru service</a:t>
            </a:r>
          </a:p>
          <a:p>
            <a:r>
              <a:rPr lang="en-US" altLang="en-US" sz="2400" dirty="0">
                <a:ea typeface="ＭＳ Ｐゴシック" panose="020B0600070205080204" pitchFamily="34" charset="-128"/>
              </a:rPr>
              <a:t>Plastic shields and other barriers</a:t>
            </a:r>
          </a:p>
          <a:p>
            <a:r>
              <a:rPr lang="en-US" altLang="en-US" sz="2400" dirty="0">
                <a:ea typeface="ＭＳ Ｐゴシック" panose="020B0600070205080204" pitchFamily="34" charset="-128"/>
              </a:rPr>
              <a:t>Sneeze guards</a:t>
            </a:r>
          </a:p>
          <a:p>
            <a:endParaRPr lang="en-US" dirty="0"/>
          </a:p>
        </p:txBody>
      </p:sp>
      <p:pic>
        <p:nvPicPr>
          <p:cNvPr id="6" name="Picture 5">
            <a:extLst>
              <a:ext uri="{FF2B5EF4-FFF2-40B4-BE49-F238E27FC236}">
                <a16:creationId xmlns:a16="http://schemas.microsoft.com/office/drawing/2014/main" id="{DAADFBDD-5C10-4155-AAD1-61B4B3C84468}"/>
              </a:ext>
            </a:extLst>
          </p:cNvPr>
          <p:cNvPicPr>
            <a:picLocks noChangeAspect="1"/>
          </p:cNvPicPr>
          <p:nvPr/>
        </p:nvPicPr>
        <p:blipFill>
          <a:blip r:embed="rId3"/>
          <a:stretch>
            <a:fillRect/>
          </a:stretch>
        </p:blipFill>
        <p:spPr>
          <a:xfrm>
            <a:off x="5800447" y="1337694"/>
            <a:ext cx="2890903" cy="3020699"/>
          </a:xfrm>
          <a:prstGeom prst="rect">
            <a:avLst/>
          </a:prstGeom>
        </p:spPr>
      </p:pic>
      <p:sp>
        <p:nvSpPr>
          <p:cNvPr id="7" name="TextBox 6">
            <a:extLst>
              <a:ext uri="{FF2B5EF4-FFF2-40B4-BE49-F238E27FC236}">
                <a16:creationId xmlns:a16="http://schemas.microsoft.com/office/drawing/2014/main" id="{F3E1C02C-1FD7-4C9D-8C98-802970EC81BD}"/>
              </a:ext>
            </a:extLst>
          </p:cNvPr>
          <p:cNvSpPr txBox="1"/>
          <p:nvPr/>
        </p:nvSpPr>
        <p:spPr>
          <a:xfrm>
            <a:off x="5723329" y="4428253"/>
            <a:ext cx="3172103" cy="507831"/>
          </a:xfrm>
          <a:prstGeom prst="rect">
            <a:avLst/>
          </a:prstGeom>
          <a:noFill/>
        </p:spPr>
        <p:txBody>
          <a:bodyPr wrap="square" rtlCol="0">
            <a:spAutoFit/>
          </a:bodyPr>
          <a:lstStyle/>
          <a:p>
            <a:r>
              <a:rPr lang="en-US" sz="900" dirty="0"/>
              <a:t>"RDECOM's Advanced Chemistry Laboratory is on the forefront of science" by U.S. Army Combat Capabilities Development Command is licensed under CC BY 2.0 </a:t>
            </a:r>
          </a:p>
        </p:txBody>
      </p:sp>
    </p:spTree>
    <p:extLst>
      <p:ext uri="{BB962C8B-B14F-4D97-AF65-F5344CB8AC3E}">
        <p14:creationId xmlns:p14="http://schemas.microsoft.com/office/powerpoint/2010/main" val="3236811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534D-315F-4259-8110-13FD5FD8D314}"/>
              </a:ext>
            </a:extLst>
          </p:cNvPr>
          <p:cNvSpPr>
            <a:spLocks noGrp="1"/>
          </p:cNvSpPr>
          <p:nvPr>
            <p:ph type="title"/>
          </p:nvPr>
        </p:nvSpPr>
        <p:spPr/>
        <p:txBody>
          <a:bodyPr>
            <a:noAutofit/>
          </a:bodyPr>
          <a:lstStyle/>
          <a:p>
            <a:r>
              <a:rPr lang="en-US" sz="2800" b="1" dirty="0">
                <a:solidFill>
                  <a:srgbClr val="D10A05"/>
                </a:solidFill>
              </a:rPr>
              <a:t>Engineering controls for high exposure potential jobs in health care and laboratories</a:t>
            </a:r>
          </a:p>
        </p:txBody>
      </p:sp>
      <p:sp>
        <p:nvSpPr>
          <p:cNvPr id="3" name="Content Placeholder 2">
            <a:extLst>
              <a:ext uri="{FF2B5EF4-FFF2-40B4-BE49-F238E27FC236}">
                <a16:creationId xmlns:a16="http://schemas.microsoft.com/office/drawing/2014/main" id="{1CB9391D-45C0-475E-B097-7E13A298AA2D}"/>
              </a:ext>
            </a:extLst>
          </p:cNvPr>
          <p:cNvSpPr>
            <a:spLocks noGrp="1"/>
          </p:cNvSpPr>
          <p:nvPr>
            <p:ph idx="1"/>
          </p:nvPr>
        </p:nvSpPr>
        <p:spPr>
          <a:xfrm>
            <a:off x="1767471" y="1936859"/>
            <a:ext cx="3410171" cy="2531291"/>
          </a:xfrm>
        </p:spPr>
        <p:txBody>
          <a:bodyPr>
            <a:normAutofit/>
          </a:bodyPr>
          <a:lstStyle/>
          <a:p>
            <a:r>
              <a:rPr lang="en-US" altLang="en-US" sz="2400" dirty="0"/>
              <a:t>Examples include:</a:t>
            </a:r>
          </a:p>
          <a:p>
            <a:pPr lvl="1"/>
            <a:r>
              <a:rPr lang="en-US" altLang="en-US" sz="2000" dirty="0"/>
              <a:t>Negative pressure isolation rooms </a:t>
            </a:r>
          </a:p>
          <a:p>
            <a:pPr lvl="1"/>
            <a:r>
              <a:rPr lang="en-US" altLang="en-US" sz="2000" dirty="0"/>
              <a:t>Biological safety cabinets/HEPA filtration</a:t>
            </a:r>
          </a:p>
          <a:p>
            <a:pPr lvl="1"/>
            <a:r>
              <a:rPr lang="en-US" altLang="en-US" sz="2000" dirty="0"/>
              <a:t>UV irradiation systems</a:t>
            </a:r>
          </a:p>
          <a:p>
            <a:endParaRPr lang="en-US" dirty="0"/>
          </a:p>
        </p:txBody>
      </p:sp>
      <p:pic>
        <p:nvPicPr>
          <p:cNvPr id="6" name="Picture 5">
            <a:extLst>
              <a:ext uri="{FF2B5EF4-FFF2-40B4-BE49-F238E27FC236}">
                <a16:creationId xmlns:a16="http://schemas.microsoft.com/office/drawing/2014/main" id="{F2E12EF8-B0BD-4986-8099-76B0376593A7}"/>
              </a:ext>
            </a:extLst>
          </p:cNvPr>
          <p:cNvPicPr>
            <a:picLocks noChangeAspect="1"/>
          </p:cNvPicPr>
          <p:nvPr/>
        </p:nvPicPr>
        <p:blipFill rotWithShape="1">
          <a:blip r:embed="rId3"/>
          <a:srcRect l="23496" t="15210" r="16639" b="9785"/>
          <a:stretch/>
        </p:blipFill>
        <p:spPr>
          <a:xfrm>
            <a:off x="5587999" y="1778503"/>
            <a:ext cx="3026515" cy="2531291"/>
          </a:xfrm>
          <a:prstGeom prst="rect">
            <a:avLst/>
          </a:prstGeom>
        </p:spPr>
      </p:pic>
    </p:spTree>
    <p:extLst>
      <p:ext uri="{BB962C8B-B14F-4D97-AF65-F5344CB8AC3E}">
        <p14:creationId xmlns:p14="http://schemas.microsoft.com/office/powerpoint/2010/main" val="354481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0DC0-AC96-4785-AB27-0EB05DE95B58}"/>
              </a:ext>
            </a:extLst>
          </p:cNvPr>
          <p:cNvSpPr>
            <a:spLocks noGrp="1"/>
          </p:cNvSpPr>
          <p:nvPr>
            <p:ph type="title"/>
          </p:nvPr>
        </p:nvSpPr>
        <p:spPr>
          <a:xfrm>
            <a:off x="1898100" y="265793"/>
            <a:ext cx="6788699" cy="857250"/>
          </a:xfrm>
        </p:spPr>
        <p:txBody>
          <a:bodyPr>
            <a:noAutofit/>
          </a:bodyPr>
          <a:lstStyle/>
          <a:p>
            <a:r>
              <a:rPr lang="en-US" sz="3200" b="1" dirty="0">
                <a:solidFill>
                  <a:srgbClr val="D10A05"/>
                </a:solidFill>
              </a:rPr>
              <a:t>Administrative controls and work practices to reduce exposure</a:t>
            </a:r>
          </a:p>
        </p:txBody>
      </p:sp>
      <p:sp>
        <p:nvSpPr>
          <p:cNvPr id="5" name="Content Placeholder 3">
            <a:extLst>
              <a:ext uri="{FF2B5EF4-FFF2-40B4-BE49-F238E27FC236}">
                <a16:creationId xmlns:a16="http://schemas.microsoft.com/office/drawing/2014/main" id="{900D9A62-8A6C-4AD2-83F0-28BA756A329B}"/>
              </a:ext>
            </a:extLst>
          </p:cNvPr>
          <p:cNvSpPr txBox="1">
            <a:spLocks/>
          </p:cNvSpPr>
          <p:nvPr/>
        </p:nvSpPr>
        <p:spPr>
          <a:xfrm>
            <a:off x="4964875" y="1528997"/>
            <a:ext cx="4179125" cy="380428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ea typeface="ＭＳ Ｐゴシック" panose="020B0600070205080204" pitchFamily="34" charset="-128"/>
              </a:rPr>
              <a:t>Enable sick workers to stay home</a:t>
            </a:r>
          </a:p>
          <a:p>
            <a:r>
              <a:rPr lang="en-US" altLang="en-US" sz="2000" dirty="0">
                <a:ea typeface="ＭＳ Ｐゴシック" panose="020B0600070205080204" pitchFamily="34" charset="-128"/>
              </a:rPr>
              <a:t>Establish work from home policy</a:t>
            </a:r>
          </a:p>
          <a:p>
            <a:r>
              <a:rPr lang="en-US" altLang="en-US" sz="2000" dirty="0">
                <a:ea typeface="ＭＳ Ｐゴシック" panose="020B0600070205080204" pitchFamily="34" charset="-128"/>
              </a:rPr>
              <a:t>Minimizing contact among workers and clients</a:t>
            </a:r>
          </a:p>
          <a:p>
            <a:r>
              <a:rPr lang="en-US" altLang="en-US" sz="2000" dirty="0">
                <a:ea typeface="ＭＳ Ｐゴシック" panose="020B0600070205080204" pitchFamily="34" charset="-128"/>
              </a:rPr>
              <a:t>Discontinue non-essential travel</a:t>
            </a:r>
          </a:p>
          <a:p>
            <a:r>
              <a:rPr lang="en-US" altLang="en-US" sz="2000" dirty="0">
                <a:ea typeface="ＭＳ Ｐゴシック" panose="020B0600070205080204" pitchFamily="34" charset="-128"/>
              </a:rPr>
              <a:t>Limiting the number of staff present for high potential exposure tasks</a:t>
            </a:r>
          </a:p>
          <a:p>
            <a:r>
              <a:rPr lang="en-US" altLang="en-US" sz="2000" dirty="0">
                <a:ea typeface="ＭＳ Ｐゴシック" panose="020B0600070205080204" pitchFamily="34" charset="-128"/>
              </a:rPr>
              <a:t>Training</a:t>
            </a:r>
          </a:p>
          <a:p>
            <a:endParaRPr lang="en-US" altLang="en-US" sz="2000" dirty="0">
              <a:ea typeface="ＭＳ Ｐゴシック" panose="020B0600070205080204" pitchFamily="34" charset="-128"/>
            </a:endParaRPr>
          </a:p>
          <a:p>
            <a:endParaRPr lang="en-US" altLang="en-US" sz="2400" dirty="0">
              <a:ea typeface="ＭＳ Ｐゴシック" panose="020B0600070205080204" pitchFamily="34" charset="-128"/>
            </a:endParaRPr>
          </a:p>
        </p:txBody>
      </p:sp>
      <p:pic>
        <p:nvPicPr>
          <p:cNvPr id="8" name="Picture 7">
            <a:extLst>
              <a:ext uri="{FF2B5EF4-FFF2-40B4-BE49-F238E27FC236}">
                <a16:creationId xmlns:a16="http://schemas.microsoft.com/office/drawing/2014/main" id="{98F2A427-7877-4AB8-8176-34919CD4AC37}"/>
              </a:ext>
            </a:extLst>
          </p:cNvPr>
          <p:cNvPicPr>
            <a:picLocks noChangeAspect="1"/>
          </p:cNvPicPr>
          <p:nvPr/>
        </p:nvPicPr>
        <p:blipFill>
          <a:blip r:embed="rId3"/>
          <a:stretch>
            <a:fillRect/>
          </a:stretch>
        </p:blipFill>
        <p:spPr>
          <a:xfrm>
            <a:off x="2104407" y="1699903"/>
            <a:ext cx="2764375" cy="2321643"/>
          </a:xfrm>
          <a:prstGeom prst="rect">
            <a:avLst/>
          </a:prstGeom>
        </p:spPr>
      </p:pic>
      <p:sp>
        <p:nvSpPr>
          <p:cNvPr id="9" name="Rectangle 8">
            <a:extLst>
              <a:ext uri="{FF2B5EF4-FFF2-40B4-BE49-F238E27FC236}">
                <a16:creationId xmlns:a16="http://schemas.microsoft.com/office/drawing/2014/main" id="{4A76AE2E-354B-4A44-A5EA-2B7A2FA97FD1}"/>
              </a:ext>
            </a:extLst>
          </p:cNvPr>
          <p:cNvSpPr/>
          <p:nvPr/>
        </p:nvSpPr>
        <p:spPr>
          <a:xfrm>
            <a:off x="2008315" y="4022230"/>
            <a:ext cx="2956560" cy="338554"/>
          </a:xfrm>
          <a:prstGeom prst="rect">
            <a:avLst/>
          </a:prstGeom>
        </p:spPr>
        <p:txBody>
          <a:bodyPr wrap="square">
            <a:spAutoFit/>
          </a:bodyPr>
          <a:lstStyle/>
          <a:p>
            <a:r>
              <a:rPr lang="en-US" sz="800" dirty="0"/>
              <a:t>"washing hands" by invisible monsters is licensed under CC BY-NC-ND 2.0 </a:t>
            </a:r>
          </a:p>
        </p:txBody>
      </p:sp>
    </p:spTree>
    <p:extLst>
      <p:ext uri="{BB962C8B-B14F-4D97-AF65-F5344CB8AC3E}">
        <p14:creationId xmlns:p14="http://schemas.microsoft.com/office/powerpoint/2010/main" val="791899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AB3D-31BB-4F79-A5FA-F7E76E86ED18}"/>
              </a:ext>
            </a:extLst>
          </p:cNvPr>
          <p:cNvSpPr>
            <a:spLocks noGrp="1"/>
          </p:cNvSpPr>
          <p:nvPr>
            <p:ph type="title"/>
          </p:nvPr>
        </p:nvSpPr>
        <p:spPr>
          <a:xfrm>
            <a:off x="1898100" y="0"/>
            <a:ext cx="6788699" cy="857250"/>
          </a:xfrm>
        </p:spPr>
        <p:txBody>
          <a:bodyPr>
            <a:noAutofit/>
          </a:bodyPr>
          <a:lstStyle/>
          <a:p>
            <a:r>
              <a:rPr lang="en-US" sz="3200" b="1" dirty="0">
                <a:solidFill>
                  <a:srgbClr val="D10A05"/>
                </a:solidFill>
              </a:rPr>
              <a:t>Additional controls</a:t>
            </a:r>
          </a:p>
        </p:txBody>
      </p:sp>
      <p:sp>
        <p:nvSpPr>
          <p:cNvPr id="4" name="Content Placeholder 2">
            <a:extLst>
              <a:ext uri="{FF2B5EF4-FFF2-40B4-BE49-F238E27FC236}">
                <a16:creationId xmlns:a16="http://schemas.microsoft.com/office/drawing/2014/main" id="{B9EDFF80-9CB3-4018-A8D1-16089767FE11}"/>
              </a:ext>
            </a:extLst>
          </p:cNvPr>
          <p:cNvSpPr>
            <a:spLocks noGrp="1"/>
          </p:cNvSpPr>
          <p:nvPr>
            <p:ph sz="half" idx="1"/>
          </p:nvPr>
        </p:nvSpPr>
        <p:spPr>
          <a:xfrm>
            <a:off x="1555172" y="3751306"/>
            <a:ext cx="7696200" cy="1752600"/>
          </a:xfrm>
        </p:spPr>
        <p:txBody>
          <a:bodyPr>
            <a:normAutofit/>
          </a:bodyPr>
          <a:lstStyle/>
          <a:p>
            <a:pPr marL="0" indent="0" algn="ctr">
              <a:buNone/>
            </a:pPr>
            <a:r>
              <a:rPr lang="en-US" sz="2400" dirty="0"/>
              <a:t>Soft barriers include use of tables, ropes, signs, and floor markings to maintain social distancing</a:t>
            </a:r>
          </a:p>
        </p:txBody>
      </p:sp>
      <p:pic>
        <p:nvPicPr>
          <p:cNvPr id="6" name="Picture 5">
            <a:extLst>
              <a:ext uri="{FF2B5EF4-FFF2-40B4-BE49-F238E27FC236}">
                <a16:creationId xmlns:a16="http://schemas.microsoft.com/office/drawing/2014/main" id="{10ED2231-3DE2-43A5-A09A-AD598CB37BAB}"/>
              </a:ext>
            </a:extLst>
          </p:cNvPr>
          <p:cNvPicPr>
            <a:picLocks noChangeAspect="1"/>
          </p:cNvPicPr>
          <p:nvPr/>
        </p:nvPicPr>
        <p:blipFill rotWithShape="1">
          <a:blip r:embed="rId3"/>
          <a:srcRect l="24700" t="7506" r="5329" b="13086"/>
          <a:stretch/>
        </p:blipFill>
        <p:spPr>
          <a:xfrm>
            <a:off x="2091141" y="1310800"/>
            <a:ext cx="2778002" cy="2103120"/>
          </a:xfrm>
          <a:prstGeom prst="rect">
            <a:avLst/>
          </a:prstGeom>
        </p:spPr>
      </p:pic>
      <p:pic>
        <p:nvPicPr>
          <p:cNvPr id="7" name="Picture 6">
            <a:extLst>
              <a:ext uri="{FF2B5EF4-FFF2-40B4-BE49-F238E27FC236}">
                <a16:creationId xmlns:a16="http://schemas.microsoft.com/office/drawing/2014/main" id="{E746EE44-1ECF-4C0F-B5E4-9DAC6F083C21}"/>
              </a:ext>
            </a:extLst>
          </p:cNvPr>
          <p:cNvPicPr>
            <a:picLocks noChangeAspect="1"/>
          </p:cNvPicPr>
          <p:nvPr/>
        </p:nvPicPr>
        <p:blipFill rotWithShape="1">
          <a:blip r:embed="rId4"/>
          <a:srcRect t="14815" r="12009"/>
          <a:stretch/>
        </p:blipFill>
        <p:spPr>
          <a:xfrm>
            <a:off x="5258558" y="1304059"/>
            <a:ext cx="3269017" cy="2109861"/>
          </a:xfrm>
          <a:prstGeom prst="rect">
            <a:avLst/>
          </a:prstGeom>
        </p:spPr>
      </p:pic>
    </p:spTree>
    <p:extLst>
      <p:ext uri="{BB962C8B-B14F-4D97-AF65-F5344CB8AC3E}">
        <p14:creationId xmlns:p14="http://schemas.microsoft.com/office/powerpoint/2010/main" val="34143880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FE85-8511-42B7-BF7A-30BC5AD0ABC4}"/>
              </a:ext>
            </a:extLst>
          </p:cNvPr>
          <p:cNvSpPr>
            <a:spLocks noGrp="1"/>
          </p:cNvSpPr>
          <p:nvPr>
            <p:ph type="title"/>
          </p:nvPr>
        </p:nvSpPr>
        <p:spPr/>
        <p:txBody>
          <a:bodyPr>
            <a:noAutofit/>
          </a:bodyPr>
          <a:lstStyle/>
          <a:p>
            <a:r>
              <a:rPr lang="en-US" altLang="en-US" sz="3200" b="1" dirty="0">
                <a:solidFill>
                  <a:srgbClr val="D10A05"/>
                </a:solidFill>
                <a:ea typeface="ＭＳ Ｐゴシック" panose="020B0600070205080204" pitchFamily="34" charset="-128"/>
              </a:rPr>
              <a:t>Adjust policies to reduce exposures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1A27A511-C7E7-472C-88AC-91E0FFC8F3B3}"/>
              </a:ext>
            </a:extLst>
          </p:cNvPr>
          <p:cNvSpPr>
            <a:spLocks noGrp="1"/>
          </p:cNvSpPr>
          <p:nvPr>
            <p:ph idx="1"/>
          </p:nvPr>
        </p:nvSpPr>
        <p:spPr>
          <a:xfrm>
            <a:off x="1803098" y="1596275"/>
            <a:ext cx="3873307" cy="3142728"/>
          </a:xfrm>
        </p:spPr>
        <p:txBody>
          <a:bodyPr>
            <a:normAutofit/>
          </a:bodyPr>
          <a:lstStyle/>
          <a:p>
            <a:pPr>
              <a:buFontTx/>
              <a:buNone/>
            </a:pPr>
            <a:r>
              <a:rPr lang="en-US" altLang="en-US" sz="2000" dirty="0">
                <a:ea typeface="ＭＳ Ｐゴシック" panose="020B0600070205080204" pitchFamily="34" charset="-128"/>
              </a:rPr>
              <a:t>Policies that can help to reduce exposure to COVID-19 include:</a:t>
            </a:r>
          </a:p>
          <a:p>
            <a:r>
              <a:rPr lang="en-US" altLang="en-US" sz="2000" dirty="0">
                <a:ea typeface="ＭＳ Ｐゴシック" panose="020B0600070205080204" pitchFamily="34" charset="-128"/>
              </a:rPr>
              <a:t>Encouraging workers who are ill to stay home without fear of reprisals or loss of pay or benefits</a:t>
            </a:r>
          </a:p>
          <a:p>
            <a:r>
              <a:rPr lang="en-US" altLang="en-US" sz="2000" dirty="0">
                <a:ea typeface="ＭＳ Ｐゴシック" panose="020B0600070205080204" pitchFamily="34" charset="-128"/>
              </a:rPr>
              <a:t>Using email, phone, teleconferences instead of face-to-face contact</a:t>
            </a:r>
          </a:p>
          <a:p>
            <a:pPr marL="0" indent="0">
              <a:buNone/>
            </a:pPr>
            <a:endParaRPr lang="en-US" dirty="0"/>
          </a:p>
        </p:txBody>
      </p:sp>
      <p:pic>
        <p:nvPicPr>
          <p:cNvPr id="8" name="Picture 7">
            <a:extLst>
              <a:ext uri="{FF2B5EF4-FFF2-40B4-BE49-F238E27FC236}">
                <a16:creationId xmlns:a16="http://schemas.microsoft.com/office/drawing/2014/main" id="{606DD4C5-241B-4F58-A11B-280F5D56F2DE}"/>
              </a:ext>
            </a:extLst>
          </p:cNvPr>
          <p:cNvPicPr>
            <a:picLocks noChangeAspect="1"/>
          </p:cNvPicPr>
          <p:nvPr/>
        </p:nvPicPr>
        <p:blipFill rotWithShape="1">
          <a:blip r:embed="rId3"/>
          <a:srcRect r="12097"/>
          <a:stretch/>
        </p:blipFill>
        <p:spPr>
          <a:xfrm>
            <a:off x="5766861" y="1778000"/>
            <a:ext cx="3148082" cy="2387548"/>
          </a:xfrm>
          <a:prstGeom prst="rect">
            <a:avLst/>
          </a:prstGeom>
        </p:spPr>
      </p:pic>
    </p:spTree>
    <p:extLst>
      <p:ext uri="{BB962C8B-B14F-4D97-AF65-F5344CB8AC3E}">
        <p14:creationId xmlns:p14="http://schemas.microsoft.com/office/powerpoint/2010/main" val="2469464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5D3B1A-6A46-472F-9933-DDA889C640E3}"/>
              </a:ext>
            </a:extLst>
          </p:cNvPr>
          <p:cNvSpPr>
            <a:spLocks noGrp="1"/>
          </p:cNvSpPr>
          <p:nvPr>
            <p:ph idx="1"/>
          </p:nvPr>
        </p:nvSpPr>
        <p:spPr>
          <a:xfrm>
            <a:off x="2206573" y="1549892"/>
            <a:ext cx="6480226" cy="2812788"/>
          </a:xfrm>
        </p:spPr>
        <p:txBody>
          <a:bodyPr>
            <a:normAutofit/>
          </a:bodyPr>
          <a:lstStyle/>
          <a:p>
            <a:pPr marL="0" indent="0">
              <a:buNone/>
            </a:pPr>
            <a:r>
              <a:rPr lang="en-US" altLang="en-US" b="1" dirty="0">
                <a:solidFill>
                  <a:srgbClr val="CC0000"/>
                </a:solidFill>
                <a:latin typeface="+mj-lt"/>
                <a:ea typeface="ＭＳ Ｐゴシック" panose="020B0600070205080204" pitchFamily="34" charset="-128"/>
              </a:rPr>
              <a:t>Existing OSHA Standards, Guidance, and Emergency Temporary Standards that Protect Workers from COVID-19 </a:t>
            </a:r>
          </a:p>
        </p:txBody>
      </p:sp>
      <p:sp>
        <p:nvSpPr>
          <p:cNvPr id="5" name="Title 4">
            <a:extLst>
              <a:ext uri="{FF2B5EF4-FFF2-40B4-BE49-F238E27FC236}">
                <a16:creationId xmlns:a16="http://schemas.microsoft.com/office/drawing/2014/main" id="{2C6BCD54-3FFA-48B2-89B7-C62CEB235A32}"/>
              </a:ext>
            </a:extLst>
          </p:cNvPr>
          <p:cNvSpPr>
            <a:spLocks noGrp="1"/>
          </p:cNvSpPr>
          <p:nvPr>
            <p:ph type="title"/>
          </p:nvPr>
        </p:nvSpPr>
        <p:spPr/>
        <p:txBody>
          <a:bodyPr>
            <a:normAutofit/>
          </a:bodyPr>
          <a:lstStyle/>
          <a:p>
            <a:r>
              <a:rPr lang="en-US" sz="3600" b="1" i="1" dirty="0"/>
              <a:t>Module 4</a:t>
            </a:r>
            <a:endParaRPr lang="en-US" sz="3600" dirty="0"/>
          </a:p>
        </p:txBody>
      </p:sp>
    </p:spTree>
    <p:extLst>
      <p:ext uri="{BB962C8B-B14F-4D97-AF65-F5344CB8AC3E}">
        <p14:creationId xmlns:p14="http://schemas.microsoft.com/office/powerpoint/2010/main" val="4137449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A500-6BA5-4D63-8FD0-139417018279}"/>
              </a:ext>
            </a:extLst>
          </p:cNvPr>
          <p:cNvSpPr>
            <a:spLocks noGrp="1"/>
          </p:cNvSpPr>
          <p:nvPr>
            <p:ph type="title"/>
          </p:nvPr>
        </p:nvSpPr>
        <p:spPr/>
        <p:txBody>
          <a:bodyPr>
            <a:noAutofit/>
          </a:bodyPr>
          <a:lstStyle/>
          <a:p>
            <a:r>
              <a:rPr lang="en-US" sz="2800" b="1" dirty="0">
                <a:solidFill>
                  <a:srgbClr val="C00000"/>
                </a:solidFill>
              </a:rPr>
              <a:t>OSHA Guidance and Emergency Temporary Standards (ETS)</a:t>
            </a:r>
            <a:endParaRPr lang="en-US" sz="2800" dirty="0"/>
          </a:p>
        </p:txBody>
      </p:sp>
      <p:sp>
        <p:nvSpPr>
          <p:cNvPr id="3" name="Content Placeholder 2">
            <a:extLst>
              <a:ext uri="{FF2B5EF4-FFF2-40B4-BE49-F238E27FC236}">
                <a16:creationId xmlns:a16="http://schemas.microsoft.com/office/drawing/2014/main" id="{DB05A3C0-6178-4F57-830E-74CE6132E6EE}"/>
              </a:ext>
            </a:extLst>
          </p:cNvPr>
          <p:cNvSpPr>
            <a:spLocks noGrp="1"/>
          </p:cNvSpPr>
          <p:nvPr>
            <p:ph idx="1"/>
          </p:nvPr>
        </p:nvSpPr>
        <p:spPr>
          <a:xfrm>
            <a:off x="1898100" y="1835040"/>
            <a:ext cx="6788699" cy="2531291"/>
          </a:xfrm>
        </p:spPr>
        <p:txBody>
          <a:bodyPr>
            <a:normAutofit/>
          </a:bodyPr>
          <a:lstStyle/>
          <a:p>
            <a:r>
              <a:rPr lang="en-US" sz="2200" dirty="0"/>
              <a:t>COVID-19 National Emphasis Program</a:t>
            </a:r>
          </a:p>
          <a:p>
            <a:r>
              <a:rPr lang="en-US" sz="2200" dirty="0"/>
              <a:t>COVID-19 Vaccination and Testing ETS</a:t>
            </a:r>
          </a:p>
          <a:p>
            <a:r>
              <a:rPr lang="en-US" sz="2200" dirty="0"/>
              <a:t>COVID-19 Healthcare ETS </a:t>
            </a:r>
          </a:p>
          <a:p>
            <a:r>
              <a:rPr lang="en-US" sz="2200" dirty="0"/>
              <a:t>Existing OSHA standards </a:t>
            </a:r>
          </a:p>
        </p:txBody>
      </p:sp>
    </p:spTree>
    <p:extLst>
      <p:ext uri="{BB962C8B-B14F-4D97-AF65-F5344CB8AC3E}">
        <p14:creationId xmlns:p14="http://schemas.microsoft.com/office/powerpoint/2010/main" val="1241898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E5E3CC-FF0A-45D6-92E9-9A1E347E9B1C}"/>
              </a:ext>
            </a:extLst>
          </p:cNvPr>
          <p:cNvSpPr>
            <a:spLocks noGrp="1"/>
          </p:cNvSpPr>
          <p:nvPr>
            <p:ph type="title"/>
          </p:nvPr>
        </p:nvSpPr>
        <p:spPr>
          <a:xfrm>
            <a:off x="1898100" y="503300"/>
            <a:ext cx="7084535" cy="857250"/>
          </a:xfrm>
        </p:spPr>
        <p:txBody>
          <a:bodyPr>
            <a:noAutofit/>
          </a:bodyPr>
          <a:lstStyle/>
          <a:p>
            <a:r>
              <a:rPr lang="en-US" sz="2800" b="1" dirty="0">
                <a:solidFill>
                  <a:srgbClr val="C00000"/>
                </a:solidFill>
              </a:rPr>
              <a:t>COVID-19 National Emphasis Program</a:t>
            </a:r>
          </a:p>
        </p:txBody>
      </p:sp>
      <p:sp>
        <p:nvSpPr>
          <p:cNvPr id="5" name="Content Placeholder 4">
            <a:extLst>
              <a:ext uri="{FF2B5EF4-FFF2-40B4-BE49-F238E27FC236}">
                <a16:creationId xmlns:a16="http://schemas.microsoft.com/office/drawing/2014/main" id="{D207C45C-E7D5-4BEC-9C01-3B5090C4677B}"/>
              </a:ext>
            </a:extLst>
          </p:cNvPr>
          <p:cNvSpPr>
            <a:spLocks noGrp="1"/>
          </p:cNvSpPr>
          <p:nvPr>
            <p:ph idx="1"/>
          </p:nvPr>
        </p:nvSpPr>
        <p:spPr/>
        <p:txBody>
          <a:bodyPr>
            <a:normAutofit/>
          </a:bodyPr>
          <a:lstStyle/>
          <a:p>
            <a:r>
              <a:rPr lang="en-US" sz="2200" dirty="0"/>
              <a:t>Targets specific high-hazard industries or activities where COVID-19 is prevalent</a:t>
            </a:r>
          </a:p>
          <a:p>
            <a:pPr lvl="1"/>
            <a:r>
              <a:rPr lang="en-US" sz="2000" dirty="0"/>
              <a:t>Effective July 1, 2021</a:t>
            </a:r>
          </a:p>
          <a:p>
            <a:pPr lvl="1"/>
            <a:r>
              <a:rPr lang="en-US" sz="2000" dirty="0"/>
              <a:t>Workers with increased potential exposure</a:t>
            </a:r>
          </a:p>
          <a:p>
            <a:pPr lvl="1"/>
            <a:r>
              <a:rPr lang="en-US" sz="2000" dirty="0"/>
              <a:t>Puts the largest number of workers at serious risk</a:t>
            </a:r>
          </a:p>
          <a:p>
            <a:pPr lvl="1"/>
            <a:r>
              <a:rPr lang="en-US" sz="2000" dirty="0"/>
              <a:t>Also addresses employer retaliation against worker complaints about unsafe conditions</a:t>
            </a:r>
          </a:p>
        </p:txBody>
      </p:sp>
    </p:spTree>
    <p:extLst>
      <p:ext uri="{BB962C8B-B14F-4D97-AF65-F5344CB8AC3E}">
        <p14:creationId xmlns:p14="http://schemas.microsoft.com/office/powerpoint/2010/main" val="1788070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4F61-087D-4694-8E1B-2E1DCC894EF8}"/>
              </a:ext>
            </a:extLst>
          </p:cNvPr>
          <p:cNvSpPr>
            <a:spLocks noGrp="1"/>
          </p:cNvSpPr>
          <p:nvPr>
            <p:ph type="title"/>
          </p:nvPr>
        </p:nvSpPr>
        <p:spPr>
          <a:xfrm>
            <a:off x="1898100" y="503300"/>
            <a:ext cx="6959029" cy="857250"/>
          </a:xfrm>
        </p:spPr>
        <p:txBody>
          <a:bodyPr>
            <a:noAutofit/>
          </a:bodyPr>
          <a:lstStyle/>
          <a:p>
            <a:r>
              <a:rPr lang="en-US" sz="2800" b="1" dirty="0">
                <a:solidFill>
                  <a:srgbClr val="C00000"/>
                </a:solidFill>
              </a:rPr>
              <a:t>COVID-19 National Emphasis Program</a:t>
            </a:r>
          </a:p>
        </p:txBody>
      </p:sp>
      <p:sp>
        <p:nvSpPr>
          <p:cNvPr id="3" name="Content Placeholder 2">
            <a:extLst>
              <a:ext uri="{FF2B5EF4-FFF2-40B4-BE49-F238E27FC236}">
                <a16:creationId xmlns:a16="http://schemas.microsoft.com/office/drawing/2014/main" id="{42940608-33BB-4155-BF95-244DF3374962}"/>
              </a:ext>
            </a:extLst>
          </p:cNvPr>
          <p:cNvSpPr>
            <a:spLocks noGrp="1"/>
          </p:cNvSpPr>
          <p:nvPr>
            <p:ph idx="1"/>
          </p:nvPr>
        </p:nvSpPr>
        <p:spPr>
          <a:xfrm>
            <a:off x="1898100" y="1497472"/>
            <a:ext cx="6788699" cy="2942326"/>
          </a:xfrm>
        </p:spPr>
        <p:txBody>
          <a:bodyPr>
            <a:normAutofit fontScale="85000" lnSpcReduction="20000"/>
          </a:bodyPr>
          <a:lstStyle/>
          <a:p>
            <a:r>
              <a:rPr lang="en-US" sz="2600" dirty="0"/>
              <a:t>Goal</a:t>
            </a:r>
          </a:p>
          <a:p>
            <a:pPr marL="342900" lvl="1" indent="0">
              <a:buNone/>
            </a:pPr>
            <a:endParaRPr lang="en-US" dirty="0"/>
          </a:p>
          <a:p>
            <a:pPr lvl="1"/>
            <a:r>
              <a:rPr lang="en-US" sz="2400" dirty="0"/>
              <a:t>Significantly reduce or eliminate worker exposures </a:t>
            </a:r>
          </a:p>
          <a:p>
            <a:pPr lvl="1"/>
            <a:r>
              <a:rPr lang="en-US" sz="2400" dirty="0"/>
              <a:t>Targeting industries and worksites where unvaccinated employees may have a high frequency of close contact exposures</a:t>
            </a:r>
          </a:p>
          <a:p>
            <a:pPr lvl="1"/>
            <a:r>
              <a:rPr lang="en-US" sz="2400" dirty="0"/>
              <a:t>Controlling the health hazards associated with such exposures.</a:t>
            </a:r>
          </a:p>
          <a:p>
            <a:pPr lvl="1"/>
            <a:r>
              <a:rPr lang="en-US" sz="2400" dirty="0"/>
              <a:t>Under this NEP, conduct 5% of all inspections</a:t>
            </a:r>
          </a:p>
        </p:txBody>
      </p:sp>
    </p:spTree>
    <p:extLst>
      <p:ext uri="{BB962C8B-B14F-4D97-AF65-F5344CB8AC3E}">
        <p14:creationId xmlns:p14="http://schemas.microsoft.com/office/powerpoint/2010/main" val="180026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76DA0-2FAF-4A13-A956-CE7D7D6F7385}"/>
              </a:ext>
            </a:extLst>
          </p:cNvPr>
          <p:cNvSpPr>
            <a:spLocks noGrp="1"/>
          </p:cNvSpPr>
          <p:nvPr>
            <p:ph type="title"/>
          </p:nvPr>
        </p:nvSpPr>
        <p:spPr/>
        <p:txBody>
          <a:bodyPr>
            <a:normAutofit/>
          </a:bodyPr>
          <a:lstStyle/>
          <a:p>
            <a:r>
              <a:rPr lang="en-US" sz="3200" b="1" dirty="0">
                <a:solidFill>
                  <a:srgbClr val="D10A05"/>
                </a:solidFill>
              </a:rPr>
              <a:t>Worker Rights</a:t>
            </a:r>
          </a:p>
        </p:txBody>
      </p:sp>
      <p:sp>
        <p:nvSpPr>
          <p:cNvPr id="3" name="Content Placeholder 2">
            <a:extLst>
              <a:ext uri="{FF2B5EF4-FFF2-40B4-BE49-F238E27FC236}">
                <a16:creationId xmlns:a16="http://schemas.microsoft.com/office/drawing/2014/main" id="{47C5AFF3-5706-4983-A7D8-047012DFEF34}"/>
              </a:ext>
            </a:extLst>
          </p:cNvPr>
          <p:cNvSpPr>
            <a:spLocks noGrp="1"/>
          </p:cNvSpPr>
          <p:nvPr>
            <p:ph idx="1"/>
          </p:nvPr>
        </p:nvSpPr>
        <p:spPr/>
        <p:txBody>
          <a:bodyPr>
            <a:normAutofit/>
          </a:bodyPr>
          <a:lstStyle/>
          <a:p>
            <a:pPr marL="457200" lvl="1" indent="0">
              <a:lnSpc>
                <a:spcPct val="120000"/>
              </a:lnSpc>
              <a:spcBef>
                <a:spcPts val="0"/>
              </a:spcBef>
              <a:buNone/>
            </a:pPr>
            <a:r>
              <a:rPr lang="en-US" sz="2500" dirty="0"/>
              <a:t>Workers have the right to:</a:t>
            </a:r>
          </a:p>
          <a:p>
            <a:pPr lvl="1">
              <a:lnSpc>
                <a:spcPct val="120000"/>
              </a:lnSpc>
              <a:spcBef>
                <a:spcPts val="0"/>
              </a:spcBef>
            </a:pPr>
            <a:r>
              <a:rPr lang="en-US" sz="2500" dirty="0"/>
              <a:t>Refuse to perform dangerous work</a:t>
            </a:r>
          </a:p>
          <a:p>
            <a:pPr lvl="1">
              <a:lnSpc>
                <a:spcPct val="120000"/>
              </a:lnSpc>
              <a:spcBef>
                <a:spcPts val="0"/>
              </a:spcBef>
            </a:pPr>
            <a:r>
              <a:rPr lang="en-US" sz="2500" dirty="0"/>
              <a:t>Examine OSHA records</a:t>
            </a:r>
          </a:p>
          <a:p>
            <a:pPr lvl="1">
              <a:lnSpc>
                <a:spcPct val="120000"/>
              </a:lnSpc>
              <a:spcBef>
                <a:spcPts val="0"/>
              </a:spcBef>
            </a:pPr>
            <a:r>
              <a:rPr lang="en-US" sz="2500" dirty="0"/>
              <a:t>Hazardous chemical information</a:t>
            </a:r>
          </a:p>
          <a:p>
            <a:pPr lvl="1">
              <a:lnSpc>
                <a:spcPct val="120000"/>
              </a:lnSpc>
              <a:spcBef>
                <a:spcPts val="0"/>
              </a:spcBef>
            </a:pPr>
            <a:r>
              <a:rPr lang="en-US" sz="2500" dirty="0"/>
              <a:t>Medical records</a:t>
            </a:r>
          </a:p>
          <a:p>
            <a:endParaRPr lang="en-US" dirty="0"/>
          </a:p>
        </p:txBody>
      </p:sp>
    </p:spTree>
    <p:extLst>
      <p:ext uri="{BB962C8B-B14F-4D97-AF65-F5344CB8AC3E}">
        <p14:creationId xmlns:p14="http://schemas.microsoft.com/office/powerpoint/2010/main" val="2003734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65EA-24D2-4AEB-88A6-2DFE40E10B63}"/>
              </a:ext>
            </a:extLst>
          </p:cNvPr>
          <p:cNvSpPr>
            <a:spLocks noGrp="1"/>
          </p:cNvSpPr>
          <p:nvPr>
            <p:ph type="title"/>
          </p:nvPr>
        </p:nvSpPr>
        <p:spPr>
          <a:xfrm>
            <a:off x="1898100" y="503300"/>
            <a:ext cx="6923171" cy="857250"/>
          </a:xfrm>
        </p:spPr>
        <p:txBody>
          <a:bodyPr>
            <a:noAutofit/>
          </a:bodyPr>
          <a:lstStyle/>
          <a:p>
            <a:r>
              <a:rPr lang="en-US" sz="2800" b="1" dirty="0">
                <a:solidFill>
                  <a:srgbClr val="C00000"/>
                </a:solidFill>
              </a:rPr>
              <a:t>COVID-19 National Emphasis Program</a:t>
            </a:r>
            <a:endParaRPr lang="en-US" sz="2800" dirty="0"/>
          </a:p>
        </p:txBody>
      </p:sp>
      <p:sp>
        <p:nvSpPr>
          <p:cNvPr id="3" name="Content Placeholder 2">
            <a:extLst>
              <a:ext uri="{FF2B5EF4-FFF2-40B4-BE49-F238E27FC236}">
                <a16:creationId xmlns:a16="http://schemas.microsoft.com/office/drawing/2014/main" id="{D0DDC385-D42E-47EA-91F8-D58A0FD5ED61}"/>
              </a:ext>
            </a:extLst>
          </p:cNvPr>
          <p:cNvSpPr>
            <a:spLocks noGrp="1"/>
          </p:cNvSpPr>
          <p:nvPr>
            <p:ph idx="1"/>
          </p:nvPr>
        </p:nvSpPr>
        <p:spPr>
          <a:xfrm>
            <a:off x="1898100" y="1497471"/>
            <a:ext cx="6788699" cy="3646029"/>
          </a:xfrm>
        </p:spPr>
        <p:txBody>
          <a:bodyPr>
            <a:normAutofit/>
          </a:bodyPr>
          <a:lstStyle/>
          <a:p>
            <a:r>
              <a:rPr lang="en-US" sz="2200" dirty="0"/>
              <a:t>Appendix A of this Directive provides lists of affected industries where workers may be at increased potential exposure based on OSHA’s 2020 and 2021 COVID-19 enforcement activities</a:t>
            </a:r>
          </a:p>
          <a:p>
            <a:r>
              <a:rPr lang="en-US" sz="2200" dirty="0"/>
              <a:t>Two Master Lists will be generated for site selection</a:t>
            </a:r>
          </a:p>
          <a:p>
            <a:pPr lvl="1"/>
            <a:r>
              <a:rPr lang="en-US" sz="1800" dirty="0"/>
              <a:t>Master List 1 will be comprised of establishments identified as having a NAICS code listed in Appendix A</a:t>
            </a:r>
          </a:p>
          <a:p>
            <a:pPr lvl="1"/>
            <a:r>
              <a:rPr lang="en-US" sz="1800" dirty="0"/>
              <a:t>Master List 2 will be comprised of establishments having a NAICS code listed in Appendix A and having an elevated illness rate as indicated by Form 300A data</a:t>
            </a:r>
          </a:p>
        </p:txBody>
      </p:sp>
    </p:spTree>
    <p:extLst>
      <p:ext uri="{BB962C8B-B14F-4D97-AF65-F5344CB8AC3E}">
        <p14:creationId xmlns:p14="http://schemas.microsoft.com/office/powerpoint/2010/main" val="1897764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00F0-29F7-423B-9CED-91AD2D06D200}"/>
              </a:ext>
            </a:extLst>
          </p:cNvPr>
          <p:cNvSpPr>
            <a:spLocks noGrp="1"/>
          </p:cNvSpPr>
          <p:nvPr>
            <p:ph type="title"/>
          </p:nvPr>
        </p:nvSpPr>
        <p:spPr>
          <a:xfrm>
            <a:off x="1898100" y="503300"/>
            <a:ext cx="6959029" cy="857250"/>
          </a:xfrm>
        </p:spPr>
        <p:txBody>
          <a:bodyPr>
            <a:noAutofit/>
          </a:bodyPr>
          <a:lstStyle/>
          <a:p>
            <a:r>
              <a:rPr lang="en-US" sz="2800" b="1" dirty="0">
                <a:solidFill>
                  <a:srgbClr val="C00000"/>
                </a:solidFill>
              </a:rPr>
              <a:t>COVID-19 National Emphasis Program</a:t>
            </a:r>
            <a:endParaRPr lang="en-US" sz="2800" dirty="0"/>
          </a:p>
        </p:txBody>
      </p:sp>
      <p:sp>
        <p:nvSpPr>
          <p:cNvPr id="3" name="Content Placeholder 2">
            <a:extLst>
              <a:ext uri="{FF2B5EF4-FFF2-40B4-BE49-F238E27FC236}">
                <a16:creationId xmlns:a16="http://schemas.microsoft.com/office/drawing/2014/main" id="{7F94DF98-7BFB-4FBC-B3E1-C09DF448A137}"/>
              </a:ext>
            </a:extLst>
          </p:cNvPr>
          <p:cNvSpPr>
            <a:spLocks noGrp="1"/>
          </p:cNvSpPr>
          <p:nvPr>
            <p:ph idx="1"/>
          </p:nvPr>
        </p:nvSpPr>
        <p:spPr>
          <a:xfrm>
            <a:off x="1898100" y="1497472"/>
            <a:ext cx="6788699" cy="3250798"/>
          </a:xfrm>
        </p:spPr>
        <p:txBody>
          <a:bodyPr>
            <a:normAutofit fontScale="70000" lnSpcReduction="20000"/>
          </a:bodyPr>
          <a:lstStyle/>
          <a:p>
            <a:r>
              <a:rPr lang="en-US" dirty="0"/>
              <a:t>Area Offices will use either list or a combination of the two lists to meet their inspection goals</a:t>
            </a:r>
          </a:p>
          <a:p>
            <a:r>
              <a:rPr lang="en-US" dirty="0"/>
              <a:t>CY 2020 Form 300A data will be used to identify establishments with elevated rates of illness</a:t>
            </a:r>
          </a:p>
          <a:p>
            <a:r>
              <a:rPr lang="en-US" b="0" i="0" dirty="0">
                <a:effectLst/>
              </a:rPr>
              <a:t>OSHA’s Establishment-Targeting Lists for Emphasis Programs for compiling, ordering, and randomizing area lists</a:t>
            </a:r>
          </a:p>
          <a:p>
            <a:r>
              <a:rPr lang="en-US" dirty="0"/>
              <a:t>Area Offices may add or delete establishments to the generated master lists (whether or not the NAICS of that establishment is listed in the appendix) based on information from appropriate sources</a:t>
            </a:r>
          </a:p>
        </p:txBody>
      </p:sp>
    </p:spTree>
    <p:extLst>
      <p:ext uri="{BB962C8B-B14F-4D97-AF65-F5344CB8AC3E}">
        <p14:creationId xmlns:p14="http://schemas.microsoft.com/office/powerpoint/2010/main" val="2605558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2F914-FD0B-46C0-A88F-2412C154A487}"/>
              </a:ext>
            </a:extLst>
          </p:cNvPr>
          <p:cNvPicPr>
            <a:picLocks noChangeAspect="1"/>
          </p:cNvPicPr>
          <p:nvPr/>
        </p:nvPicPr>
        <p:blipFill rotWithShape="1">
          <a:blip r:embed="rId3"/>
          <a:srcRect l="23418" t="13470" r="24771" b="5986"/>
          <a:stretch/>
        </p:blipFill>
        <p:spPr>
          <a:xfrm>
            <a:off x="2029408" y="74747"/>
            <a:ext cx="5675345" cy="4962781"/>
          </a:xfrm>
          <a:prstGeom prst="rect">
            <a:avLst/>
          </a:prstGeom>
        </p:spPr>
      </p:pic>
    </p:spTree>
    <p:extLst>
      <p:ext uri="{BB962C8B-B14F-4D97-AF65-F5344CB8AC3E}">
        <p14:creationId xmlns:p14="http://schemas.microsoft.com/office/powerpoint/2010/main" val="3101872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A71E2-4FD2-46AF-A4D7-0AAF6CA660DA}"/>
              </a:ext>
            </a:extLst>
          </p:cNvPr>
          <p:cNvPicPr>
            <a:picLocks noChangeAspect="1"/>
          </p:cNvPicPr>
          <p:nvPr/>
        </p:nvPicPr>
        <p:blipFill rotWithShape="1">
          <a:blip r:embed="rId2"/>
          <a:srcRect l="22500" t="10748" r="23163" b="3945"/>
          <a:stretch/>
        </p:blipFill>
        <p:spPr>
          <a:xfrm>
            <a:off x="1889449" y="5638"/>
            <a:ext cx="5588189" cy="4934922"/>
          </a:xfrm>
          <a:prstGeom prst="rect">
            <a:avLst/>
          </a:prstGeom>
        </p:spPr>
      </p:pic>
    </p:spTree>
    <p:extLst>
      <p:ext uri="{BB962C8B-B14F-4D97-AF65-F5344CB8AC3E}">
        <p14:creationId xmlns:p14="http://schemas.microsoft.com/office/powerpoint/2010/main" val="3335690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p:txBody>
          <a:bodyPr>
            <a:normAutofit/>
          </a:bodyPr>
          <a:lstStyle/>
          <a:p>
            <a:r>
              <a:rPr lang="en-US" sz="2800" b="1" dirty="0">
                <a:solidFill>
                  <a:srgbClr val="D10A05"/>
                </a:solidFill>
              </a:rPr>
              <a:t>COVID-19 Vaccination and Testing ETS</a:t>
            </a: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a:xfrm>
            <a:off x="1898100" y="1497472"/>
            <a:ext cx="6788699" cy="3308208"/>
          </a:xfrm>
        </p:spPr>
        <p:txBody>
          <a:bodyPr>
            <a:normAutofit fontScale="92500" lnSpcReduction="20000"/>
          </a:bodyPr>
          <a:lstStyle/>
          <a:p>
            <a:r>
              <a:rPr lang="en-US" sz="2400" dirty="0"/>
              <a:t>Purpose </a:t>
            </a:r>
          </a:p>
          <a:p>
            <a:pPr lvl="1"/>
            <a:r>
              <a:rPr lang="en-US" sz="2400" dirty="0"/>
              <a:t>Establish minimum vaccination, vaccination verification, face-covering, and testing requirements to address COVID-19 in the workplace </a:t>
            </a:r>
          </a:p>
          <a:p>
            <a:pPr lvl="1"/>
            <a:r>
              <a:rPr lang="en-US" sz="2400" dirty="0"/>
              <a:t>Preempt state and locale laws that interfere with the employer’s authority to require vaccination, face covering, or testing</a:t>
            </a:r>
          </a:p>
          <a:p>
            <a:pPr lvl="1"/>
            <a:r>
              <a:rPr lang="en-US" sz="2400" dirty="0"/>
              <a:t>Covers employers with 100 or more employees – firm or company-wide</a:t>
            </a:r>
          </a:p>
          <a:p>
            <a:pPr lvl="1"/>
            <a:r>
              <a:rPr lang="en-US" sz="2400" dirty="0"/>
              <a:t>More than 80 million workers to be covered</a:t>
            </a:r>
          </a:p>
          <a:p>
            <a:pPr lvl="1"/>
            <a:endParaRPr lang="en-US" sz="2400" dirty="0"/>
          </a:p>
          <a:p>
            <a:endParaRPr lang="en-US" dirty="0"/>
          </a:p>
        </p:txBody>
      </p:sp>
    </p:spTree>
    <p:extLst>
      <p:ext uri="{BB962C8B-B14F-4D97-AF65-F5344CB8AC3E}">
        <p14:creationId xmlns:p14="http://schemas.microsoft.com/office/powerpoint/2010/main" val="3356848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20B1-0211-4C80-AC8B-184ED0364DB8}"/>
              </a:ext>
            </a:extLst>
          </p:cNvPr>
          <p:cNvSpPr>
            <a:spLocks noGrp="1"/>
          </p:cNvSpPr>
          <p:nvPr>
            <p:ph type="title"/>
          </p:nvPr>
        </p:nvSpPr>
        <p:spPr/>
        <p:txBody>
          <a:bodyPr>
            <a:normAutofit/>
          </a:bodyPr>
          <a:lstStyle/>
          <a:p>
            <a:r>
              <a:rPr lang="en-US" sz="2800" b="1" dirty="0">
                <a:solidFill>
                  <a:srgbClr val="D10A05"/>
                </a:solidFill>
              </a:rPr>
              <a:t>COVID-19 Vaccination and Testing ETS</a:t>
            </a:r>
          </a:p>
        </p:txBody>
      </p:sp>
      <p:sp>
        <p:nvSpPr>
          <p:cNvPr id="3" name="Content Placeholder 2">
            <a:extLst>
              <a:ext uri="{FF2B5EF4-FFF2-40B4-BE49-F238E27FC236}">
                <a16:creationId xmlns:a16="http://schemas.microsoft.com/office/drawing/2014/main" id="{85181FFE-76F6-43AD-AD77-8DF20D9AB3B5}"/>
              </a:ext>
            </a:extLst>
          </p:cNvPr>
          <p:cNvSpPr>
            <a:spLocks noGrp="1"/>
          </p:cNvSpPr>
          <p:nvPr>
            <p:ph idx="1"/>
          </p:nvPr>
        </p:nvSpPr>
        <p:spPr>
          <a:xfrm>
            <a:off x="1898100" y="1497472"/>
            <a:ext cx="6788699" cy="3504186"/>
          </a:xfrm>
        </p:spPr>
        <p:txBody>
          <a:bodyPr>
            <a:normAutofit fontScale="92500"/>
          </a:bodyPr>
          <a:lstStyle/>
          <a:p>
            <a:r>
              <a:rPr lang="en-US" sz="2600" dirty="0"/>
              <a:t>Second dose of Pfizer or </a:t>
            </a:r>
            <a:r>
              <a:rPr lang="en-US" sz="2600" dirty="0" err="1"/>
              <a:t>Moderna</a:t>
            </a:r>
            <a:r>
              <a:rPr lang="en-US" sz="2600" dirty="0"/>
              <a:t>, or single dose of Johnson &amp; Johnson by a </a:t>
            </a:r>
            <a:r>
              <a:rPr lang="en-US" sz="2600" i="1" dirty="0"/>
              <a:t>specified date </a:t>
            </a:r>
          </a:p>
          <a:p>
            <a:r>
              <a:rPr lang="en-US" sz="2600" dirty="0"/>
              <a:t>Paid time to workers to get vaccinated and to allow for paid leave to recover from any side effects.</a:t>
            </a:r>
          </a:p>
          <a:p>
            <a:r>
              <a:rPr lang="en-US" sz="2600" dirty="0"/>
              <a:t>Determine the vaccination status of each employee </a:t>
            </a:r>
          </a:p>
          <a:p>
            <a:r>
              <a:rPr lang="en-US" sz="2600" dirty="0"/>
              <a:t>Obtain acceptable proof of vaccination status from vaccinated employees and maintain records </a:t>
            </a:r>
          </a:p>
          <a:p>
            <a:endParaRPr lang="en-US" dirty="0"/>
          </a:p>
          <a:p>
            <a:endParaRPr lang="en-US" dirty="0"/>
          </a:p>
        </p:txBody>
      </p:sp>
    </p:spTree>
    <p:extLst>
      <p:ext uri="{BB962C8B-B14F-4D97-AF65-F5344CB8AC3E}">
        <p14:creationId xmlns:p14="http://schemas.microsoft.com/office/powerpoint/2010/main" val="2020153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0D25-194B-465E-B472-E20416092BDD}"/>
              </a:ext>
            </a:extLst>
          </p:cNvPr>
          <p:cNvSpPr>
            <a:spLocks noGrp="1"/>
          </p:cNvSpPr>
          <p:nvPr>
            <p:ph type="title"/>
          </p:nvPr>
        </p:nvSpPr>
        <p:spPr>
          <a:xfrm>
            <a:off x="1898099" y="156352"/>
            <a:ext cx="6788699" cy="857250"/>
          </a:xfrm>
        </p:spPr>
        <p:txBody>
          <a:bodyPr>
            <a:noAutofit/>
          </a:bodyPr>
          <a:lstStyle/>
          <a:p>
            <a:r>
              <a:rPr lang="en-US" sz="2800" b="1" dirty="0">
                <a:solidFill>
                  <a:srgbClr val="D10A05"/>
                </a:solidFill>
              </a:rPr>
              <a:t>COVID-19 Vaccination and Testing ETS</a:t>
            </a:r>
            <a:endParaRPr lang="en-US" sz="2800" dirty="0"/>
          </a:p>
        </p:txBody>
      </p:sp>
      <p:sp>
        <p:nvSpPr>
          <p:cNvPr id="3" name="Content Placeholder 2">
            <a:extLst>
              <a:ext uri="{FF2B5EF4-FFF2-40B4-BE49-F238E27FC236}">
                <a16:creationId xmlns:a16="http://schemas.microsoft.com/office/drawing/2014/main" id="{B883D175-4118-4A64-BF98-D31DF9026CF3}"/>
              </a:ext>
            </a:extLst>
          </p:cNvPr>
          <p:cNvSpPr>
            <a:spLocks noGrp="1"/>
          </p:cNvSpPr>
          <p:nvPr>
            <p:ph idx="1"/>
          </p:nvPr>
        </p:nvSpPr>
        <p:spPr>
          <a:xfrm>
            <a:off x="1898098" y="1116710"/>
            <a:ext cx="6788699" cy="3646028"/>
          </a:xfrm>
        </p:spPr>
        <p:txBody>
          <a:bodyPr>
            <a:normAutofit/>
          </a:bodyPr>
          <a:lstStyle/>
          <a:p>
            <a:r>
              <a:rPr lang="en-US" sz="2400" dirty="0"/>
              <a:t>Employee provide prompt notice when they test positive for COVID-19 or receive a COVID-19 diagnosis </a:t>
            </a:r>
          </a:p>
          <a:p>
            <a:r>
              <a:rPr lang="en-US" sz="2400" dirty="0"/>
              <a:t>Workers who are not vaccinated wear a mask indoors and test weekly</a:t>
            </a:r>
          </a:p>
          <a:p>
            <a:r>
              <a:rPr lang="en-US" sz="2400" dirty="0"/>
              <a:t>Went back into effect Monday 1/10/22 </a:t>
            </a:r>
          </a:p>
          <a:p>
            <a:r>
              <a:rPr lang="en-US" sz="2400" dirty="0"/>
              <a:t>Thursday 1/13/22, Supreme Court ruled that OSHA lacked the authority to impose such a mandate</a:t>
            </a:r>
          </a:p>
        </p:txBody>
      </p:sp>
    </p:spTree>
    <p:extLst>
      <p:ext uri="{BB962C8B-B14F-4D97-AF65-F5344CB8AC3E}">
        <p14:creationId xmlns:p14="http://schemas.microsoft.com/office/powerpoint/2010/main" val="1310185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D029-BC46-48D0-98A1-8B2D964BD058}"/>
              </a:ext>
            </a:extLst>
          </p:cNvPr>
          <p:cNvSpPr>
            <a:spLocks noGrp="1"/>
          </p:cNvSpPr>
          <p:nvPr>
            <p:ph type="title"/>
          </p:nvPr>
        </p:nvSpPr>
        <p:spPr/>
        <p:txBody>
          <a:bodyPr>
            <a:noAutofit/>
          </a:bodyPr>
          <a:lstStyle/>
          <a:p>
            <a:r>
              <a:rPr lang="en-US" sz="2800" b="1" dirty="0">
                <a:solidFill>
                  <a:srgbClr val="C00000"/>
                </a:solidFill>
              </a:rPr>
              <a:t>COVID-19 Healthcare ETS</a:t>
            </a:r>
          </a:p>
        </p:txBody>
      </p:sp>
      <p:sp>
        <p:nvSpPr>
          <p:cNvPr id="3" name="Content Placeholder 2">
            <a:extLst>
              <a:ext uri="{FF2B5EF4-FFF2-40B4-BE49-F238E27FC236}">
                <a16:creationId xmlns:a16="http://schemas.microsoft.com/office/drawing/2014/main" id="{43438140-86B0-4B56-9144-02DFA8388A66}"/>
              </a:ext>
            </a:extLst>
          </p:cNvPr>
          <p:cNvSpPr>
            <a:spLocks noGrp="1"/>
          </p:cNvSpPr>
          <p:nvPr>
            <p:ph idx="1"/>
          </p:nvPr>
        </p:nvSpPr>
        <p:spPr>
          <a:xfrm>
            <a:off x="1898100" y="1623460"/>
            <a:ext cx="6788699" cy="3340426"/>
          </a:xfrm>
        </p:spPr>
        <p:txBody>
          <a:bodyPr>
            <a:normAutofit/>
          </a:bodyPr>
          <a:lstStyle/>
          <a:p>
            <a:r>
              <a:rPr lang="en-US" sz="2200" dirty="0"/>
              <a:t>Published and became effective on June 21, 2021</a:t>
            </a:r>
          </a:p>
          <a:p>
            <a:r>
              <a:rPr lang="en-US" sz="2200" dirty="0"/>
              <a:t>Applies to all settings where any employee provides healthcare or healthcare support services</a:t>
            </a:r>
          </a:p>
          <a:p>
            <a:r>
              <a:rPr lang="en-US" sz="2200" dirty="0"/>
              <a:t>Some exceptions (first aid administered by someone who is not a licensed healthcare professional, dispensing prescriptions in a retail setting, non-hospital ambulatory care settings where all employees are fully vaccinated)</a:t>
            </a:r>
          </a:p>
          <a:p>
            <a:pPr marL="0" indent="0">
              <a:buNone/>
            </a:pPr>
            <a:endParaRPr lang="en-US" sz="2100" dirty="0"/>
          </a:p>
          <a:p>
            <a:endParaRPr lang="en-US" dirty="0"/>
          </a:p>
        </p:txBody>
      </p:sp>
    </p:spTree>
    <p:extLst>
      <p:ext uri="{BB962C8B-B14F-4D97-AF65-F5344CB8AC3E}">
        <p14:creationId xmlns:p14="http://schemas.microsoft.com/office/powerpoint/2010/main" val="1389385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9DC2-38CE-490F-A41B-C5A6536B5037}"/>
              </a:ext>
            </a:extLst>
          </p:cNvPr>
          <p:cNvSpPr>
            <a:spLocks noGrp="1"/>
          </p:cNvSpPr>
          <p:nvPr>
            <p:ph type="title"/>
          </p:nvPr>
        </p:nvSpPr>
        <p:spPr/>
        <p:txBody>
          <a:bodyPr>
            <a:noAutofit/>
          </a:bodyPr>
          <a:lstStyle/>
          <a:p>
            <a:r>
              <a:rPr lang="en-US" sz="2800" b="1" dirty="0">
                <a:solidFill>
                  <a:srgbClr val="C00000"/>
                </a:solidFill>
              </a:rPr>
              <a:t>COVID-19 Healthcare ETS key requirements</a:t>
            </a:r>
          </a:p>
        </p:txBody>
      </p:sp>
      <p:sp>
        <p:nvSpPr>
          <p:cNvPr id="3" name="Content Placeholder 2">
            <a:extLst>
              <a:ext uri="{FF2B5EF4-FFF2-40B4-BE49-F238E27FC236}">
                <a16:creationId xmlns:a16="http://schemas.microsoft.com/office/drawing/2014/main" id="{6F566DFC-66E7-4147-BC77-D593A93BFDF0}"/>
              </a:ext>
            </a:extLst>
          </p:cNvPr>
          <p:cNvSpPr>
            <a:spLocks noGrp="1"/>
          </p:cNvSpPr>
          <p:nvPr>
            <p:ph idx="1"/>
          </p:nvPr>
        </p:nvSpPr>
        <p:spPr>
          <a:xfrm>
            <a:off x="1898100" y="1717225"/>
            <a:ext cx="6788699" cy="3088455"/>
          </a:xfrm>
        </p:spPr>
        <p:txBody>
          <a:bodyPr>
            <a:normAutofit fontScale="62500" lnSpcReduction="20000"/>
          </a:bodyPr>
          <a:lstStyle/>
          <a:p>
            <a:r>
              <a:rPr lang="en-US" sz="3500" dirty="0"/>
              <a:t>Each workplace shall conduct a hazard assessment to identify hazards associated with COVID-19</a:t>
            </a:r>
          </a:p>
          <a:p>
            <a:r>
              <a:rPr lang="en-US" sz="3500" dirty="0"/>
              <a:t>Implement a COVID-19 plan to address hazards identified           </a:t>
            </a:r>
          </a:p>
          <a:p>
            <a:pPr lvl="1"/>
            <a:r>
              <a:rPr lang="en-US" sz="3200" dirty="0"/>
              <a:t>If the employer has 10 or more employees the plan has to be in writing</a:t>
            </a:r>
          </a:p>
          <a:p>
            <a:pPr lvl="1"/>
            <a:r>
              <a:rPr lang="en-US" sz="3200" dirty="0"/>
              <a:t>Should include policies and procedures to determine employee’s vaccine status</a:t>
            </a:r>
          </a:p>
          <a:p>
            <a:pPr lvl="1"/>
            <a:r>
              <a:rPr lang="en-US" sz="3200" dirty="0"/>
              <a:t>Engage employees in the development of the plan</a:t>
            </a:r>
          </a:p>
          <a:p>
            <a:pPr lvl="1"/>
            <a:r>
              <a:rPr lang="en-US" sz="3200" dirty="0"/>
              <a:t>Designate a coordinator with knowledge and authority </a:t>
            </a:r>
          </a:p>
          <a:p>
            <a:pPr lvl="1"/>
            <a:endParaRPr lang="en-US" dirty="0"/>
          </a:p>
          <a:p>
            <a:pPr marL="0" indent="0">
              <a:buNone/>
            </a:pPr>
            <a:endParaRPr lang="en-US" dirty="0"/>
          </a:p>
          <a:p>
            <a:endParaRPr lang="en-US" dirty="0"/>
          </a:p>
        </p:txBody>
      </p:sp>
    </p:spTree>
    <p:extLst>
      <p:ext uri="{BB962C8B-B14F-4D97-AF65-F5344CB8AC3E}">
        <p14:creationId xmlns:p14="http://schemas.microsoft.com/office/powerpoint/2010/main" val="1066779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5233-8346-4AC8-BF9D-E3B3F754D4D9}"/>
              </a:ext>
            </a:extLst>
          </p:cNvPr>
          <p:cNvSpPr>
            <a:spLocks noGrp="1"/>
          </p:cNvSpPr>
          <p:nvPr>
            <p:ph type="title"/>
          </p:nvPr>
        </p:nvSpPr>
        <p:spPr>
          <a:xfrm>
            <a:off x="1898100" y="161777"/>
            <a:ext cx="6788699" cy="857250"/>
          </a:xfrm>
        </p:spPr>
        <p:txBody>
          <a:bodyPr>
            <a:noAutofit/>
          </a:bodyPr>
          <a:lstStyle/>
          <a:p>
            <a:r>
              <a:rPr lang="en-US" sz="2800" b="1" dirty="0">
                <a:solidFill>
                  <a:srgbClr val="C00000"/>
                </a:solidFill>
              </a:rPr>
              <a:t>COVID-19 Healthcare ETS</a:t>
            </a:r>
          </a:p>
        </p:txBody>
      </p:sp>
      <p:sp>
        <p:nvSpPr>
          <p:cNvPr id="3" name="Content Placeholder 2">
            <a:extLst>
              <a:ext uri="{FF2B5EF4-FFF2-40B4-BE49-F238E27FC236}">
                <a16:creationId xmlns:a16="http://schemas.microsoft.com/office/drawing/2014/main" id="{429F5DE5-F779-4289-AE7C-8E22F13B4A25}"/>
              </a:ext>
            </a:extLst>
          </p:cNvPr>
          <p:cNvSpPr>
            <a:spLocks noGrp="1"/>
          </p:cNvSpPr>
          <p:nvPr>
            <p:ph idx="1"/>
          </p:nvPr>
        </p:nvSpPr>
        <p:spPr>
          <a:xfrm>
            <a:off x="1898099" y="1014764"/>
            <a:ext cx="6788699" cy="2531291"/>
          </a:xfrm>
        </p:spPr>
        <p:txBody>
          <a:bodyPr>
            <a:noAutofit/>
          </a:bodyPr>
          <a:lstStyle/>
          <a:p>
            <a:r>
              <a:rPr lang="en-US" sz="2200" dirty="0"/>
              <a:t>Facemasks</a:t>
            </a:r>
          </a:p>
          <a:p>
            <a:pPr lvl="1"/>
            <a:r>
              <a:rPr lang="en-US" sz="2000" dirty="0"/>
              <a:t>Provide and ensure employees wear facemasks over their nose and mouths when indoors, in vehicles with other workers</a:t>
            </a:r>
          </a:p>
          <a:p>
            <a:pPr lvl="1"/>
            <a:r>
              <a:rPr lang="en-US" sz="2000" dirty="0"/>
              <a:t>Facemasks shall be provided at a quantity of at least one per day</a:t>
            </a:r>
          </a:p>
          <a:p>
            <a:r>
              <a:rPr lang="en-US" sz="2200" dirty="0"/>
              <a:t>Exceptions to the requirement for facemasks include:</a:t>
            </a:r>
          </a:p>
          <a:p>
            <a:pPr lvl="1"/>
            <a:r>
              <a:rPr lang="en-US" sz="2000" dirty="0"/>
              <a:t>Alone in a room</a:t>
            </a:r>
          </a:p>
          <a:p>
            <a:pPr lvl="1"/>
            <a:r>
              <a:rPr lang="en-US" sz="2000" dirty="0"/>
              <a:t>Eating or drinking when 6 feet apart</a:t>
            </a:r>
          </a:p>
          <a:p>
            <a:pPr lvl="1"/>
            <a:r>
              <a:rPr lang="en-US" sz="2000" dirty="0"/>
              <a:t>When the mouth has to be seen to communicate</a:t>
            </a:r>
          </a:p>
          <a:p>
            <a:pPr lvl="1"/>
            <a:r>
              <a:rPr lang="en-US" sz="2000" dirty="0"/>
              <a:t>Medical reasons</a:t>
            </a:r>
          </a:p>
        </p:txBody>
      </p:sp>
    </p:spTree>
    <p:extLst>
      <p:ext uri="{BB962C8B-B14F-4D97-AF65-F5344CB8AC3E}">
        <p14:creationId xmlns:p14="http://schemas.microsoft.com/office/powerpoint/2010/main" val="64695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5542-5C02-4A83-A093-CE9D586A15D5}"/>
              </a:ext>
            </a:extLst>
          </p:cNvPr>
          <p:cNvSpPr>
            <a:spLocks noGrp="1"/>
          </p:cNvSpPr>
          <p:nvPr>
            <p:ph type="title"/>
          </p:nvPr>
        </p:nvSpPr>
        <p:spPr/>
        <p:txBody>
          <a:bodyPr>
            <a:normAutofit/>
          </a:bodyPr>
          <a:lstStyle/>
          <a:p>
            <a:r>
              <a:rPr lang="en-US" sz="3200" b="1" dirty="0">
                <a:solidFill>
                  <a:srgbClr val="D10A05"/>
                </a:solidFill>
              </a:rPr>
              <a:t>Worker Rights</a:t>
            </a:r>
          </a:p>
        </p:txBody>
      </p:sp>
      <p:sp>
        <p:nvSpPr>
          <p:cNvPr id="3" name="Content Placeholder 2">
            <a:extLst>
              <a:ext uri="{FF2B5EF4-FFF2-40B4-BE49-F238E27FC236}">
                <a16:creationId xmlns:a16="http://schemas.microsoft.com/office/drawing/2014/main" id="{50013238-97C8-449C-A4A2-4A5412F1E3FA}"/>
              </a:ext>
            </a:extLst>
          </p:cNvPr>
          <p:cNvSpPr>
            <a:spLocks noGrp="1"/>
          </p:cNvSpPr>
          <p:nvPr>
            <p:ph idx="1"/>
          </p:nvPr>
        </p:nvSpPr>
        <p:spPr/>
        <p:txBody>
          <a:bodyPr>
            <a:normAutofit/>
          </a:bodyPr>
          <a:lstStyle/>
          <a:p>
            <a:pPr marL="457200" lvl="1" indent="0">
              <a:lnSpc>
                <a:spcPct val="120000"/>
              </a:lnSpc>
              <a:spcBef>
                <a:spcPts val="0"/>
              </a:spcBef>
              <a:buNone/>
            </a:pPr>
            <a:r>
              <a:rPr lang="en-US" sz="2400" dirty="0"/>
              <a:t>Workers have the right to:</a:t>
            </a:r>
          </a:p>
          <a:p>
            <a:pPr lvl="1">
              <a:lnSpc>
                <a:spcPct val="120000"/>
              </a:lnSpc>
              <a:spcBef>
                <a:spcPts val="0"/>
              </a:spcBef>
            </a:pPr>
            <a:r>
              <a:rPr lang="en-US" sz="2400" dirty="0"/>
              <a:t>Contest the abatement period</a:t>
            </a:r>
          </a:p>
          <a:p>
            <a:pPr lvl="1">
              <a:lnSpc>
                <a:spcPct val="120000"/>
              </a:lnSpc>
              <a:spcBef>
                <a:spcPts val="0"/>
              </a:spcBef>
            </a:pPr>
            <a:r>
              <a:rPr lang="en-US" sz="2400" dirty="0"/>
              <a:t>Participate in enforcement proceedings</a:t>
            </a:r>
          </a:p>
          <a:p>
            <a:pPr lvl="1">
              <a:lnSpc>
                <a:spcPct val="120000"/>
              </a:lnSpc>
              <a:spcBef>
                <a:spcPts val="0"/>
              </a:spcBef>
            </a:pPr>
            <a:r>
              <a:rPr lang="en-US" sz="2400" dirty="0"/>
              <a:t>“</a:t>
            </a:r>
            <a:r>
              <a:rPr lang="en-US" sz="2400" dirty="0" err="1"/>
              <a:t>Whistleblow</a:t>
            </a:r>
            <a:r>
              <a:rPr lang="en-US" sz="2400" dirty="0"/>
              <a:t>” on employers</a:t>
            </a:r>
          </a:p>
          <a:p>
            <a:pPr lvl="1">
              <a:lnSpc>
                <a:spcPct val="120000"/>
              </a:lnSpc>
              <a:spcBef>
                <a:spcPts val="0"/>
              </a:spcBef>
            </a:pPr>
            <a:r>
              <a:rPr lang="en-US" sz="2400" dirty="0"/>
              <a:t>Protection from discrimination</a:t>
            </a:r>
          </a:p>
          <a:p>
            <a:endParaRPr lang="en-US" dirty="0"/>
          </a:p>
        </p:txBody>
      </p:sp>
    </p:spTree>
    <p:extLst>
      <p:ext uri="{BB962C8B-B14F-4D97-AF65-F5344CB8AC3E}">
        <p14:creationId xmlns:p14="http://schemas.microsoft.com/office/powerpoint/2010/main" val="2961252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94A5-1823-4076-8DDF-862748429401}"/>
              </a:ext>
            </a:extLst>
          </p:cNvPr>
          <p:cNvSpPr>
            <a:spLocks noGrp="1"/>
          </p:cNvSpPr>
          <p:nvPr>
            <p:ph type="title"/>
          </p:nvPr>
        </p:nvSpPr>
        <p:spPr/>
        <p:txBody>
          <a:bodyPr>
            <a:noAutofit/>
          </a:bodyPr>
          <a:lstStyle/>
          <a:p>
            <a:r>
              <a:rPr lang="en-US" sz="2800" b="1" dirty="0">
                <a:solidFill>
                  <a:srgbClr val="C00000"/>
                </a:solidFill>
              </a:rPr>
              <a:t>COVID-19 Healthcare ETS</a:t>
            </a:r>
          </a:p>
        </p:txBody>
      </p:sp>
      <p:sp>
        <p:nvSpPr>
          <p:cNvPr id="3" name="Content Placeholder 2">
            <a:extLst>
              <a:ext uri="{FF2B5EF4-FFF2-40B4-BE49-F238E27FC236}">
                <a16:creationId xmlns:a16="http://schemas.microsoft.com/office/drawing/2014/main" id="{33495F31-CE99-4D39-8C33-A80E0025DFC2}"/>
              </a:ext>
            </a:extLst>
          </p:cNvPr>
          <p:cNvSpPr>
            <a:spLocks noGrp="1"/>
          </p:cNvSpPr>
          <p:nvPr>
            <p:ph idx="1"/>
          </p:nvPr>
        </p:nvSpPr>
        <p:spPr>
          <a:xfrm>
            <a:off x="1898100" y="1430470"/>
            <a:ext cx="6788699" cy="2531291"/>
          </a:xfrm>
        </p:spPr>
        <p:txBody>
          <a:bodyPr>
            <a:noAutofit/>
          </a:bodyPr>
          <a:lstStyle/>
          <a:p>
            <a:r>
              <a:rPr lang="en-US" sz="2200" dirty="0"/>
              <a:t>Limit and monitor points of entry to settings where direct patient care is provided</a:t>
            </a:r>
          </a:p>
          <a:p>
            <a:r>
              <a:rPr lang="en-US" sz="2200" dirty="0"/>
              <a:t>Each employee must maintain the physical distancing of 6 feet when indoors unless it can be demonstrated to be infeasible</a:t>
            </a:r>
          </a:p>
          <a:p>
            <a:pPr lvl="1"/>
            <a:r>
              <a:rPr lang="en-US" sz="2000" dirty="0"/>
              <a:t>This does not include momentary exposures when in motion</a:t>
            </a:r>
          </a:p>
        </p:txBody>
      </p:sp>
    </p:spTree>
    <p:extLst>
      <p:ext uri="{BB962C8B-B14F-4D97-AF65-F5344CB8AC3E}">
        <p14:creationId xmlns:p14="http://schemas.microsoft.com/office/powerpoint/2010/main" val="2157444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3936-F569-40B9-9F55-88F110B9B62E}"/>
              </a:ext>
            </a:extLst>
          </p:cNvPr>
          <p:cNvSpPr>
            <a:spLocks noGrp="1"/>
          </p:cNvSpPr>
          <p:nvPr>
            <p:ph type="title"/>
          </p:nvPr>
        </p:nvSpPr>
        <p:spPr/>
        <p:txBody>
          <a:bodyPr>
            <a:noAutofit/>
          </a:bodyPr>
          <a:lstStyle/>
          <a:p>
            <a:r>
              <a:rPr lang="en-US" sz="2800" b="1" dirty="0">
                <a:solidFill>
                  <a:srgbClr val="C00000"/>
                </a:solidFill>
              </a:rPr>
              <a:t>COVID-19 Healthcare ETS</a:t>
            </a:r>
          </a:p>
        </p:txBody>
      </p:sp>
      <p:sp>
        <p:nvSpPr>
          <p:cNvPr id="3" name="Content Placeholder 2">
            <a:extLst>
              <a:ext uri="{FF2B5EF4-FFF2-40B4-BE49-F238E27FC236}">
                <a16:creationId xmlns:a16="http://schemas.microsoft.com/office/drawing/2014/main" id="{C1FA9C2D-E57C-42AA-AE00-31B557B1156D}"/>
              </a:ext>
            </a:extLst>
          </p:cNvPr>
          <p:cNvSpPr>
            <a:spLocks noGrp="1"/>
          </p:cNvSpPr>
          <p:nvPr>
            <p:ph idx="1"/>
          </p:nvPr>
        </p:nvSpPr>
        <p:spPr>
          <a:xfrm>
            <a:off x="1898100" y="1569647"/>
            <a:ext cx="6788699" cy="2910913"/>
          </a:xfrm>
        </p:spPr>
        <p:txBody>
          <a:bodyPr>
            <a:normAutofit fontScale="92500" lnSpcReduction="10000"/>
          </a:bodyPr>
          <a:lstStyle/>
          <a:p>
            <a:r>
              <a:rPr lang="en-US" sz="2200" dirty="0"/>
              <a:t>Clean high touch surfaces and equipment at least once per day</a:t>
            </a:r>
          </a:p>
          <a:p>
            <a:r>
              <a:rPr lang="en-US" sz="2200" dirty="0"/>
              <a:t>Remove any employee who is COVID-19 positive or has been told by a licensed healthcare provider that they are suspected to have COVID-19 </a:t>
            </a:r>
          </a:p>
          <a:p>
            <a:r>
              <a:rPr lang="en-US" sz="2200" dirty="0"/>
              <a:t>Provide paid time off for vaccinations and vaccine side effects</a:t>
            </a:r>
          </a:p>
          <a:p>
            <a:r>
              <a:rPr lang="en-US" sz="2200" dirty="0"/>
              <a:t>Train employees on workplace policies and procedures regarding COVID-19 in accordance with the ETS</a:t>
            </a:r>
          </a:p>
          <a:p>
            <a:endParaRPr lang="en-US" sz="2200" dirty="0"/>
          </a:p>
        </p:txBody>
      </p:sp>
    </p:spTree>
    <p:extLst>
      <p:ext uri="{BB962C8B-B14F-4D97-AF65-F5344CB8AC3E}">
        <p14:creationId xmlns:p14="http://schemas.microsoft.com/office/powerpoint/2010/main" val="120363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9950-F9EF-43E0-871E-5E7190694154}"/>
              </a:ext>
            </a:extLst>
          </p:cNvPr>
          <p:cNvSpPr>
            <a:spLocks noGrp="1"/>
          </p:cNvSpPr>
          <p:nvPr>
            <p:ph type="title"/>
          </p:nvPr>
        </p:nvSpPr>
        <p:spPr>
          <a:xfrm>
            <a:off x="3127160" y="382630"/>
            <a:ext cx="4330578" cy="857250"/>
          </a:xfrm>
        </p:spPr>
        <p:txBody>
          <a:bodyPr>
            <a:normAutofit/>
          </a:bodyPr>
          <a:lstStyle/>
          <a:p>
            <a:pPr algn="l"/>
            <a:r>
              <a:rPr lang="en-US" sz="3200" b="1" dirty="0">
                <a:solidFill>
                  <a:srgbClr val="D10A05"/>
                </a:solidFill>
              </a:rPr>
              <a:t>OSHA PPE standard</a:t>
            </a:r>
          </a:p>
        </p:txBody>
      </p:sp>
      <p:sp>
        <p:nvSpPr>
          <p:cNvPr id="3" name="Content Placeholder 2">
            <a:extLst>
              <a:ext uri="{FF2B5EF4-FFF2-40B4-BE49-F238E27FC236}">
                <a16:creationId xmlns:a16="http://schemas.microsoft.com/office/drawing/2014/main" id="{4044CE9A-DD13-491E-A882-582DCBC51884}"/>
              </a:ext>
            </a:extLst>
          </p:cNvPr>
          <p:cNvSpPr>
            <a:spLocks noGrp="1"/>
          </p:cNvSpPr>
          <p:nvPr>
            <p:ph idx="1"/>
          </p:nvPr>
        </p:nvSpPr>
        <p:spPr/>
        <p:txBody>
          <a:bodyPr>
            <a:normAutofit fontScale="70000" lnSpcReduction="20000"/>
          </a:bodyPr>
          <a:lstStyle/>
          <a:p>
            <a:pPr marL="457200" indent="-457200">
              <a:buFont typeface="Arial" panose="020B0604020202020204" pitchFamily="34" charset="0"/>
              <a:buChar char="•"/>
            </a:pPr>
            <a:r>
              <a:rPr lang="en-US" sz="2800" dirty="0"/>
              <a:t>Where applicable, the OSHA PPE standard requires employers to:</a:t>
            </a:r>
          </a:p>
          <a:p>
            <a:pPr marL="736600" lvl="1" indent="-457200">
              <a:buFont typeface="Arial" panose="020B0604020202020204" pitchFamily="34" charset="0"/>
              <a:buChar char="•"/>
            </a:pPr>
            <a:r>
              <a:rPr lang="en-US" dirty="0"/>
              <a:t>Conduct an assessment for PPE</a:t>
            </a:r>
          </a:p>
          <a:p>
            <a:pPr marL="736600" lvl="1" indent="-457200">
              <a:buFont typeface="Arial" panose="020B0604020202020204" pitchFamily="34" charset="0"/>
              <a:buChar char="•"/>
            </a:pPr>
            <a:r>
              <a:rPr lang="en-US" dirty="0"/>
              <a:t>Provide PPE at no cost, appropriate to the hazard</a:t>
            </a:r>
          </a:p>
          <a:p>
            <a:pPr marL="736600" lvl="1" indent="-457200">
              <a:buFont typeface="Arial" panose="020B0604020202020204" pitchFamily="34" charset="0"/>
              <a:buChar char="•"/>
            </a:pPr>
            <a:r>
              <a:rPr lang="en-US" dirty="0"/>
              <a:t>Train employees on how to don (put on) and doff (take off) PPE</a:t>
            </a:r>
          </a:p>
          <a:p>
            <a:pPr marL="736600" lvl="1" indent="-457200">
              <a:buFont typeface="Arial" panose="020B0604020202020204" pitchFamily="34" charset="0"/>
              <a:buChar char="•"/>
            </a:pPr>
            <a:r>
              <a:rPr lang="en-US" dirty="0"/>
              <a:t>Train workers to maintain, store, and replace PPE</a:t>
            </a:r>
          </a:p>
          <a:p>
            <a:pPr marL="736600" lvl="1" indent="-457200">
              <a:buFont typeface="Arial" panose="020B0604020202020204" pitchFamily="34" charset="0"/>
              <a:buChar char="•"/>
            </a:pPr>
            <a:r>
              <a:rPr lang="en-US" dirty="0"/>
              <a:t>Provide medical evaluation and fit testing</a:t>
            </a:r>
          </a:p>
          <a:p>
            <a:endParaRPr lang="en-US" dirty="0"/>
          </a:p>
        </p:txBody>
      </p:sp>
    </p:spTree>
    <p:extLst>
      <p:ext uri="{BB962C8B-B14F-4D97-AF65-F5344CB8AC3E}">
        <p14:creationId xmlns:p14="http://schemas.microsoft.com/office/powerpoint/2010/main" val="3734684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13C0-CE18-40B9-9E91-0517BB333DBF}"/>
              </a:ext>
            </a:extLst>
          </p:cNvPr>
          <p:cNvSpPr>
            <a:spLocks noGrp="1"/>
          </p:cNvSpPr>
          <p:nvPr>
            <p:ph type="title"/>
          </p:nvPr>
        </p:nvSpPr>
        <p:spPr>
          <a:xfrm>
            <a:off x="1898100" y="184975"/>
            <a:ext cx="7245900" cy="857250"/>
          </a:xfrm>
        </p:spPr>
        <p:txBody>
          <a:bodyPr>
            <a:noAutofit/>
          </a:bodyPr>
          <a:lstStyle/>
          <a:p>
            <a:r>
              <a:rPr lang="en-US" sz="2800" b="1" dirty="0">
                <a:solidFill>
                  <a:srgbClr val="D10A05"/>
                </a:solidFill>
              </a:rPr>
              <a:t>PPE for jobs with high potential exposure</a:t>
            </a:r>
          </a:p>
        </p:txBody>
      </p:sp>
      <p:sp>
        <p:nvSpPr>
          <p:cNvPr id="4" name="Content Placeholder 4">
            <a:extLst>
              <a:ext uri="{FF2B5EF4-FFF2-40B4-BE49-F238E27FC236}">
                <a16:creationId xmlns:a16="http://schemas.microsoft.com/office/drawing/2014/main" id="{4EBC9808-8ED2-4566-AD97-D0962B4241A3}"/>
              </a:ext>
            </a:extLst>
          </p:cNvPr>
          <p:cNvSpPr>
            <a:spLocks noGrp="1"/>
          </p:cNvSpPr>
          <p:nvPr>
            <p:ph sz="half" idx="1"/>
          </p:nvPr>
        </p:nvSpPr>
        <p:spPr>
          <a:xfrm>
            <a:off x="1821900" y="1163369"/>
            <a:ext cx="4419600" cy="3810000"/>
          </a:xfrm>
        </p:spPr>
        <p:txBody>
          <a:bodyPr>
            <a:normAutofit/>
          </a:bodyPr>
          <a:lstStyle/>
          <a:p>
            <a:r>
              <a:rPr lang="en-US" altLang="en-US" sz="2400" dirty="0">
                <a:ea typeface="ＭＳ Ｐゴシック" panose="020B0600070205080204" pitchFamily="34" charset="-128"/>
              </a:rPr>
              <a:t>Face/eye protection</a:t>
            </a:r>
          </a:p>
          <a:p>
            <a:r>
              <a:rPr lang="en-US" altLang="en-US" sz="2400" dirty="0">
                <a:ea typeface="ＭＳ Ｐゴシック" panose="020B0600070205080204" pitchFamily="34" charset="-128"/>
              </a:rPr>
              <a:t>Gloves</a:t>
            </a:r>
          </a:p>
          <a:p>
            <a:r>
              <a:rPr lang="en-US" altLang="en-US" sz="2400" dirty="0">
                <a:ea typeface="ＭＳ Ｐゴシック" panose="020B0600070205080204" pitchFamily="34" charset="-128"/>
              </a:rPr>
              <a:t>Gowns</a:t>
            </a:r>
          </a:p>
          <a:p>
            <a:r>
              <a:rPr lang="en-US" altLang="en-US" sz="2400" dirty="0">
                <a:ea typeface="ＭＳ Ｐゴシック" panose="020B0600070205080204" pitchFamily="34" charset="-128"/>
              </a:rPr>
              <a:t>Respirators</a:t>
            </a:r>
          </a:p>
          <a:p>
            <a:pPr lvl="1"/>
            <a:r>
              <a:rPr lang="en-US" altLang="en-US" sz="2400" dirty="0">
                <a:ea typeface="ＭＳ Ｐゴシック" panose="020B0600070205080204" pitchFamily="34" charset="-128"/>
              </a:rPr>
              <a:t>At least N95 </a:t>
            </a:r>
          </a:p>
          <a:p>
            <a:pPr lvl="1"/>
            <a:r>
              <a:rPr lang="en-US" altLang="en-US" sz="2400" dirty="0">
                <a:ea typeface="ＭＳ Ｐゴシック" panose="020B0600070205080204" pitchFamily="34" charset="-128"/>
              </a:rPr>
              <a:t>PAPR or full or half face elastomeric for greater protection</a:t>
            </a:r>
          </a:p>
          <a:p>
            <a:endParaRPr lang="en-US" altLang="en-US" sz="2200" dirty="0">
              <a:ea typeface="ＭＳ Ｐゴシック" panose="020B0600070205080204" pitchFamily="34" charset="-128"/>
            </a:endParaRPr>
          </a:p>
        </p:txBody>
      </p:sp>
      <p:pic>
        <p:nvPicPr>
          <p:cNvPr id="6" name="Picture 5">
            <a:extLst>
              <a:ext uri="{FF2B5EF4-FFF2-40B4-BE49-F238E27FC236}">
                <a16:creationId xmlns:a16="http://schemas.microsoft.com/office/drawing/2014/main" id="{23EF4D5D-CDCE-4CB1-BB05-5FDC09CC7175}"/>
              </a:ext>
            </a:extLst>
          </p:cNvPr>
          <p:cNvPicPr>
            <a:picLocks noChangeAspect="1"/>
          </p:cNvPicPr>
          <p:nvPr/>
        </p:nvPicPr>
        <p:blipFill rotWithShape="1">
          <a:blip r:embed="rId3"/>
          <a:srcRect l="15343" r="7859" b="9136"/>
          <a:stretch/>
        </p:blipFill>
        <p:spPr>
          <a:xfrm>
            <a:off x="5857328" y="1163369"/>
            <a:ext cx="2929543" cy="2310765"/>
          </a:xfrm>
          <a:prstGeom prst="rect">
            <a:avLst/>
          </a:prstGeom>
        </p:spPr>
      </p:pic>
    </p:spTree>
    <p:extLst>
      <p:ext uri="{BB962C8B-B14F-4D97-AF65-F5344CB8AC3E}">
        <p14:creationId xmlns:p14="http://schemas.microsoft.com/office/powerpoint/2010/main" val="3007753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218D-BA0B-48B9-8233-213627D4DE1E}"/>
              </a:ext>
            </a:extLst>
          </p:cNvPr>
          <p:cNvSpPr>
            <a:spLocks noGrp="1"/>
          </p:cNvSpPr>
          <p:nvPr>
            <p:ph type="title"/>
          </p:nvPr>
        </p:nvSpPr>
        <p:spPr>
          <a:xfrm>
            <a:off x="1898100" y="289544"/>
            <a:ext cx="6788699" cy="857250"/>
          </a:xfrm>
        </p:spPr>
        <p:txBody>
          <a:bodyPr>
            <a:normAutofit/>
          </a:bodyPr>
          <a:lstStyle/>
          <a:p>
            <a:r>
              <a:rPr lang="en-US" sz="3200" b="1" dirty="0">
                <a:solidFill>
                  <a:srgbClr val="D10A05"/>
                </a:solidFill>
              </a:rPr>
              <a:t>Decontamination</a:t>
            </a:r>
          </a:p>
        </p:txBody>
      </p:sp>
      <p:sp>
        <p:nvSpPr>
          <p:cNvPr id="4" name="Content Placeholder 2">
            <a:extLst>
              <a:ext uri="{FF2B5EF4-FFF2-40B4-BE49-F238E27FC236}">
                <a16:creationId xmlns:a16="http://schemas.microsoft.com/office/drawing/2014/main" id="{32A65194-A006-4122-9242-2C8A401DD09B}"/>
              </a:ext>
            </a:extLst>
          </p:cNvPr>
          <p:cNvSpPr>
            <a:spLocks noGrp="1"/>
          </p:cNvSpPr>
          <p:nvPr>
            <p:ph sz="half" idx="1"/>
          </p:nvPr>
        </p:nvSpPr>
        <p:spPr>
          <a:xfrm>
            <a:off x="1687285" y="1402939"/>
            <a:ext cx="4343400" cy="4191000"/>
          </a:xfrm>
        </p:spPr>
        <p:txBody>
          <a:bodyPr>
            <a:noAutofit/>
          </a:bodyPr>
          <a:lstStyle/>
          <a:p>
            <a:pPr marL="457200" indent="-457200">
              <a:buFont typeface="Arial" panose="020B0604020202020204" pitchFamily="34" charset="0"/>
              <a:buChar char="•"/>
            </a:pPr>
            <a:r>
              <a:rPr lang="en-US" sz="2000" dirty="0"/>
              <a:t>Employers should develop site specific decontamination procedures. </a:t>
            </a:r>
          </a:p>
          <a:p>
            <a:pPr marL="457200" indent="-457200"/>
            <a:r>
              <a:rPr lang="en-US" sz="2000" dirty="0"/>
              <a:t>Depending on the workplace, decontamination may require consultation with the health department or use of a consultant specializing in environmental cleanup.</a:t>
            </a:r>
          </a:p>
          <a:p>
            <a:pPr marL="457200" indent="-457200">
              <a:buFont typeface="Arial" panose="020B0604020202020204" pitchFamily="34" charset="0"/>
              <a:buChar char="•"/>
            </a:pPr>
            <a:endParaRPr lang="en-US" sz="2400" dirty="0"/>
          </a:p>
        </p:txBody>
      </p:sp>
      <p:sp>
        <p:nvSpPr>
          <p:cNvPr id="5" name="Content Placeholder 7">
            <a:extLst>
              <a:ext uri="{FF2B5EF4-FFF2-40B4-BE49-F238E27FC236}">
                <a16:creationId xmlns:a16="http://schemas.microsoft.com/office/drawing/2014/main" id="{331B3B74-1527-4009-B029-1BBCB4A373EA}"/>
              </a:ext>
            </a:extLst>
          </p:cNvPr>
          <p:cNvSpPr txBox="1">
            <a:spLocks/>
          </p:cNvSpPr>
          <p:nvPr/>
        </p:nvSpPr>
        <p:spPr>
          <a:xfrm>
            <a:off x="5467597" y="1396176"/>
            <a:ext cx="3676403" cy="45720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r>
              <a:rPr lang="en-US" sz="2000" dirty="0"/>
              <a:t>Use of an EPA registered disinfectant effective is recommended.</a:t>
            </a:r>
          </a:p>
          <a:p>
            <a:pPr marL="457200" indent="-457200">
              <a:buFont typeface="Arial" panose="020B0604020202020204" pitchFamily="34" charset="0"/>
              <a:buChar char="•"/>
            </a:pPr>
            <a:r>
              <a:rPr lang="en-US" sz="2000" dirty="0"/>
              <a:t>Worker and building occupant protection is essential to protect against the virus and adverse effects of the disinfectant.</a:t>
            </a:r>
          </a:p>
          <a:p>
            <a:endParaRPr lang="en-US" dirty="0"/>
          </a:p>
        </p:txBody>
      </p:sp>
      <p:sp>
        <p:nvSpPr>
          <p:cNvPr id="6" name="TextBox 5">
            <a:extLst>
              <a:ext uri="{FF2B5EF4-FFF2-40B4-BE49-F238E27FC236}">
                <a16:creationId xmlns:a16="http://schemas.microsoft.com/office/drawing/2014/main" id="{60979424-535F-4144-922D-C676ED953EA0}"/>
              </a:ext>
            </a:extLst>
          </p:cNvPr>
          <p:cNvSpPr txBox="1"/>
          <p:nvPr/>
        </p:nvSpPr>
        <p:spPr>
          <a:xfrm>
            <a:off x="1898100" y="4345018"/>
            <a:ext cx="7049477" cy="646331"/>
          </a:xfrm>
          <a:prstGeom prst="rect">
            <a:avLst/>
          </a:prstGeom>
          <a:solidFill>
            <a:schemeClr val="bg1">
              <a:lumMod val="85000"/>
            </a:schemeClr>
          </a:solidFill>
        </p:spPr>
        <p:txBody>
          <a:bodyPr wrap="square" rtlCol="0">
            <a:spAutoFit/>
          </a:bodyPr>
          <a:lstStyle/>
          <a:p>
            <a:pPr algn="ctr">
              <a:buNone/>
            </a:pPr>
            <a:r>
              <a:rPr lang="en-US" sz="1800" b="1" dirty="0"/>
              <a:t>EPA List</a:t>
            </a:r>
            <a:r>
              <a:rPr lang="en-US" sz="1800" dirty="0"/>
              <a:t>: </a:t>
            </a:r>
            <a:r>
              <a:rPr lang="en-US" sz="1800" dirty="0">
                <a:hlinkClick r:id="rId3"/>
              </a:rPr>
              <a:t>https://www.epa.gov/pesticide-registration/list-n-disinfectants-use-against-sars-cov-2</a:t>
            </a:r>
            <a:endParaRPr lang="en-US" sz="2400" dirty="0"/>
          </a:p>
        </p:txBody>
      </p:sp>
    </p:spTree>
    <p:extLst>
      <p:ext uri="{BB962C8B-B14F-4D97-AF65-F5344CB8AC3E}">
        <p14:creationId xmlns:p14="http://schemas.microsoft.com/office/powerpoint/2010/main" val="2607885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9F60-2F42-4FDB-AC81-D683C17171D5}"/>
              </a:ext>
            </a:extLst>
          </p:cNvPr>
          <p:cNvSpPr>
            <a:spLocks noGrp="1"/>
          </p:cNvSpPr>
          <p:nvPr>
            <p:ph type="title"/>
          </p:nvPr>
        </p:nvSpPr>
        <p:spPr>
          <a:xfrm>
            <a:off x="1898100" y="77922"/>
            <a:ext cx="6788699" cy="857250"/>
          </a:xfrm>
        </p:spPr>
        <p:txBody>
          <a:bodyPr>
            <a:noAutofit/>
          </a:bodyPr>
          <a:lstStyle/>
          <a:p>
            <a:r>
              <a:rPr lang="en-US" altLang="en-US" sz="3200" b="1" dirty="0">
                <a:solidFill>
                  <a:srgbClr val="D10A05"/>
                </a:solidFill>
                <a:ea typeface="ＭＳ Ｐゴシック" panose="020B0600070205080204" pitchFamily="34" charset="-128"/>
              </a:rPr>
              <a:t>Respiratory protection standard</a:t>
            </a:r>
            <a:endParaRPr lang="en-US" sz="3200" b="1" dirty="0">
              <a:solidFill>
                <a:srgbClr val="D10A05"/>
              </a:solidFill>
            </a:endParaRPr>
          </a:p>
        </p:txBody>
      </p:sp>
      <p:sp>
        <p:nvSpPr>
          <p:cNvPr id="4" name="TextBox 3">
            <a:extLst>
              <a:ext uri="{FF2B5EF4-FFF2-40B4-BE49-F238E27FC236}">
                <a16:creationId xmlns:a16="http://schemas.microsoft.com/office/drawing/2014/main" id="{13B62437-30EB-4034-BAF1-1EBD85B2F752}"/>
              </a:ext>
            </a:extLst>
          </p:cNvPr>
          <p:cNvSpPr txBox="1"/>
          <p:nvPr/>
        </p:nvSpPr>
        <p:spPr>
          <a:xfrm>
            <a:off x="1706525" y="745508"/>
            <a:ext cx="6980274" cy="830997"/>
          </a:xfrm>
          <a:prstGeom prst="rect">
            <a:avLst/>
          </a:prstGeom>
          <a:noFill/>
        </p:spPr>
        <p:txBody>
          <a:bodyPr wrap="square" rtlCol="0">
            <a:spAutoFit/>
          </a:bodyPr>
          <a:lstStyle/>
          <a:p>
            <a:pPr algn="ctr">
              <a:buNone/>
            </a:pPr>
            <a:r>
              <a:rPr lang="en-US" altLang="en-US" sz="2400" b="1" dirty="0">
                <a:latin typeface="+mn-lt"/>
              </a:rPr>
              <a:t>Respiratory programs must comply with all elements of OSHA Standard 29 CFR 1910.134 </a:t>
            </a:r>
            <a:endParaRPr lang="en-US" sz="2400" b="1" dirty="0">
              <a:latin typeface="+mn-lt"/>
            </a:endParaRPr>
          </a:p>
        </p:txBody>
      </p:sp>
      <p:sp>
        <p:nvSpPr>
          <p:cNvPr id="5" name="Content Placeholder 5">
            <a:extLst>
              <a:ext uri="{FF2B5EF4-FFF2-40B4-BE49-F238E27FC236}">
                <a16:creationId xmlns:a16="http://schemas.microsoft.com/office/drawing/2014/main" id="{3F2F7844-A0FB-466F-9372-62F320478340}"/>
              </a:ext>
            </a:extLst>
          </p:cNvPr>
          <p:cNvSpPr>
            <a:spLocks noGrp="1"/>
          </p:cNvSpPr>
          <p:nvPr>
            <p:ph idx="1"/>
          </p:nvPr>
        </p:nvSpPr>
        <p:spPr>
          <a:xfrm>
            <a:off x="1528948" y="1720372"/>
            <a:ext cx="7772400" cy="3200400"/>
          </a:xfrm>
          <a:ln>
            <a:miter lim="800000"/>
            <a:headEnd/>
            <a:tailEnd/>
          </a:ln>
        </p:spPr>
        <p:txBody>
          <a:bodyPr numCol="2"/>
          <a:lstStyle/>
          <a:p>
            <a:pPr>
              <a:defRPr/>
            </a:pPr>
            <a:r>
              <a:rPr lang="en-US" sz="2200" dirty="0">
                <a:ea typeface="+mn-ea"/>
                <a:cs typeface="+mn-cs"/>
              </a:rPr>
              <a:t>Written program</a:t>
            </a:r>
          </a:p>
          <a:p>
            <a:pPr>
              <a:defRPr/>
            </a:pPr>
            <a:r>
              <a:rPr lang="en-US" sz="2200" dirty="0"/>
              <a:t>Selection according to hazard </a:t>
            </a:r>
          </a:p>
          <a:p>
            <a:pPr>
              <a:defRPr/>
            </a:pPr>
            <a:r>
              <a:rPr lang="en-US" sz="2200" dirty="0"/>
              <a:t>Medically fit to wear</a:t>
            </a:r>
          </a:p>
          <a:p>
            <a:pPr>
              <a:defRPr/>
            </a:pPr>
            <a:r>
              <a:rPr lang="en-US" sz="2200" dirty="0">
                <a:ea typeface="+mn-ea"/>
                <a:cs typeface="+mn-cs"/>
              </a:rPr>
              <a:t>Fit testing</a:t>
            </a:r>
          </a:p>
          <a:p>
            <a:pPr>
              <a:defRPr/>
            </a:pPr>
            <a:r>
              <a:rPr lang="en-US" sz="2200" dirty="0">
                <a:ea typeface="+mn-ea"/>
                <a:cs typeface="+mn-cs"/>
              </a:rPr>
              <a:t>Ensure proper use of respirators</a:t>
            </a:r>
          </a:p>
          <a:p>
            <a:pPr>
              <a:defRPr/>
            </a:pPr>
            <a:r>
              <a:rPr lang="en-US" sz="2200" dirty="0">
                <a:ea typeface="+mn-ea"/>
                <a:cs typeface="+mn-cs"/>
              </a:rPr>
              <a:t>Respirator maintenance</a:t>
            </a:r>
          </a:p>
          <a:p>
            <a:pPr marL="0" indent="0">
              <a:buNone/>
              <a:defRPr/>
            </a:pPr>
            <a:endParaRPr lang="en-US" sz="2200" dirty="0">
              <a:ea typeface="+mn-ea"/>
              <a:cs typeface="+mn-cs"/>
            </a:endParaRPr>
          </a:p>
          <a:p>
            <a:pPr>
              <a:defRPr/>
            </a:pPr>
            <a:r>
              <a:rPr lang="en-US" sz="2200" dirty="0">
                <a:ea typeface="+mn-ea"/>
                <a:cs typeface="+mn-cs"/>
              </a:rPr>
              <a:t>Labeling/color coding filters</a:t>
            </a:r>
          </a:p>
          <a:p>
            <a:pPr>
              <a:defRPr/>
            </a:pPr>
            <a:r>
              <a:rPr lang="en-US" sz="2200" dirty="0">
                <a:ea typeface="+mn-ea"/>
                <a:cs typeface="+mn-cs"/>
              </a:rPr>
              <a:t>Employee training</a:t>
            </a:r>
          </a:p>
          <a:p>
            <a:pPr>
              <a:defRPr/>
            </a:pPr>
            <a:r>
              <a:rPr lang="en-US" sz="2200" dirty="0">
                <a:ea typeface="+mn-ea"/>
                <a:cs typeface="+mn-cs"/>
              </a:rPr>
              <a:t>Program evaluation</a:t>
            </a:r>
          </a:p>
          <a:p>
            <a:pPr>
              <a:defRPr/>
            </a:pPr>
            <a:r>
              <a:rPr lang="en-US" sz="2200" dirty="0">
                <a:ea typeface="+mn-ea"/>
                <a:cs typeface="+mn-cs"/>
              </a:rPr>
              <a:t>Recordkeeping</a:t>
            </a:r>
          </a:p>
          <a:p>
            <a:pPr>
              <a:defRPr/>
            </a:pPr>
            <a:endParaRPr lang="en-US" sz="2200" dirty="0">
              <a:ea typeface="+mn-ea"/>
              <a:cs typeface="+mn-cs"/>
            </a:endParaRPr>
          </a:p>
        </p:txBody>
      </p:sp>
      <p:pic>
        <p:nvPicPr>
          <p:cNvPr id="3" name="Picture 2">
            <a:extLst>
              <a:ext uri="{FF2B5EF4-FFF2-40B4-BE49-F238E27FC236}">
                <a16:creationId xmlns:a16="http://schemas.microsoft.com/office/drawing/2014/main" id="{EA1391CB-4956-4D9E-BE4B-96CCFFC4B3E3}"/>
              </a:ext>
            </a:extLst>
          </p:cNvPr>
          <p:cNvPicPr>
            <a:picLocks noChangeAspect="1"/>
          </p:cNvPicPr>
          <p:nvPr/>
        </p:nvPicPr>
        <p:blipFill>
          <a:blip r:embed="rId3"/>
          <a:stretch>
            <a:fillRect/>
          </a:stretch>
        </p:blipFill>
        <p:spPr>
          <a:xfrm>
            <a:off x="5963920" y="3413507"/>
            <a:ext cx="1651132" cy="1651132"/>
          </a:xfrm>
          <a:prstGeom prst="rect">
            <a:avLst/>
          </a:prstGeom>
        </p:spPr>
      </p:pic>
    </p:spTree>
    <p:extLst>
      <p:ext uri="{BB962C8B-B14F-4D97-AF65-F5344CB8AC3E}">
        <p14:creationId xmlns:p14="http://schemas.microsoft.com/office/powerpoint/2010/main" val="4664610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5E71F-E9B0-4DCD-8DE3-0FA240447A43}"/>
              </a:ext>
            </a:extLst>
          </p:cNvPr>
          <p:cNvSpPr>
            <a:spLocks noGrp="1"/>
          </p:cNvSpPr>
          <p:nvPr>
            <p:ph type="title"/>
          </p:nvPr>
        </p:nvSpPr>
        <p:spPr>
          <a:xfrm>
            <a:off x="1828745" y="-37725"/>
            <a:ext cx="6788699" cy="857250"/>
          </a:xfrm>
        </p:spPr>
        <p:txBody>
          <a:bodyPr>
            <a:normAutofit/>
          </a:bodyPr>
          <a:lstStyle/>
          <a:p>
            <a:r>
              <a:rPr lang="en-US" altLang="en-US" sz="3200" b="1" dirty="0">
                <a:solidFill>
                  <a:srgbClr val="D10A05"/>
                </a:solidFill>
                <a:ea typeface="ＭＳ Ｐゴシック" panose="020B0600070205080204" pitchFamily="34" charset="-128"/>
              </a:rPr>
              <a:t>Respirators</a:t>
            </a:r>
            <a:endParaRPr lang="en-US" sz="3200" b="1" dirty="0">
              <a:solidFill>
                <a:srgbClr val="D10A05"/>
              </a:solidFill>
            </a:endParaRPr>
          </a:p>
        </p:txBody>
      </p:sp>
      <p:sp>
        <p:nvSpPr>
          <p:cNvPr id="3" name="Content Placeholder 2">
            <a:extLst>
              <a:ext uri="{FF2B5EF4-FFF2-40B4-BE49-F238E27FC236}">
                <a16:creationId xmlns:a16="http://schemas.microsoft.com/office/drawing/2014/main" id="{1524E889-A78D-4837-A076-F083DCCA4291}"/>
              </a:ext>
            </a:extLst>
          </p:cNvPr>
          <p:cNvSpPr>
            <a:spLocks noGrp="1"/>
          </p:cNvSpPr>
          <p:nvPr>
            <p:ph idx="1"/>
          </p:nvPr>
        </p:nvSpPr>
        <p:spPr>
          <a:xfrm>
            <a:off x="1981201" y="853366"/>
            <a:ext cx="6788699" cy="2531291"/>
          </a:xfrm>
        </p:spPr>
        <p:txBody>
          <a:bodyPr/>
          <a:lstStyle/>
          <a:p>
            <a:pPr marL="0" indent="0">
              <a:buNone/>
            </a:pPr>
            <a:r>
              <a:rPr lang="en-US" altLang="en-US" sz="2000" dirty="0"/>
              <a:t>Respirators are needed when there is a potential for aerosol transmission</a:t>
            </a:r>
          </a:p>
          <a:p>
            <a:pPr marL="0" indent="0">
              <a:buNone/>
            </a:pPr>
            <a:endParaRPr lang="en-US" dirty="0"/>
          </a:p>
        </p:txBody>
      </p:sp>
      <p:sp>
        <p:nvSpPr>
          <p:cNvPr id="5" name="TextBox 17">
            <a:extLst>
              <a:ext uri="{FF2B5EF4-FFF2-40B4-BE49-F238E27FC236}">
                <a16:creationId xmlns:a16="http://schemas.microsoft.com/office/drawing/2014/main" id="{8D7B187D-2299-4944-A3BC-86A44688B483}"/>
              </a:ext>
            </a:extLst>
          </p:cNvPr>
          <p:cNvSpPr txBox="1">
            <a:spLocks noChangeArrowheads="1"/>
          </p:cNvSpPr>
          <p:nvPr/>
        </p:nvSpPr>
        <p:spPr bwMode="auto">
          <a:xfrm>
            <a:off x="1981201" y="1797350"/>
            <a:ext cx="3962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buNone/>
            </a:pPr>
            <a:r>
              <a:rPr lang="en-US" altLang="en-US" sz="1800" baseline="0" dirty="0"/>
              <a:t>An N95 respirator is the minimum level of protection to prevent inhaling coronavirus</a:t>
            </a:r>
            <a:endParaRPr lang="en-US" altLang="en-US" sz="1800" dirty="0"/>
          </a:p>
        </p:txBody>
      </p:sp>
      <p:pic>
        <p:nvPicPr>
          <p:cNvPr id="7" name="Picture 6">
            <a:extLst>
              <a:ext uri="{FF2B5EF4-FFF2-40B4-BE49-F238E27FC236}">
                <a16:creationId xmlns:a16="http://schemas.microsoft.com/office/drawing/2014/main" id="{BF7536F4-9B3E-4F9C-A773-993A0C5A3622}"/>
              </a:ext>
            </a:extLst>
          </p:cNvPr>
          <p:cNvPicPr>
            <a:picLocks noChangeAspect="1"/>
          </p:cNvPicPr>
          <p:nvPr/>
        </p:nvPicPr>
        <p:blipFill rotWithShape="1">
          <a:blip r:embed="rId3"/>
          <a:srcRect l="28764" t="9284" r="19799" b="16591"/>
          <a:stretch/>
        </p:blipFill>
        <p:spPr>
          <a:xfrm>
            <a:off x="6268719" y="1676400"/>
            <a:ext cx="2743201" cy="2759801"/>
          </a:xfrm>
          <a:prstGeom prst="rect">
            <a:avLst/>
          </a:prstGeom>
        </p:spPr>
      </p:pic>
    </p:spTree>
    <p:extLst>
      <p:ext uri="{BB962C8B-B14F-4D97-AF65-F5344CB8AC3E}">
        <p14:creationId xmlns:p14="http://schemas.microsoft.com/office/powerpoint/2010/main" val="13927057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26ED-24B3-474E-97E4-AA88B193EE34}"/>
              </a:ext>
            </a:extLst>
          </p:cNvPr>
          <p:cNvSpPr>
            <a:spLocks noGrp="1"/>
          </p:cNvSpPr>
          <p:nvPr>
            <p:ph type="title"/>
          </p:nvPr>
        </p:nvSpPr>
        <p:spPr/>
        <p:txBody>
          <a:bodyPr>
            <a:normAutofit/>
          </a:bodyPr>
          <a:lstStyle/>
          <a:p>
            <a:pPr algn="l"/>
            <a:r>
              <a:rPr lang="en-US" altLang="en-US" sz="3200" b="1" dirty="0">
                <a:solidFill>
                  <a:srgbClr val="D10A05"/>
                </a:solidFill>
                <a:ea typeface="ＭＳ Ｐゴシック" panose="020B0600070205080204" pitchFamily="34" charset="-128"/>
              </a:rPr>
              <a:t>Respirators (continued)</a:t>
            </a:r>
            <a:endParaRPr lang="en-US" sz="3200" b="1" dirty="0">
              <a:solidFill>
                <a:srgbClr val="D10A05"/>
              </a:solidFill>
            </a:endParaRPr>
          </a:p>
        </p:txBody>
      </p:sp>
      <p:sp>
        <p:nvSpPr>
          <p:cNvPr id="3" name="Content Placeholder 2">
            <a:extLst>
              <a:ext uri="{FF2B5EF4-FFF2-40B4-BE49-F238E27FC236}">
                <a16:creationId xmlns:a16="http://schemas.microsoft.com/office/drawing/2014/main" id="{62CD60F7-316F-4A11-B595-565F49BB58D7}"/>
              </a:ext>
            </a:extLst>
          </p:cNvPr>
          <p:cNvSpPr>
            <a:spLocks noGrp="1"/>
          </p:cNvSpPr>
          <p:nvPr>
            <p:ph idx="1"/>
          </p:nvPr>
        </p:nvSpPr>
        <p:spPr>
          <a:xfrm>
            <a:off x="1898100" y="1497472"/>
            <a:ext cx="3671427" cy="3323014"/>
          </a:xfrm>
        </p:spPr>
        <p:txBody>
          <a:bodyPr>
            <a:normAutofit fontScale="85000" lnSpcReduction="20000"/>
          </a:bodyPr>
          <a:lstStyle/>
          <a:p>
            <a:pPr marL="0" indent="0">
              <a:buNone/>
            </a:pPr>
            <a:r>
              <a:rPr lang="en-US" altLang="en-US" sz="2600" dirty="0">
                <a:ea typeface="ＭＳ Ｐゴシック" panose="020B0600070205080204" pitchFamily="34" charset="-128"/>
              </a:rPr>
              <a:t>Advantages of reusable respirators:</a:t>
            </a:r>
          </a:p>
          <a:p>
            <a:pPr lvl="1"/>
            <a:r>
              <a:rPr lang="en-US" altLang="en-US" sz="2100" dirty="0">
                <a:ea typeface="ＭＳ Ｐゴシック" panose="020B0600070205080204" pitchFamily="34" charset="-128"/>
              </a:rPr>
              <a:t>Durability</a:t>
            </a:r>
          </a:p>
          <a:p>
            <a:pPr lvl="1"/>
            <a:r>
              <a:rPr lang="en-US" altLang="en-US" sz="2100" dirty="0">
                <a:ea typeface="ＭＳ Ｐゴシック" panose="020B0600070205080204" pitchFamily="34" charset="-128"/>
              </a:rPr>
              <a:t>Stand up to repeated cleaning &amp; disinfection</a:t>
            </a:r>
          </a:p>
          <a:p>
            <a:pPr lvl="1"/>
            <a:r>
              <a:rPr lang="en-US" altLang="en-US" sz="2100" dirty="0">
                <a:ea typeface="ＭＳ Ｐゴシック" panose="020B0600070205080204" pitchFamily="34" charset="-128"/>
              </a:rPr>
              <a:t>Maintain fit over time</a:t>
            </a:r>
          </a:p>
          <a:p>
            <a:pPr lvl="1"/>
            <a:r>
              <a:rPr lang="en-US" altLang="en-US" sz="2100" dirty="0">
                <a:ea typeface="ＭＳ Ｐゴシック" panose="020B0600070205080204" pitchFamily="34" charset="-128"/>
              </a:rPr>
              <a:t>Cost savings</a:t>
            </a:r>
          </a:p>
          <a:p>
            <a:r>
              <a:rPr lang="en-US" altLang="en-US" sz="2600" dirty="0">
                <a:ea typeface="ＭＳ Ｐゴシック" panose="020B0600070205080204" pitchFamily="34" charset="-128"/>
              </a:rPr>
              <a:t>Powered air-purifying respirator (PAPR)</a:t>
            </a:r>
          </a:p>
          <a:p>
            <a:r>
              <a:rPr lang="en-US" altLang="en-US" sz="2600" dirty="0">
                <a:ea typeface="ＭＳ Ｐゴシック" panose="020B0600070205080204" pitchFamily="34" charset="-128"/>
              </a:rPr>
              <a:t>Half or full-face elastomeric respirators</a:t>
            </a:r>
          </a:p>
          <a:p>
            <a:endParaRPr lang="en-US" dirty="0"/>
          </a:p>
        </p:txBody>
      </p:sp>
      <p:pic>
        <p:nvPicPr>
          <p:cNvPr id="4" name="Picture 3" descr="Elastomeric Full-face respirator ">
            <a:extLst>
              <a:ext uri="{FF2B5EF4-FFF2-40B4-BE49-F238E27FC236}">
                <a16:creationId xmlns:a16="http://schemas.microsoft.com/office/drawing/2014/main" id="{5012E37D-73AA-4B02-9D0F-7D2F19469F5B}"/>
              </a:ext>
            </a:extLst>
          </p:cNvPr>
          <p:cNvPicPr>
            <a:picLocks noChangeAspect="1"/>
          </p:cNvPicPr>
          <p:nvPr/>
        </p:nvPicPr>
        <p:blipFill>
          <a:blip r:embed="rId3"/>
          <a:stretch>
            <a:fillRect/>
          </a:stretch>
        </p:blipFill>
        <p:spPr>
          <a:xfrm>
            <a:off x="7301492" y="3138865"/>
            <a:ext cx="1734725" cy="1681621"/>
          </a:xfrm>
          <a:prstGeom prst="rect">
            <a:avLst/>
          </a:prstGeom>
        </p:spPr>
      </p:pic>
      <p:pic>
        <p:nvPicPr>
          <p:cNvPr id="5" name="Picture 4" descr="Half face elastomeric respirator">
            <a:extLst>
              <a:ext uri="{FF2B5EF4-FFF2-40B4-BE49-F238E27FC236}">
                <a16:creationId xmlns:a16="http://schemas.microsoft.com/office/drawing/2014/main" id="{350FC1E7-0B2A-46CE-A85E-972105DF02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75391" y="273927"/>
            <a:ext cx="1730709" cy="1730709"/>
          </a:xfrm>
          <a:prstGeom prst="rect">
            <a:avLst/>
          </a:prstGeom>
        </p:spPr>
      </p:pic>
      <p:pic>
        <p:nvPicPr>
          <p:cNvPr id="6" name="Content Placeholder 9" descr="Powered Air purifying respirator">
            <a:extLst>
              <a:ext uri="{FF2B5EF4-FFF2-40B4-BE49-F238E27FC236}">
                <a16:creationId xmlns:a16="http://schemas.microsoft.com/office/drawing/2014/main" id="{F6D171D0-3D9D-4628-A722-ED0D7F9175A9}"/>
              </a:ext>
            </a:extLst>
          </p:cNvPr>
          <p:cNvPicPr>
            <a:picLocks noChangeAspect="1"/>
          </p:cNvPicPr>
          <p:nvPr/>
        </p:nvPicPr>
        <p:blipFill>
          <a:blip r:embed="rId5"/>
          <a:stretch>
            <a:fillRect/>
          </a:stretch>
        </p:blipFill>
        <p:spPr>
          <a:xfrm>
            <a:off x="5728439" y="1901092"/>
            <a:ext cx="1862548" cy="1724049"/>
          </a:xfrm>
          <a:prstGeom prst="rect">
            <a:avLst/>
          </a:prstGeom>
        </p:spPr>
      </p:pic>
    </p:spTree>
    <p:extLst>
      <p:ext uri="{BB962C8B-B14F-4D97-AF65-F5344CB8AC3E}">
        <p14:creationId xmlns:p14="http://schemas.microsoft.com/office/powerpoint/2010/main" val="42132746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339A-B0C6-43E3-B254-8F85B4B3AF8F}"/>
              </a:ext>
            </a:extLst>
          </p:cNvPr>
          <p:cNvSpPr>
            <a:spLocks noGrp="1"/>
          </p:cNvSpPr>
          <p:nvPr>
            <p:ph type="title"/>
          </p:nvPr>
        </p:nvSpPr>
        <p:spPr/>
        <p:txBody>
          <a:bodyPr>
            <a:normAutofit/>
          </a:bodyPr>
          <a:lstStyle/>
          <a:p>
            <a:pPr algn="l"/>
            <a:r>
              <a:rPr lang="en-US" altLang="en-US" sz="3200" b="1" dirty="0">
                <a:solidFill>
                  <a:srgbClr val="D10A05"/>
                </a:solidFill>
                <a:ea typeface="ＭＳ Ｐゴシック" panose="020B0600070205080204" pitchFamily="34" charset="-128"/>
              </a:rPr>
              <a:t>Respirators (continued)</a:t>
            </a:r>
            <a:endParaRPr lang="en-US" sz="3200" b="1" dirty="0">
              <a:solidFill>
                <a:srgbClr val="D10A05"/>
              </a:solidFill>
            </a:endParaRPr>
          </a:p>
        </p:txBody>
      </p:sp>
      <p:sp>
        <p:nvSpPr>
          <p:cNvPr id="3" name="Content Placeholder 2">
            <a:extLst>
              <a:ext uri="{FF2B5EF4-FFF2-40B4-BE49-F238E27FC236}">
                <a16:creationId xmlns:a16="http://schemas.microsoft.com/office/drawing/2014/main" id="{FA10080E-54B1-4F28-AA3D-E0038C1E2B1C}"/>
              </a:ext>
            </a:extLst>
          </p:cNvPr>
          <p:cNvSpPr>
            <a:spLocks noGrp="1"/>
          </p:cNvSpPr>
          <p:nvPr>
            <p:ph idx="1"/>
          </p:nvPr>
        </p:nvSpPr>
        <p:spPr>
          <a:xfrm>
            <a:off x="1898101" y="1497472"/>
            <a:ext cx="3813930" cy="3159825"/>
          </a:xfrm>
        </p:spPr>
        <p:txBody>
          <a:bodyPr>
            <a:normAutofit fontScale="77500" lnSpcReduction="20000"/>
          </a:bodyPr>
          <a:lstStyle/>
          <a:p>
            <a:r>
              <a:rPr lang="en-US" altLang="en-US" b="1" dirty="0"/>
              <a:t>Surgical masks are not respirators!</a:t>
            </a:r>
            <a:endParaRPr lang="en-US" b="1" dirty="0"/>
          </a:p>
          <a:p>
            <a:pPr>
              <a:buFontTx/>
              <a:buNone/>
            </a:pPr>
            <a:r>
              <a:rPr lang="en-US" altLang="en-US" dirty="0">
                <a:ea typeface="ＭＳ Ｐゴシック" panose="020B0600070205080204" pitchFamily="34" charset="-128"/>
              </a:rPr>
              <a:t>Surgical masks </a:t>
            </a:r>
            <a:r>
              <a:rPr lang="en-US" altLang="en-US" b="1" u="sng" dirty="0">
                <a:ea typeface="ＭＳ Ｐゴシック" panose="020B0600070205080204" pitchFamily="34" charset="-128"/>
              </a:rPr>
              <a:t>do not</a:t>
            </a:r>
            <a:r>
              <a:rPr lang="en-US" altLang="en-US" dirty="0">
                <a:ea typeface="ＭＳ Ｐゴシック" panose="020B0600070205080204" pitchFamily="34" charset="-128"/>
              </a:rPr>
              <a:t>:</a:t>
            </a:r>
          </a:p>
          <a:p>
            <a:r>
              <a:rPr lang="en-US" altLang="en-US" dirty="0">
                <a:ea typeface="ＭＳ Ｐゴシック" panose="020B0600070205080204" pitchFamily="34" charset="-128"/>
              </a:rPr>
              <a:t>Fit tightly against the skin to form a seal</a:t>
            </a:r>
          </a:p>
          <a:p>
            <a:r>
              <a:rPr lang="en-US" altLang="en-US" dirty="0">
                <a:ea typeface="ＭＳ Ｐゴシック" panose="020B0600070205080204" pitchFamily="34" charset="-128"/>
              </a:rPr>
              <a:t>Filter tiny particles, such as viruses or bacteria that are in the air</a:t>
            </a:r>
          </a:p>
          <a:p>
            <a:endParaRPr lang="en-US" dirty="0"/>
          </a:p>
        </p:txBody>
      </p:sp>
      <p:pic>
        <p:nvPicPr>
          <p:cNvPr id="6" name="Picture 5">
            <a:extLst>
              <a:ext uri="{FF2B5EF4-FFF2-40B4-BE49-F238E27FC236}">
                <a16:creationId xmlns:a16="http://schemas.microsoft.com/office/drawing/2014/main" id="{D7906D3C-6983-4EB8-863C-09956D1D0B5A}"/>
              </a:ext>
            </a:extLst>
          </p:cNvPr>
          <p:cNvPicPr>
            <a:picLocks noChangeAspect="1"/>
          </p:cNvPicPr>
          <p:nvPr/>
        </p:nvPicPr>
        <p:blipFill rotWithShape="1">
          <a:blip r:embed="rId3"/>
          <a:srcRect l="21424" t="17580" r="15343" b="23753"/>
          <a:stretch/>
        </p:blipFill>
        <p:spPr>
          <a:xfrm>
            <a:off x="5854271" y="1801751"/>
            <a:ext cx="3203133" cy="1981200"/>
          </a:xfrm>
          <a:prstGeom prst="rect">
            <a:avLst/>
          </a:prstGeom>
        </p:spPr>
      </p:pic>
    </p:spTree>
    <p:extLst>
      <p:ext uri="{BB962C8B-B14F-4D97-AF65-F5344CB8AC3E}">
        <p14:creationId xmlns:p14="http://schemas.microsoft.com/office/powerpoint/2010/main" val="13764940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62A3-A068-4E02-8206-9BAA90C06EC9}"/>
              </a:ext>
            </a:extLst>
          </p:cNvPr>
          <p:cNvSpPr>
            <a:spLocks noGrp="1"/>
          </p:cNvSpPr>
          <p:nvPr>
            <p:ph type="title"/>
          </p:nvPr>
        </p:nvSpPr>
        <p:spPr>
          <a:xfrm>
            <a:off x="1898100" y="257487"/>
            <a:ext cx="6788699" cy="857250"/>
          </a:xfrm>
        </p:spPr>
        <p:txBody>
          <a:bodyPr>
            <a:normAutofit/>
          </a:bodyPr>
          <a:lstStyle/>
          <a:p>
            <a:r>
              <a:rPr lang="en-US" altLang="en-US" sz="3200" b="1" dirty="0">
                <a:solidFill>
                  <a:srgbClr val="D10A05"/>
                </a:solidFill>
                <a:ea typeface="ＭＳ Ｐゴシック" panose="020B0600070205080204" pitchFamily="34" charset="-128"/>
              </a:rPr>
              <a:t>Fit Testing</a:t>
            </a:r>
            <a:endParaRPr lang="en-US" sz="3200" dirty="0"/>
          </a:p>
        </p:txBody>
      </p:sp>
      <p:sp>
        <p:nvSpPr>
          <p:cNvPr id="3" name="Content Placeholder 2">
            <a:extLst>
              <a:ext uri="{FF2B5EF4-FFF2-40B4-BE49-F238E27FC236}">
                <a16:creationId xmlns:a16="http://schemas.microsoft.com/office/drawing/2014/main" id="{3C6621E2-7E50-4594-B150-7E76FEFAFB97}"/>
              </a:ext>
            </a:extLst>
          </p:cNvPr>
          <p:cNvSpPr>
            <a:spLocks noGrp="1"/>
          </p:cNvSpPr>
          <p:nvPr>
            <p:ph idx="1"/>
          </p:nvPr>
        </p:nvSpPr>
        <p:spPr>
          <a:xfrm>
            <a:off x="1898099" y="1114737"/>
            <a:ext cx="6788699" cy="3647763"/>
          </a:xfrm>
        </p:spPr>
        <p:txBody>
          <a:bodyPr>
            <a:normAutofit fontScale="70000" lnSpcReduction="20000"/>
          </a:bodyPr>
          <a:lstStyle/>
          <a:p>
            <a:r>
              <a:rPr lang="en-US" dirty="0"/>
              <a:t>Fit testing confirms the fit of any respirator that forms a tight seal on the user’s face </a:t>
            </a:r>
          </a:p>
          <a:p>
            <a:r>
              <a:rPr lang="en-US" dirty="0"/>
              <a:t>If the respirator does not form a seal with the face, it cannot provide the expected level of protection</a:t>
            </a:r>
          </a:p>
          <a:p>
            <a:r>
              <a:rPr lang="en-US" dirty="0"/>
              <a:t>Facilities to take the necessary steps to ensure fit testing is conducted in compliance with OSHA protocols</a:t>
            </a:r>
          </a:p>
          <a:p>
            <a:r>
              <a:rPr lang="en-US" dirty="0"/>
              <a:t>There are two methods of fit testing –quantitative and qualitative. Both methods are described in the OSHA regulations</a:t>
            </a:r>
          </a:p>
          <a:p>
            <a:r>
              <a:rPr lang="en-US" dirty="0"/>
              <a:t>It is essential to have healthcare professionals trained and fit tested prior to receiving COVID-19 patients</a:t>
            </a:r>
          </a:p>
          <a:p>
            <a:endParaRPr lang="en-US" dirty="0"/>
          </a:p>
        </p:txBody>
      </p:sp>
    </p:spTree>
    <p:extLst>
      <p:ext uri="{BB962C8B-B14F-4D97-AF65-F5344CB8AC3E}">
        <p14:creationId xmlns:p14="http://schemas.microsoft.com/office/powerpoint/2010/main" val="3332841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15868</TotalTime>
  <Words>18081</Words>
  <Application>Microsoft Office PowerPoint</Application>
  <PresentationFormat>On-screen Show (16:9)</PresentationFormat>
  <Paragraphs>1465</Paragraphs>
  <Slides>115</Slides>
  <Notes>109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115</vt:i4>
      </vt:variant>
    </vt:vector>
  </HeadingPairs>
  <TitlesOfParts>
    <vt:vector size="122" baseType="lpstr">
      <vt:lpstr>ＭＳ Ｐゴシック</vt:lpstr>
      <vt:lpstr>Arial</vt:lpstr>
      <vt:lpstr>Calibri</vt:lpstr>
      <vt:lpstr>Georgia</vt:lpstr>
      <vt:lpstr>Tahoma</vt:lpstr>
      <vt:lpstr>Times New Roman</vt:lpstr>
      <vt:lpstr>Office Theme</vt:lpstr>
      <vt:lpstr>Introduction to Infectious Diseases in the Workplace  </vt:lpstr>
      <vt:lpstr>Disclaimer</vt:lpstr>
      <vt:lpstr>Introduction</vt:lpstr>
      <vt:lpstr>Learning Objectives</vt:lpstr>
      <vt:lpstr>Learning Objectives (cont.)</vt:lpstr>
      <vt:lpstr>Worker Duties</vt:lpstr>
      <vt:lpstr>Worker Rights</vt:lpstr>
      <vt:lpstr>Worker Rights</vt:lpstr>
      <vt:lpstr>Worker Rights</vt:lpstr>
      <vt:lpstr>Let’s Test Our Knowledge</vt:lpstr>
      <vt:lpstr>Pre-Assessment (Q1)</vt:lpstr>
      <vt:lpstr>Pre-Assessment (Q2)</vt:lpstr>
      <vt:lpstr>Pre-Assessment (Q3)</vt:lpstr>
      <vt:lpstr>Pre-Assessment (Q4)</vt:lpstr>
      <vt:lpstr>Pre-Assessment (Q5)</vt:lpstr>
      <vt:lpstr>Module 1</vt:lpstr>
      <vt:lpstr>Infectious Disease</vt:lpstr>
      <vt:lpstr>PowerPoint Presentation</vt:lpstr>
      <vt:lpstr>History’s Worst Global Pandemics</vt:lpstr>
      <vt:lpstr>Infectious Agents</vt:lpstr>
      <vt:lpstr>Types of Infectious Agents and Associated Diseases:</vt:lpstr>
      <vt:lpstr>Epidemiologic Triad</vt:lpstr>
      <vt:lpstr>Epidemiologic Triad - Tuberculosis</vt:lpstr>
      <vt:lpstr>Stages of Infection</vt:lpstr>
      <vt:lpstr>Chain of Infection</vt:lpstr>
      <vt:lpstr>Chain of Infection – Ebola </vt:lpstr>
      <vt:lpstr>Modes of Transmission</vt:lpstr>
      <vt:lpstr>PowerPoint Presentation</vt:lpstr>
      <vt:lpstr>Inapparent Infections</vt:lpstr>
      <vt:lpstr>Community/workplace connection</vt:lpstr>
      <vt:lpstr>PowerPoint Presentation</vt:lpstr>
      <vt:lpstr>What can Individuals do? </vt:lpstr>
      <vt:lpstr>Basic hygiene and physical distancing</vt:lpstr>
      <vt:lpstr>Infection Control</vt:lpstr>
      <vt:lpstr>How our Immune System Works (2:11)</vt:lpstr>
      <vt:lpstr>Vaccines Explained</vt:lpstr>
      <vt:lpstr>PowerPoint Presentation</vt:lpstr>
      <vt:lpstr>mRNA Vaccines</vt:lpstr>
      <vt:lpstr>Viral Vector Vaccines</vt:lpstr>
      <vt:lpstr>PowerPoint Presentation</vt:lpstr>
      <vt:lpstr>What are Coronaviruses?</vt:lpstr>
      <vt:lpstr>How do viruses jump from animals to humans? (5:04)  </vt:lpstr>
      <vt:lpstr>Coronaviruses </vt:lpstr>
      <vt:lpstr>Coronaviruses Cont. </vt:lpstr>
      <vt:lpstr>What is SARS-CoV-2? </vt:lpstr>
      <vt:lpstr>Transmission</vt:lpstr>
      <vt:lpstr>Incubation period</vt:lpstr>
      <vt:lpstr>COVID-19 can cause mild to severe symptoms</vt:lpstr>
      <vt:lpstr>CDC Streamlined COVID-19 Guidance, effective 08/11/2022</vt:lpstr>
      <vt:lpstr>John Hopkins Live Data Map</vt:lpstr>
      <vt:lpstr>Assessing the Potential for Exposure in the Workplace</vt:lpstr>
      <vt:lpstr>Very High potential for exposure</vt:lpstr>
      <vt:lpstr>High potential for exposure</vt:lpstr>
      <vt:lpstr>Medium potential for exposure</vt:lpstr>
      <vt:lpstr>Low potential for exposure</vt:lpstr>
      <vt:lpstr>Module 3</vt:lpstr>
      <vt:lpstr>Workplace Prevention Strategies</vt:lpstr>
      <vt:lpstr>Improvements to Building Ventilation</vt:lpstr>
      <vt:lpstr>Cleaning and Disinfecting Your Facility </vt:lpstr>
      <vt:lpstr>Case Investigation and Contact Tracing </vt:lpstr>
      <vt:lpstr>Preparing to collaborate with the health department</vt:lpstr>
      <vt:lpstr>Testing</vt:lpstr>
      <vt:lpstr>Workplace Vaccination Program</vt:lpstr>
      <vt:lpstr>Business Continuity Planning</vt:lpstr>
      <vt:lpstr>Business Continuity Planning</vt:lpstr>
      <vt:lpstr>Business Continuity Planning</vt:lpstr>
      <vt:lpstr>Key steps for preparing for and managing epidemics in the workplace</vt:lpstr>
      <vt:lpstr>Consider the impact on workers </vt:lpstr>
      <vt:lpstr>Key elements: COVID-19 workplace plan</vt:lpstr>
      <vt:lpstr>PowerPoint Presentation</vt:lpstr>
      <vt:lpstr>Engineering controls</vt:lpstr>
      <vt:lpstr>Engineering controls for high exposure potential jobs in health care and laboratories</vt:lpstr>
      <vt:lpstr>Administrative controls and work practices to reduce exposure</vt:lpstr>
      <vt:lpstr>Additional controls</vt:lpstr>
      <vt:lpstr>Adjust policies to reduce exposures</vt:lpstr>
      <vt:lpstr>Module 4</vt:lpstr>
      <vt:lpstr>OSHA Guidance and Emergency Temporary Standards (ETS)</vt:lpstr>
      <vt:lpstr>COVID-19 National Emphasis Program</vt:lpstr>
      <vt:lpstr>COVID-19 National Emphasis Program</vt:lpstr>
      <vt:lpstr>COVID-19 National Emphasis Program</vt:lpstr>
      <vt:lpstr>COVID-19 National Emphasis Program</vt:lpstr>
      <vt:lpstr>PowerPoint Presentation</vt:lpstr>
      <vt:lpstr>PowerPoint Presentation</vt:lpstr>
      <vt:lpstr>COVID-19 Vaccination and Testing ETS</vt:lpstr>
      <vt:lpstr>COVID-19 Vaccination and Testing ETS</vt:lpstr>
      <vt:lpstr>COVID-19 Vaccination and Testing ETS</vt:lpstr>
      <vt:lpstr>COVID-19 Healthcare ETS</vt:lpstr>
      <vt:lpstr>COVID-19 Healthcare ETS key requirements</vt:lpstr>
      <vt:lpstr>COVID-19 Healthcare ETS</vt:lpstr>
      <vt:lpstr>COVID-19 Healthcare ETS</vt:lpstr>
      <vt:lpstr>COVID-19 Healthcare ETS</vt:lpstr>
      <vt:lpstr>OSHA PPE standard</vt:lpstr>
      <vt:lpstr>PPE for jobs with high potential exposure</vt:lpstr>
      <vt:lpstr>Decontamination</vt:lpstr>
      <vt:lpstr>Respiratory protection standard</vt:lpstr>
      <vt:lpstr>Respirators</vt:lpstr>
      <vt:lpstr>Respirators (continued)</vt:lpstr>
      <vt:lpstr>Respirators (continued)</vt:lpstr>
      <vt:lpstr>Fit Testing</vt:lpstr>
      <vt:lpstr>Training and drills</vt:lpstr>
      <vt:lpstr>OSHA Hazard Communication standard</vt:lpstr>
      <vt:lpstr>Portable containers</vt:lpstr>
      <vt:lpstr>Let’s Review Key Takeaways</vt:lpstr>
      <vt:lpstr>PowerPoint Presentation</vt:lpstr>
      <vt:lpstr>Review - Vaccines</vt:lpstr>
      <vt:lpstr>Review</vt:lpstr>
      <vt:lpstr>Review - What can Individuals do? </vt:lpstr>
      <vt:lpstr>Let’s Test Our Knowledge</vt:lpstr>
      <vt:lpstr>Post-Assessment (Q1)</vt:lpstr>
      <vt:lpstr>Post-Assessment (Q2)</vt:lpstr>
      <vt:lpstr>Post-Assessment (Q3)</vt:lpstr>
      <vt:lpstr>Post-Assessment (Q4)</vt:lpstr>
      <vt:lpstr>Post-Assessment (Q5)</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Workman, Brandon (workmabn)</cp:lastModifiedBy>
  <cp:revision>519</cp:revision>
  <cp:lastPrinted>2019-10-29T20:56:51Z</cp:lastPrinted>
  <dcterms:created xsi:type="dcterms:W3CDTF">2010-04-12T23:12:02Z</dcterms:created>
  <dcterms:modified xsi:type="dcterms:W3CDTF">2022-08-23T15:41:35Z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