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91" r:id="rId3"/>
    <p:sldId id="298" r:id="rId4"/>
    <p:sldId id="309" r:id="rId5"/>
    <p:sldId id="275" r:id="rId6"/>
    <p:sldId id="276" r:id="rId7"/>
    <p:sldId id="483" r:id="rId8"/>
    <p:sldId id="450" r:id="rId9"/>
    <p:sldId id="466" r:id="rId10"/>
    <p:sldId id="486" r:id="rId11"/>
    <p:sldId id="451" r:id="rId12"/>
    <p:sldId id="453" r:id="rId13"/>
    <p:sldId id="471" r:id="rId14"/>
    <p:sldId id="478" r:id="rId15"/>
    <p:sldId id="477" r:id="rId16"/>
    <p:sldId id="494" r:id="rId17"/>
    <p:sldId id="484" r:id="rId18"/>
    <p:sldId id="468" r:id="rId19"/>
    <p:sldId id="482" r:id="rId20"/>
    <p:sldId id="469" r:id="rId21"/>
    <p:sldId id="470" r:id="rId22"/>
    <p:sldId id="414" r:id="rId23"/>
    <p:sldId id="473" r:id="rId24"/>
    <p:sldId id="292" r:id="rId25"/>
    <p:sldId id="380" r:id="rId26"/>
    <p:sldId id="381" r:id="rId27"/>
    <p:sldId id="257" r:id="rId28"/>
    <p:sldId id="415" r:id="rId29"/>
    <p:sldId id="455" r:id="rId30"/>
    <p:sldId id="490" r:id="rId31"/>
    <p:sldId id="493" r:id="rId32"/>
    <p:sldId id="488" r:id="rId33"/>
    <p:sldId id="480" r:id="rId34"/>
    <p:sldId id="290" r:id="rId35"/>
    <p:sldId id="452" r:id="rId36"/>
    <p:sldId id="492" r:id="rId37"/>
    <p:sldId id="296" r:id="rId38"/>
    <p:sldId id="446" r:id="rId39"/>
    <p:sldId id="465" r:id="rId40"/>
    <p:sldId id="4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CAC"/>
    <a:srgbClr val="0D11B7"/>
    <a:srgbClr val="56A6E8"/>
    <a:srgbClr val="4B53FB"/>
    <a:srgbClr val="155E9B"/>
    <a:srgbClr val="062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F9621-B60E-40D0-9B65-393E63D7D9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A6039-44EF-495A-91BB-12C6EBA76875}">
      <dgm:prSet phldrT="[Text]"/>
      <dgm:spPr>
        <a:solidFill>
          <a:srgbClr val="0D11B7"/>
        </a:solidFill>
      </dgm:spPr>
      <dgm:t>
        <a:bodyPr/>
        <a:lstStyle/>
        <a:p>
          <a:r>
            <a:rPr lang="en-US" dirty="0"/>
            <a:t>Deep Work</a:t>
          </a:r>
        </a:p>
      </dgm:t>
    </dgm:pt>
    <dgm:pt modelId="{5002F786-F1F3-4BAA-B6A4-40ABC05BDA23}" type="parTrans" cxnId="{0EFF675B-B6E3-433B-AB00-72438A3A2FE2}">
      <dgm:prSet/>
      <dgm:spPr/>
      <dgm:t>
        <a:bodyPr/>
        <a:lstStyle/>
        <a:p>
          <a:endParaRPr lang="en-US"/>
        </a:p>
      </dgm:t>
    </dgm:pt>
    <dgm:pt modelId="{3F9DE31A-B360-420B-916C-C61E18B37DF9}" type="sibTrans" cxnId="{0EFF675B-B6E3-433B-AB00-72438A3A2FE2}">
      <dgm:prSet/>
      <dgm:spPr/>
      <dgm:t>
        <a:bodyPr/>
        <a:lstStyle/>
        <a:p>
          <a:endParaRPr lang="en-US"/>
        </a:p>
      </dgm:t>
    </dgm:pt>
    <dgm:pt modelId="{0F01B09B-B8E1-4EB1-8D96-1E01A46A973E}">
      <dgm:prSet phldrT="[Text]"/>
      <dgm:spPr/>
      <dgm:t>
        <a:bodyPr/>
        <a:lstStyle/>
        <a:p>
          <a:r>
            <a:rPr lang="en-US" dirty="0"/>
            <a:t>Valuable</a:t>
          </a:r>
        </a:p>
      </dgm:t>
    </dgm:pt>
    <dgm:pt modelId="{3D16047F-8756-4A0A-BD0C-4AB0F078D267}" type="parTrans" cxnId="{5AF5D9D1-09ED-4660-9A07-F2B4D8897720}">
      <dgm:prSet/>
      <dgm:spPr/>
      <dgm:t>
        <a:bodyPr/>
        <a:lstStyle/>
        <a:p>
          <a:endParaRPr lang="en-US"/>
        </a:p>
      </dgm:t>
    </dgm:pt>
    <dgm:pt modelId="{DB016350-1516-4924-AF7B-8BD85DE3BA0B}" type="sibTrans" cxnId="{5AF5D9D1-09ED-4660-9A07-F2B4D8897720}">
      <dgm:prSet/>
      <dgm:spPr/>
      <dgm:t>
        <a:bodyPr/>
        <a:lstStyle/>
        <a:p>
          <a:endParaRPr lang="en-US"/>
        </a:p>
      </dgm:t>
    </dgm:pt>
    <dgm:pt modelId="{251A0DE2-4872-48A7-BF32-6F67E9F61BBA}">
      <dgm:prSet phldrT="[Text]"/>
      <dgm:spPr>
        <a:solidFill>
          <a:srgbClr val="0D11B7"/>
        </a:solidFill>
      </dgm:spPr>
      <dgm:t>
        <a:bodyPr/>
        <a:lstStyle/>
        <a:p>
          <a:r>
            <a:rPr lang="en-US" dirty="0"/>
            <a:t>Shallow Work</a:t>
          </a:r>
        </a:p>
      </dgm:t>
    </dgm:pt>
    <dgm:pt modelId="{3FA098E7-D847-47EE-B18B-87784A0016BC}" type="parTrans" cxnId="{C75BC2C3-266A-4B59-A7F4-A3D7F9A94889}">
      <dgm:prSet/>
      <dgm:spPr/>
      <dgm:t>
        <a:bodyPr/>
        <a:lstStyle/>
        <a:p>
          <a:endParaRPr lang="en-US"/>
        </a:p>
      </dgm:t>
    </dgm:pt>
    <dgm:pt modelId="{51E7275A-8958-478E-A157-2E40943C5F78}" type="sibTrans" cxnId="{C75BC2C3-266A-4B59-A7F4-A3D7F9A94889}">
      <dgm:prSet/>
      <dgm:spPr/>
      <dgm:t>
        <a:bodyPr/>
        <a:lstStyle/>
        <a:p>
          <a:endParaRPr lang="en-US"/>
        </a:p>
      </dgm:t>
    </dgm:pt>
    <dgm:pt modelId="{72D69AC7-380F-4DEC-8937-7245D236D17A}">
      <dgm:prSet phldrT="[Text]"/>
      <dgm:spPr/>
      <dgm:t>
        <a:bodyPr/>
        <a:lstStyle/>
        <a:p>
          <a:r>
            <a:rPr lang="en-US" dirty="0"/>
            <a:t>Non-cognitively demanding</a:t>
          </a:r>
        </a:p>
      </dgm:t>
    </dgm:pt>
    <dgm:pt modelId="{4B4156F8-7140-4E0C-9450-7AC34A09D643}" type="parTrans" cxnId="{45670BC9-B268-4603-8CB3-0C5911B81D8B}">
      <dgm:prSet/>
      <dgm:spPr/>
      <dgm:t>
        <a:bodyPr/>
        <a:lstStyle/>
        <a:p>
          <a:endParaRPr lang="en-US"/>
        </a:p>
      </dgm:t>
    </dgm:pt>
    <dgm:pt modelId="{4647DEAF-F3AC-45E1-9A0E-937EC6DC163D}" type="sibTrans" cxnId="{45670BC9-B268-4603-8CB3-0C5911B81D8B}">
      <dgm:prSet/>
      <dgm:spPr/>
      <dgm:t>
        <a:bodyPr/>
        <a:lstStyle/>
        <a:p>
          <a:endParaRPr lang="en-US"/>
        </a:p>
      </dgm:t>
    </dgm:pt>
    <dgm:pt modelId="{5469C415-F98C-4981-B435-3E4AA3E3A334}">
      <dgm:prSet phldrT="[Text]"/>
      <dgm:spPr/>
      <dgm:t>
        <a:bodyPr/>
        <a:lstStyle/>
        <a:p>
          <a:r>
            <a:rPr lang="en-US" dirty="0"/>
            <a:t>Meaningful</a:t>
          </a:r>
        </a:p>
      </dgm:t>
    </dgm:pt>
    <dgm:pt modelId="{629D7F4A-AA06-484C-8CEB-BC5184C4DC18}" type="parTrans" cxnId="{DB6C6B57-6141-486E-87D3-13657FA2E24F}">
      <dgm:prSet/>
      <dgm:spPr/>
    </dgm:pt>
    <dgm:pt modelId="{211FAB0F-57D0-49C3-A7C6-E31E09B05A38}" type="sibTrans" cxnId="{DB6C6B57-6141-486E-87D3-13657FA2E24F}">
      <dgm:prSet/>
      <dgm:spPr/>
    </dgm:pt>
    <dgm:pt modelId="{B5C2FD57-CC17-4BB6-AB57-F023BD4E1108}">
      <dgm:prSet phldrT="[Text]"/>
      <dgm:spPr/>
      <dgm:t>
        <a:bodyPr/>
        <a:lstStyle/>
        <a:p>
          <a:r>
            <a:rPr lang="en-US" dirty="0"/>
            <a:t>Logistical-style tasks</a:t>
          </a:r>
        </a:p>
      </dgm:t>
    </dgm:pt>
    <dgm:pt modelId="{AEF2A399-B56B-49D9-A6B7-71085EC7FAD7}" type="parTrans" cxnId="{86886E70-CCD1-47EB-987D-18331CBD9B92}">
      <dgm:prSet/>
      <dgm:spPr/>
    </dgm:pt>
    <dgm:pt modelId="{462661FF-420E-4F30-AF86-2DB8886D1515}" type="sibTrans" cxnId="{86886E70-CCD1-47EB-987D-18331CBD9B92}">
      <dgm:prSet/>
      <dgm:spPr/>
    </dgm:pt>
    <dgm:pt modelId="{FBDEA98A-10AE-4A8E-BB3A-B73AC9257C7D}" type="pres">
      <dgm:prSet presAssocID="{DFBF9621-B60E-40D0-9B65-393E63D7D96F}" presName="linear" presStyleCnt="0">
        <dgm:presLayoutVars>
          <dgm:animLvl val="lvl"/>
          <dgm:resizeHandles val="exact"/>
        </dgm:presLayoutVars>
      </dgm:prSet>
      <dgm:spPr/>
    </dgm:pt>
    <dgm:pt modelId="{358FE916-044B-49A6-92B2-91172352FEF2}" type="pres">
      <dgm:prSet presAssocID="{059A6039-44EF-495A-91BB-12C6EBA768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3C27514-7790-4722-ACBB-E7B4F7AE9DDC}" type="pres">
      <dgm:prSet presAssocID="{059A6039-44EF-495A-91BB-12C6EBA76875}" presName="childText" presStyleLbl="revTx" presStyleIdx="0" presStyleCnt="2">
        <dgm:presLayoutVars>
          <dgm:bulletEnabled val="1"/>
        </dgm:presLayoutVars>
      </dgm:prSet>
      <dgm:spPr/>
    </dgm:pt>
    <dgm:pt modelId="{5447E2F5-89C1-4A1B-BCC5-B3A7B333AD37}" type="pres">
      <dgm:prSet presAssocID="{251A0DE2-4872-48A7-BF32-6F67E9F61BB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9201A0F-B7A3-44C4-BA68-8442532EC5F8}" type="pres">
      <dgm:prSet presAssocID="{251A0DE2-4872-48A7-BF32-6F67E9F61BB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138CD15-DCCE-4C1C-AB99-8C889338B65A}" type="presOf" srcId="{72D69AC7-380F-4DEC-8937-7245D236D17A}" destId="{E9201A0F-B7A3-44C4-BA68-8442532EC5F8}" srcOrd="0" destOrd="0" presId="urn:microsoft.com/office/officeart/2005/8/layout/vList2"/>
    <dgm:cxn modelId="{B7A37728-58EB-4311-9998-18E5DC661114}" type="presOf" srcId="{DFBF9621-B60E-40D0-9B65-393E63D7D96F}" destId="{FBDEA98A-10AE-4A8E-BB3A-B73AC9257C7D}" srcOrd="0" destOrd="0" presId="urn:microsoft.com/office/officeart/2005/8/layout/vList2"/>
    <dgm:cxn modelId="{A7656C34-0AE7-431E-BD06-8C9FBA395D98}" type="presOf" srcId="{5469C415-F98C-4981-B435-3E4AA3E3A334}" destId="{F3C27514-7790-4722-ACBB-E7B4F7AE9DDC}" srcOrd="0" destOrd="1" presId="urn:microsoft.com/office/officeart/2005/8/layout/vList2"/>
    <dgm:cxn modelId="{0EFF675B-B6E3-433B-AB00-72438A3A2FE2}" srcId="{DFBF9621-B60E-40D0-9B65-393E63D7D96F}" destId="{059A6039-44EF-495A-91BB-12C6EBA76875}" srcOrd="0" destOrd="0" parTransId="{5002F786-F1F3-4BAA-B6A4-40ABC05BDA23}" sibTransId="{3F9DE31A-B360-420B-916C-C61E18B37DF9}"/>
    <dgm:cxn modelId="{67147F6C-8A4F-4000-8732-CF7B836743EB}" type="presOf" srcId="{0F01B09B-B8E1-4EB1-8D96-1E01A46A973E}" destId="{F3C27514-7790-4722-ACBB-E7B4F7AE9DDC}" srcOrd="0" destOrd="0" presId="urn:microsoft.com/office/officeart/2005/8/layout/vList2"/>
    <dgm:cxn modelId="{86886E70-CCD1-47EB-987D-18331CBD9B92}" srcId="{251A0DE2-4872-48A7-BF32-6F67E9F61BBA}" destId="{B5C2FD57-CC17-4BB6-AB57-F023BD4E1108}" srcOrd="1" destOrd="0" parTransId="{AEF2A399-B56B-49D9-A6B7-71085EC7FAD7}" sibTransId="{462661FF-420E-4F30-AF86-2DB8886D1515}"/>
    <dgm:cxn modelId="{DB6C6B57-6141-486E-87D3-13657FA2E24F}" srcId="{059A6039-44EF-495A-91BB-12C6EBA76875}" destId="{5469C415-F98C-4981-B435-3E4AA3E3A334}" srcOrd="1" destOrd="0" parTransId="{629D7F4A-AA06-484C-8CEB-BC5184C4DC18}" sibTransId="{211FAB0F-57D0-49C3-A7C6-E31E09B05A38}"/>
    <dgm:cxn modelId="{C95CD55A-B1DD-4BC2-A604-87BE87D87454}" type="presOf" srcId="{059A6039-44EF-495A-91BB-12C6EBA76875}" destId="{358FE916-044B-49A6-92B2-91172352FEF2}" srcOrd="0" destOrd="0" presId="urn:microsoft.com/office/officeart/2005/8/layout/vList2"/>
    <dgm:cxn modelId="{9CE848BD-FBAA-4341-971A-77BCFFF842DB}" type="presOf" srcId="{B5C2FD57-CC17-4BB6-AB57-F023BD4E1108}" destId="{E9201A0F-B7A3-44C4-BA68-8442532EC5F8}" srcOrd="0" destOrd="1" presId="urn:microsoft.com/office/officeart/2005/8/layout/vList2"/>
    <dgm:cxn modelId="{C75BC2C3-266A-4B59-A7F4-A3D7F9A94889}" srcId="{DFBF9621-B60E-40D0-9B65-393E63D7D96F}" destId="{251A0DE2-4872-48A7-BF32-6F67E9F61BBA}" srcOrd="1" destOrd="0" parTransId="{3FA098E7-D847-47EE-B18B-87784A0016BC}" sibTransId="{51E7275A-8958-478E-A157-2E40943C5F78}"/>
    <dgm:cxn modelId="{45670BC9-B268-4603-8CB3-0C5911B81D8B}" srcId="{251A0DE2-4872-48A7-BF32-6F67E9F61BBA}" destId="{72D69AC7-380F-4DEC-8937-7245D236D17A}" srcOrd="0" destOrd="0" parTransId="{4B4156F8-7140-4E0C-9450-7AC34A09D643}" sibTransId="{4647DEAF-F3AC-45E1-9A0E-937EC6DC163D}"/>
    <dgm:cxn modelId="{5AF5D9D1-09ED-4660-9A07-F2B4D8897720}" srcId="{059A6039-44EF-495A-91BB-12C6EBA76875}" destId="{0F01B09B-B8E1-4EB1-8D96-1E01A46A973E}" srcOrd="0" destOrd="0" parTransId="{3D16047F-8756-4A0A-BD0C-4AB0F078D267}" sibTransId="{DB016350-1516-4924-AF7B-8BD85DE3BA0B}"/>
    <dgm:cxn modelId="{8DE310D4-79A3-4100-9630-9015459A4C54}" type="presOf" srcId="{251A0DE2-4872-48A7-BF32-6F67E9F61BBA}" destId="{5447E2F5-89C1-4A1B-BCC5-B3A7B333AD37}" srcOrd="0" destOrd="0" presId="urn:microsoft.com/office/officeart/2005/8/layout/vList2"/>
    <dgm:cxn modelId="{0BFC43E3-91CB-46EB-8C6B-91C7681D9247}" type="presParOf" srcId="{FBDEA98A-10AE-4A8E-BB3A-B73AC9257C7D}" destId="{358FE916-044B-49A6-92B2-91172352FEF2}" srcOrd="0" destOrd="0" presId="urn:microsoft.com/office/officeart/2005/8/layout/vList2"/>
    <dgm:cxn modelId="{ADBD6FBE-2214-4BB2-A630-383F59CE295E}" type="presParOf" srcId="{FBDEA98A-10AE-4A8E-BB3A-B73AC9257C7D}" destId="{F3C27514-7790-4722-ACBB-E7B4F7AE9DDC}" srcOrd="1" destOrd="0" presId="urn:microsoft.com/office/officeart/2005/8/layout/vList2"/>
    <dgm:cxn modelId="{0D6CD329-64E0-40E0-8553-1CC021C4745F}" type="presParOf" srcId="{FBDEA98A-10AE-4A8E-BB3A-B73AC9257C7D}" destId="{5447E2F5-89C1-4A1B-BCC5-B3A7B333AD37}" srcOrd="2" destOrd="0" presId="urn:microsoft.com/office/officeart/2005/8/layout/vList2"/>
    <dgm:cxn modelId="{E14CE83C-237C-4748-A0BC-0C472F3A105B}" type="presParOf" srcId="{FBDEA98A-10AE-4A8E-BB3A-B73AC9257C7D}" destId="{E9201A0F-B7A3-44C4-BA68-8442532EC5F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4D3079-81FC-4ED1-AA7B-A06C4A792BBF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CA10279-26ED-48A8-AF45-87FC3309C293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28575">
          <a:solidFill>
            <a:schemeClr val="tx1"/>
          </a:solidFill>
        </a:ln>
        <a:effectLst>
          <a:outerShdw blurRad="57150" dist="19050" dir="5400000" algn="ctr" rotWithShape="0">
            <a:schemeClr val="bg1">
              <a:alpha val="63000"/>
            </a:schemeClr>
          </a:outerShdw>
        </a:effectLst>
      </dgm:spPr>
      <dgm:t>
        <a:bodyPr/>
        <a:lstStyle/>
        <a:p>
          <a:r>
            <a:rPr lang="en-US" dirty="0"/>
            <a:t>Joy</a:t>
          </a:r>
        </a:p>
      </dgm:t>
    </dgm:pt>
    <dgm:pt modelId="{8C297C10-13B9-467E-8FF4-8D9AB67DFEE7}" type="parTrans" cxnId="{7A9B620C-4418-4742-9C68-CF0DC9B3DAB3}">
      <dgm:prSet/>
      <dgm:spPr/>
      <dgm:t>
        <a:bodyPr/>
        <a:lstStyle/>
        <a:p>
          <a:endParaRPr lang="en-US"/>
        </a:p>
      </dgm:t>
    </dgm:pt>
    <dgm:pt modelId="{F326DF27-8454-4643-BF0A-707DE1AB3178}" type="sibTrans" cxnId="{7A9B620C-4418-4742-9C68-CF0DC9B3DAB3}">
      <dgm:prSet/>
      <dgm:spPr/>
      <dgm:t>
        <a:bodyPr/>
        <a:lstStyle/>
        <a:p>
          <a:endParaRPr lang="en-US"/>
        </a:p>
      </dgm:t>
    </dgm:pt>
    <dgm:pt modelId="{2D4B2FF4-C258-47F1-ABCA-1612A9B09E73}">
      <dgm:prSet phldrT="[Text]"/>
      <dgm:spPr>
        <a:blipFill dpi="0" rotWithShape="0">
          <a:blip xmlns:r="http://schemas.openxmlformats.org/officeDocument/2006/relationships" r:embed="rId1">
            <a:alphaModFix amt="41000"/>
          </a:blip>
          <a:srcRect/>
          <a:tile tx="0" ty="0" sx="100000" sy="100000" flip="none" algn="tl"/>
        </a:blipFill>
        <a:ln w="28575">
          <a:solidFill>
            <a:schemeClr val="tx1"/>
          </a:solidFill>
        </a:ln>
        <a:effectLst>
          <a:outerShdw blurRad="50800" dist="50800" dir="1200000" sx="101000" sy="101000" algn="ctr" rotWithShape="0">
            <a:schemeClr val="bg1">
              <a:alpha val="13000"/>
            </a:schemeClr>
          </a:outerShdw>
        </a:effectLst>
      </dgm:spPr>
      <dgm:t>
        <a:bodyPr/>
        <a:lstStyle/>
        <a:p>
          <a:r>
            <a:rPr lang="en-US" dirty="0"/>
            <a:t>Work</a:t>
          </a:r>
        </a:p>
      </dgm:t>
    </dgm:pt>
    <dgm:pt modelId="{3C690DEC-8A6A-4D65-A8D5-F3C34C74E88B}" type="parTrans" cxnId="{F9D98DA3-D250-43D5-972E-55D99188532E}">
      <dgm:prSet/>
      <dgm:spPr/>
      <dgm:t>
        <a:bodyPr/>
        <a:lstStyle/>
        <a:p>
          <a:endParaRPr lang="en-US"/>
        </a:p>
      </dgm:t>
    </dgm:pt>
    <dgm:pt modelId="{7CDE403B-78C3-49B5-8C85-EE18C793A5A5}" type="sibTrans" cxnId="{F9D98DA3-D250-43D5-972E-55D99188532E}">
      <dgm:prSet/>
      <dgm:spPr/>
      <dgm:t>
        <a:bodyPr/>
        <a:lstStyle/>
        <a:p>
          <a:endParaRPr lang="en-US"/>
        </a:p>
      </dgm:t>
    </dgm:pt>
    <dgm:pt modelId="{9CBF0869-7A83-44D9-9661-8D020CE8400D}" type="pres">
      <dgm:prSet presAssocID="{8B4D3079-81FC-4ED1-AA7B-A06C4A792BBF}" presName="compositeShape" presStyleCnt="0">
        <dgm:presLayoutVars>
          <dgm:chMax val="7"/>
          <dgm:dir/>
          <dgm:resizeHandles val="exact"/>
        </dgm:presLayoutVars>
      </dgm:prSet>
      <dgm:spPr/>
    </dgm:pt>
    <dgm:pt modelId="{7D42B198-4AA8-456F-9CAB-3577AAA22BC9}" type="pres">
      <dgm:prSet presAssocID="{4CA10279-26ED-48A8-AF45-87FC3309C293}" presName="circ1" presStyleLbl="vennNode1" presStyleIdx="0" presStyleCnt="2" custLinFactNeighborX="-450" custLinFactNeighborY="-626"/>
      <dgm:spPr/>
    </dgm:pt>
    <dgm:pt modelId="{3A9890BB-A8BE-4D1A-B8E4-733DE7C0AE26}" type="pres">
      <dgm:prSet presAssocID="{4CA10279-26ED-48A8-AF45-87FC3309C29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47B226-33A0-497F-9697-B73BD52D145E}" type="pres">
      <dgm:prSet presAssocID="{2D4B2FF4-C258-47F1-ABCA-1612A9B09E73}" presName="circ2" presStyleLbl="vennNode1" presStyleIdx="1" presStyleCnt="2" custLinFactNeighborX="-1349" custLinFactNeighborY="-176"/>
      <dgm:spPr/>
    </dgm:pt>
    <dgm:pt modelId="{FA72F71D-3D54-453F-B49B-5DD5D5BE24CA}" type="pres">
      <dgm:prSet presAssocID="{2D4B2FF4-C258-47F1-ABCA-1612A9B09E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A9B620C-4418-4742-9C68-CF0DC9B3DAB3}" srcId="{8B4D3079-81FC-4ED1-AA7B-A06C4A792BBF}" destId="{4CA10279-26ED-48A8-AF45-87FC3309C293}" srcOrd="0" destOrd="0" parTransId="{8C297C10-13B9-467E-8FF4-8D9AB67DFEE7}" sibTransId="{F326DF27-8454-4643-BF0A-707DE1AB3178}"/>
    <dgm:cxn modelId="{210B245F-442E-443D-9F9E-343E8AE9EB23}" type="presOf" srcId="{2D4B2FF4-C258-47F1-ABCA-1612A9B09E73}" destId="{FA72F71D-3D54-453F-B49B-5DD5D5BE24CA}" srcOrd="1" destOrd="0" presId="urn:microsoft.com/office/officeart/2005/8/layout/venn1"/>
    <dgm:cxn modelId="{E0964442-4CC8-4492-BA01-915FDD4DF58B}" type="presOf" srcId="{2D4B2FF4-C258-47F1-ABCA-1612A9B09E73}" destId="{D647B226-33A0-497F-9697-B73BD52D145E}" srcOrd="0" destOrd="0" presId="urn:microsoft.com/office/officeart/2005/8/layout/venn1"/>
    <dgm:cxn modelId="{517E2A48-71B4-4896-9FCD-332E0C1A9492}" type="presOf" srcId="{8B4D3079-81FC-4ED1-AA7B-A06C4A792BBF}" destId="{9CBF0869-7A83-44D9-9661-8D020CE8400D}" srcOrd="0" destOrd="0" presId="urn:microsoft.com/office/officeart/2005/8/layout/venn1"/>
    <dgm:cxn modelId="{5EC2004F-3E79-414A-B059-DA4D996AD6D3}" type="presOf" srcId="{4CA10279-26ED-48A8-AF45-87FC3309C293}" destId="{3A9890BB-A8BE-4D1A-B8E4-733DE7C0AE26}" srcOrd="1" destOrd="0" presId="urn:microsoft.com/office/officeart/2005/8/layout/venn1"/>
    <dgm:cxn modelId="{86036784-A7FF-4273-AD65-F94AC21B939B}" type="presOf" srcId="{4CA10279-26ED-48A8-AF45-87FC3309C293}" destId="{7D42B198-4AA8-456F-9CAB-3577AAA22BC9}" srcOrd="0" destOrd="0" presId="urn:microsoft.com/office/officeart/2005/8/layout/venn1"/>
    <dgm:cxn modelId="{F9D98DA3-D250-43D5-972E-55D99188532E}" srcId="{8B4D3079-81FC-4ED1-AA7B-A06C4A792BBF}" destId="{2D4B2FF4-C258-47F1-ABCA-1612A9B09E73}" srcOrd="1" destOrd="0" parTransId="{3C690DEC-8A6A-4D65-A8D5-F3C34C74E88B}" sibTransId="{7CDE403B-78C3-49B5-8C85-EE18C793A5A5}"/>
    <dgm:cxn modelId="{F54E44D5-A915-4CF6-930C-961804766C5E}" type="presParOf" srcId="{9CBF0869-7A83-44D9-9661-8D020CE8400D}" destId="{7D42B198-4AA8-456F-9CAB-3577AAA22BC9}" srcOrd="0" destOrd="0" presId="urn:microsoft.com/office/officeart/2005/8/layout/venn1"/>
    <dgm:cxn modelId="{29AB4325-199F-4E1E-81B9-4AB612884917}" type="presParOf" srcId="{9CBF0869-7A83-44D9-9661-8D020CE8400D}" destId="{3A9890BB-A8BE-4D1A-B8E4-733DE7C0AE26}" srcOrd="1" destOrd="0" presId="urn:microsoft.com/office/officeart/2005/8/layout/venn1"/>
    <dgm:cxn modelId="{2E66B47F-16E3-47F8-ACED-0EFFF57830C2}" type="presParOf" srcId="{9CBF0869-7A83-44D9-9661-8D020CE8400D}" destId="{D647B226-33A0-497F-9697-B73BD52D145E}" srcOrd="2" destOrd="0" presId="urn:microsoft.com/office/officeart/2005/8/layout/venn1"/>
    <dgm:cxn modelId="{5689C442-3F1E-47FF-98C7-AFB7EE402F8C}" type="presParOf" srcId="{9CBF0869-7A83-44D9-9661-8D020CE8400D}" destId="{FA72F71D-3D54-453F-B49B-5DD5D5BE24C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FE916-044B-49A6-92B2-91172352FEF2}">
      <dsp:nvSpPr>
        <dsp:cNvPr id="0" name=""/>
        <dsp:cNvSpPr/>
      </dsp:nvSpPr>
      <dsp:spPr>
        <a:xfrm>
          <a:off x="0" y="38079"/>
          <a:ext cx="10515600" cy="1007370"/>
        </a:xfrm>
        <a:prstGeom prst="roundRect">
          <a:avLst/>
        </a:prstGeom>
        <a:solidFill>
          <a:srgbClr val="0D11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Deep Work</a:t>
          </a:r>
        </a:p>
      </dsp:txBody>
      <dsp:txXfrm>
        <a:off x="49176" y="87255"/>
        <a:ext cx="10417248" cy="909018"/>
      </dsp:txXfrm>
    </dsp:sp>
    <dsp:sp modelId="{F3C27514-7790-4722-ACBB-E7B4F7AE9DDC}">
      <dsp:nvSpPr>
        <dsp:cNvPr id="0" name=""/>
        <dsp:cNvSpPr/>
      </dsp:nvSpPr>
      <dsp:spPr>
        <a:xfrm>
          <a:off x="0" y="1045449"/>
          <a:ext cx="1051560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Valuable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Meaningful</a:t>
          </a:r>
        </a:p>
      </dsp:txBody>
      <dsp:txXfrm>
        <a:off x="0" y="1045449"/>
        <a:ext cx="10515600" cy="1130220"/>
      </dsp:txXfrm>
    </dsp:sp>
    <dsp:sp modelId="{5447E2F5-89C1-4A1B-BCC5-B3A7B333AD37}">
      <dsp:nvSpPr>
        <dsp:cNvPr id="0" name=""/>
        <dsp:cNvSpPr/>
      </dsp:nvSpPr>
      <dsp:spPr>
        <a:xfrm>
          <a:off x="0" y="2175669"/>
          <a:ext cx="10515600" cy="1007370"/>
        </a:xfrm>
        <a:prstGeom prst="roundRect">
          <a:avLst/>
        </a:prstGeom>
        <a:solidFill>
          <a:srgbClr val="0D11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Shallow Work</a:t>
          </a:r>
        </a:p>
      </dsp:txBody>
      <dsp:txXfrm>
        <a:off x="49176" y="2224845"/>
        <a:ext cx="10417248" cy="909018"/>
      </dsp:txXfrm>
    </dsp:sp>
    <dsp:sp modelId="{E9201A0F-B7A3-44C4-BA68-8442532EC5F8}">
      <dsp:nvSpPr>
        <dsp:cNvPr id="0" name=""/>
        <dsp:cNvSpPr/>
      </dsp:nvSpPr>
      <dsp:spPr>
        <a:xfrm>
          <a:off x="0" y="3183039"/>
          <a:ext cx="1051560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Non-cognitively demanding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Logistical-style tasks</a:t>
          </a:r>
        </a:p>
      </dsp:txBody>
      <dsp:txXfrm>
        <a:off x="0" y="3183039"/>
        <a:ext cx="10515600" cy="1130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2B198-4AA8-456F-9CAB-3577AAA22BC9}">
      <dsp:nvSpPr>
        <dsp:cNvPr id="0" name=""/>
        <dsp:cNvSpPr/>
      </dsp:nvSpPr>
      <dsp:spPr>
        <a:xfrm>
          <a:off x="1514972" y="0"/>
          <a:ext cx="4327666" cy="4327666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>
          <a:solidFill>
            <a:schemeClr val="tx1"/>
          </a:solidFill>
        </a:ln>
        <a:effectLst>
          <a:outerShdw blurRad="57150" dist="19050" dir="5400000" algn="ctr" rotWithShape="0">
            <a:schemeClr val="bg1">
              <a:alpha val="63000"/>
            </a:scheme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Joy</a:t>
          </a:r>
        </a:p>
      </dsp:txBody>
      <dsp:txXfrm>
        <a:off x="2119286" y="510324"/>
        <a:ext cx="2495231" cy="3307016"/>
      </dsp:txXfrm>
    </dsp:sp>
    <dsp:sp modelId="{D647B226-33A0-497F-9697-B73BD52D145E}">
      <dsp:nvSpPr>
        <dsp:cNvPr id="0" name=""/>
        <dsp:cNvSpPr/>
      </dsp:nvSpPr>
      <dsp:spPr>
        <a:xfrm>
          <a:off x="4595105" y="4218"/>
          <a:ext cx="4327666" cy="4327666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41000"/>
          </a:blip>
          <a:srcRect/>
          <a:tile tx="0" ty="0" sx="100000" sy="100000" flip="none" algn="tl"/>
        </a:blipFill>
        <a:ln w="28575" cap="flat" cmpd="sng" algn="ctr">
          <a:solidFill>
            <a:schemeClr val="tx1"/>
          </a:solidFill>
          <a:prstDash val="solid"/>
          <a:miter lim="800000"/>
        </a:ln>
        <a:effectLst>
          <a:outerShdw blurRad="50800" dist="50800" dir="1200000" sx="101000" sy="101000" algn="ctr" rotWithShape="0">
            <a:schemeClr val="bg1">
              <a:alpha val="13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Work</a:t>
          </a:r>
        </a:p>
      </dsp:txBody>
      <dsp:txXfrm>
        <a:off x="5823227" y="514543"/>
        <a:ext cx="2495231" cy="3307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EB34-8BD5-4399-AC69-2FCEE631D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BA355-2956-4114-B0FA-AF36AF22D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85D54-F834-4E9E-86D5-1580B194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F1FD8-F167-423E-98F3-D5423325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7DB00-D6F0-45F7-95E5-9BFF8030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3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4E3C-86B9-4928-B78D-3AE715B5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B35FC-7C6B-42B3-991A-A1F390BFD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66BD8-8B55-48B2-A424-576CA4F7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A0FDE-D9CD-4391-9277-CC400279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8F245-DF9F-4CA7-9E88-9A34667B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2F247-518C-4480-A8BE-261F04496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9814FE-EAB7-43FB-B72B-4DEE3AC79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E0520-75A1-49F4-B8C2-4AC5AAA0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9B4B0-CCFB-4E2A-B5DB-84E333D0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E023B-2DF1-48BE-84F7-7CA7959B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7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B8E7-695C-464A-B5D6-16CC6829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5511B-2D18-4E40-AFC4-7546BB183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9F994-64CD-45A9-A2B5-1C49A17F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41D41-0CB6-4E63-B482-1E4581F2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C5C2B-B949-444E-8E57-09301A94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D0EB-D47A-4EC2-BB5B-C5EDEA99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BF939-1F8A-4A19-9038-B0A4B3270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2E85-34C0-4FAE-9F9D-4E5784B1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71F28-AC1B-4C45-804B-CB6D29F8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FEBB-F5F2-4416-B1FD-EC327FFD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B140-6A71-4774-9A89-0D1699C9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E15B6-0BB0-4CC8-9164-F10891C78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9EDC8-2261-4F61-B8F3-8144D73FB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1A9B1-4AC0-4AE8-94E0-DB90371D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3883D-C06C-4C3E-97E5-99ADF79CE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8DF05-711F-496F-AA66-86676CD7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5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88AC-AA9C-4DC0-9F2F-AE163614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D4607-E619-4D1E-98A5-7451FCC74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F0CF4-A604-461E-B2BE-A8B18B6DF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D7F44-0638-4F7F-B6CE-D7ADF2292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38DFE6-B6B1-46F6-B363-765B18A81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29C71-4B80-4BCB-8196-9C2758D0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EC6EF-0557-4919-8518-85E4784E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91C2C-4EB3-44BC-B0C9-622AB2A9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63CD-AF13-4D83-9D3C-F8CCCB21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5B981-8C1A-4E49-ADA2-B6D3D8D1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613FD-362F-4A20-9812-FC9C4D01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D60D1-24CE-4569-9F9A-FA961149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CFD86F-DA6D-4F20-ADE7-C051912F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13C4F-5FB2-4C0B-B57C-940C11E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6E8AE-3331-4889-82C5-8918E7A5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E944-26FA-46EB-95A4-7E921D99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3DF3-CFB2-4A5B-ABA7-68B7C2B1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71EEB-90E9-4540-A1A3-38283A47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3D585-5C51-4B49-AD48-A2DD45A0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06EDF-551D-4A3C-8774-99888FB2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A4529-8904-451A-91D7-F2EE6405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F78E-A1EC-43F6-B20E-B8270D4B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B3221-874A-4DD7-ABE1-FB648A2E1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3D958-4956-4594-8BB7-E113601F4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11A71-D215-4053-B36A-38F968D3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8D4DF-5979-40D9-B3DD-C1EE333E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96F8-1843-4424-AA5D-D2933162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C7884-CA68-4653-960B-F9D83002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6F180-2442-4224-85FA-567D5F566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EE528-4737-4734-B992-62CFEBE15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9944A-39AA-4CDA-8206-04F999364FB6}" type="datetimeFigureOut">
              <a:rPr lang="en-US" smtClean="0"/>
              <a:t>12/18/2019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08F26-A669-4F69-A0D6-A0EF23D33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C98B-3978-4035-9C3E-0F8931D3A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A00D-2014-4F1B-B7EE-E1B4BFFE9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2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A526-E4AD-4475-9F34-E8A9CA86AA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Joy In Work:  Is It Possible?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9346C-D812-432D-B5A0-F1305A94B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Jennifer Rose V. Molano, MD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The University of Cincinnati College of Medicine</a:t>
            </a:r>
          </a:p>
          <a:p>
            <a:r>
              <a:rPr lang="en-US" dirty="0"/>
              <a:t>Chair, UC-COM Faculty Wellness Advisory Council</a:t>
            </a:r>
          </a:p>
          <a:p>
            <a:r>
              <a:rPr lang="en-US" dirty="0"/>
              <a:t>18 December 2019</a:t>
            </a:r>
          </a:p>
        </p:txBody>
      </p:sp>
    </p:spTree>
    <p:extLst>
      <p:ext uri="{BB962C8B-B14F-4D97-AF65-F5344CB8AC3E}">
        <p14:creationId xmlns:p14="http://schemas.microsoft.com/office/powerpoint/2010/main" val="36752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DFA8-26EE-4A79-AE4B-F4FC3764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FF1A97-5033-4E68-9183-E71F0A45AC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652" y="1825625"/>
            <a:ext cx="643869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2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3D2A-2575-418A-8587-5E139806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 and Meaning in Work</a:t>
            </a:r>
            <a:br>
              <a:rPr lang="en-US" dirty="0"/>
            </a:br>
            <a:r>
              <a:rPr lang="en-US" dirty="0"/>
              <a:t>The Importance of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E7F6C-7C2C-4EC6-AB41-69179BAC48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Mindset is the lens through which one sees the world.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B264FB-BDF5-489C-9533-D20473150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4430" y="2425375"/>
            <a:ext cx="2868861" cy="3751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B8C4B-BE25-4510-AA87-9806BBA04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91" y="3429000"/>
            <a:ext cx="4183474" cy="26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5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3D2A-2575-418A-8587-5E139806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 and Meaning in Work</a:t>
            </a:r>
            <a:br>
              <a:rPr lang="en-US" dirty="0"/>
            </a:br>
            <a:r>
              <a:rPr lang="en-US" dirty="0"/>
              <a:t>The Importance of Mindset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E7F6C-7C2C-4EC6-AB41-69179BAC4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MINDSET </a:t>
            </a:r>
            <a:r>
              <a:rPr lang="en-US" dirty="0">
                <a:sym typeface="Wingdings" panose="05000000000000000000" pitchFamily="2" charset="2"/>
              </a:rPr>
              <a:t> BEHAVIORS  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B3FE6-1DF4-4690-8B13-5E3472F83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3" y="3394453"/>
            <a:ext cx="3231104" cy="237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430AE-4326-4DA7-A168-1A02F34A5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24" y="3394453"/>
            <a:ext cx="3491308" cy="2413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D3346-5762-4D22-9C2B-260AA95D5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163" y="3394453"/>
            <a:ext cx="3231104" cy="24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1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1A55-1297-4E3D-9C94-72073789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33D2-CDE3-4CA3-93E2-E106E0EC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“Activity involving mental or physical effort done in order to achieve a purpose or result.”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BF447-6D51-45AE-8352-8AE82021FE7D}"/>
              </a:ext>
            </a:extLst>
          </p:cNvPr>
          <p:cNvSpPr txBox="1"/>
          <p:nvPr/>
        </p:nvSpPr>
        <p:spPr>
          <a:xfrm>
            <a:off x="8374416" y="5554370"/>
            <a:ext cx="252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Lexico.com</a:t>
            </a:r>
          </a:p>
        </p:txBody>
      </p:sp>
    </p:spTree>
    <p:extLst>
      <p:ext uri="{BB962C8B-B14F-4D97-AF65-F5344CB8AC3E}">
        <p14:creationId xmlns:p14="http://schemas.microsoft.com/office/powerpoint/2010/main" val="3833687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BBE37A-949A-49DC-B795-3A83CF07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Work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DA472F9-747B-4DDA-912E-6362433C50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9955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767A90-8624-4446-9545-C07BA90B47EA}"/>
              </a:ext>
            </a:extLst>
          </p:cNvPr>
          <p:cNvSpPr txBox="1"/>
          <p:nvPr/>
        </p:nvSpPr>
        <p:spPr>
          <a:xfrm>
            <a:off x="9118833" y="6311900"/>
            <a:ext cx="27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Work by Cal Newport</a:t>
            </a:r>
          </a:p>
        </p:txBody>
      </p:sp>
    </p:spTree>
    <p:extLst>
      <p:ext uri="{BB962C8B-B14F-4D97-AF65-F5344CB8AC3E}">
        <p14:creationId xmlns:p14="http://schemas.microsoft.com/office/powerpoint/2010/main" val="4000363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7A6E1D-EEC0-4787-92A5-FA9C5241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Work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8C5763A-36F4-40A9-BE3E-441639FCC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3201" y="1825625"/>
            <a:ext cx="642559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55817-96B4-4DB3-AE8D-15B6E0F14F81}"/>
              </a:ext>
            </a:extLst>
          </p:cNvPr>
          <p:cNvSpPr txBox="1"/>
          <p:nvPr/>
        </p:nvSpPr>
        <p:spPr>
          <a:xfrm>
            <a:off x="4697506" y="6308209"/>
            <a:ext cx="725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https://www.huffpost.com/entry/what-stephen-covey-taught_b_12458334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6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89B7-41C5-4881-9520-0651B0C2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Work in Academic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35F2E-D6BE-4A8C-82C0-1319CD2D0096}"/>
              </a:ext>
            </a:extLst>
          </p:cNvPr>
          <p:cNvSpPr txBox="1"/>
          <p:nvPr/>
        </p:nvSpPr>
        <p:spPr>
          <a:xfrm>
            <a:off x="6096000" y="6303311"/>
            <a:ext cx="541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Shanafelt</a:t>
            </a:r>
            <a:r>
              <a:rPr lang="en-US" i="1" dirty="0"/>
              <a:t> et al, Arch Intern Med. 2009;169(10):990-995</a:t>
            </a:r>
            <a:endParaRPr lang="en-US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C01D2B78-4CE9-48C0-B89D-E6771E96B98E}"/>
              </a:ext>
            </a:extLst>
          </p:cNvPr>
          <p:cNvSpPr/>
          <p:nvPr/>
        </p:nvSpPr>
        <p:spPr>
          <a:xfrm>
            <a:off x="9766867" y="2343521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F3683CFD-60E2-47E2-98F6-209609E64E50}"/>
              </a:ext>
            </a:extLst>
          </p:cNvPr>
          <p:cNvSpPr/>
          <p:nvPr/>
        </p:nvSpPr>
        <p:spPr>
          <a:xfrm>
            <a:off x="3130461" y="2381435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89624255-746F-4BF4-802B-FCDB04BF9739}"/>
              </a:ext>
            </a:extLst>
          </p:cNvPr>
          <p:cNvSpPr/>
          <p:nvPr/>
        </p:nvSpPr>
        <p:spPr>
          <a:xfrm>
            <a:off x="5362627" y="2381435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Education</a:t>
            </a: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A71B6AEE-09DE-4CB9-AF70-51C24CD2CEE9}"/>
              </a:ext>
            </a:extLst>
          </p:cNvPr>
          <p:cNvSpPr/>
          <p:nvPr/>
        </p:nvSpPr>
        <p:spPr>
          <a:xfrm>
            <a:off x="838200" y="2381435"/>
            <a:ext cx="1744462" cy="2095130"/>
          </a:xfrm>
          <a:prstGeom prst="can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Care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EFC2BC44-195F-4D29-A267-8B860B7BCC00}"/>
              </a:ext>
            </a:extLst>
          </p:cNvPr>
          <p:cNvSpPr/>
          <p:nvPr/>
        </p:nvSpPr>
        <p:spPr>
          <a:xfrm>
            <a:off x="7564747" y="2381435"/>
            <a:ext cx="1744462" cy="2095130"/>
          </a:xfrm>
          <a:prstGeom prst="can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393585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6614-03D8-40D3-B8BF-3058CFAA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Brings You Joy?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CD6661A-721B-4C1A-AA85-98DC99A8535A}"/>
              </a:ext>
            </a:extLst>
          </p:cNvPr>
          <p:cNvSpPr/>
          <p:nvPr/>
        </p:nvSpPr>
        <p:spPr>
          <a:xfrm>
            <a:off x="4399326" y="2967606"/>
            <a:ext cx="2869035" cy="181202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Joy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D82A96-7C3C-4087-B780-AF70842A30A2}"/>
              </a:ext>
            </a:extLst>
          </p:cNvPr>
          <p:cNvSpPr/>
          <p:nvPr/>
        </p:nvSpPr>
        <p:spPr>
          <a:xfrm>
            <a:off x="1962745" y="1757401"/>
            <a:ext cx="2164360" cy="914400"/>
          </a:xfrm>
          <a:prstGeom prst="ellipse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Places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A61F6E-0C72-4144-9740-9E303EE8F1AA}"/>
              </a:ext>
            </a:extLst>
          </p:cNvPr>
          <p:cNvSpPr/>
          <p:nvPr/>
        </p:nvSpPr>
        <p:spPr>
          <a:xfrm>
            <a:off x="1884923" y="4938153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Activities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8AC1F0-ABF7-4F41-B60B-C181878B765F}"/>
              </a:ext>
            </a:extLst>
          </p:cNvPr>
          <p:cNvSpPr/>
          <p:nvPr/>
        </p:nvSpPr>
        <p:spPr>
          <a:xfrm>
            <a:off x="7676352" y="1689144"/>
            <a:ext cx="2047594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People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2BC61D-39CD-4DBE-AA7F-8CB409C577DA}"/>
              </a:ext>
            </a:extLst>
          </p:cNvPr>
          <p:cNvSpPr/>
          <p:nvPr/>
        </p:nvSpPr>
        <p:spPr>
          <a:xfrm>
            <a:off x="7676352" y="4938153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Objects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D9261-E1A1-4E20-99A2-B92D7B8BD63E}"/>
              </a:ext>
            </a:extLst>
          </p:cNvPr>
          <p:cNvSpPr txBox="1"/>
          <p:nvPr/>
        </p:nvSpPr>
        <p:spPr>
          <a:xfrm>
            <a:off x="9162176" y="6308209"/>
            <a:ext cx="23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Joyful, Ingrid </a:t>
            </a:r>
            <a:r>
              <a:rPr lang="en-US" dirty="0" err="1"/>
              <a:t>Fetell</a:t>
            </a:r>
            <a:r>
              <a:rPr lang="en-US" dirty="0"/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142957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4205-E239-4EC5-8FF2-1E02D4D1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Brings You Joy?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12CDE7-2D1A-47DC-90E2-F8DF44ED99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04016" y="2720519"/>
            <a:ext cx="3049784" cy="2146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29C0E-DDB1-4893-8419-537EC4B7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68" y="2358119"/>
            <a:ext cx="2658981" cy="2508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B728C-123E-4EA5-858F-4E456671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95257" y="2350832"/>
            <a:ext cx="4601486" cy="31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B90C-C220-45FD-963C-EDBE448A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Joy?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CB3B-C1E3-42F1-B845-4EA7AA55C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“A feeling of great pleasure or happiness”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DB627-EB35-471E-9993-4814D22A0AD5}"/>
              </a:ext>
            </a:extLst>
          </p:cNvPr>
          <p:cNvSpPr txBox="1"/>
          <p:nvPr/>
        </p:nvSpPr>
        <p:spPr>
          <a:xfrm>
            <a:off x="8667379" y="6123543"/>
            <a:ext cx="252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Lexico.com</a:t>
            </a:r>
          </a:p>
        </p:txBody>
      </p:sp>
    </p:spTree>
    <p:extLst>
      <p:ext uri="{BB962C8B-B14F-4D97-AF65-F5344CB8AC3E}">
        <p14:creationId xmlns:p14="http://schemas.microsoft.com/office/powerpoint/2010/main" val="357576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E266-EAF6-40C8-9151-89DDDBF8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5C97-3261-448C-A7FF-3F333964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different definitions of work</a:t>
            </a:r>
          </a:p>
          <a:p>
            <a:r>
              <a:rPr lang="en-US" dirty="0"/>
              <a:t>Discuss barriers in finding joy in work</a:t>
            </a:r>
          </a:p>
          <a:p>
            <a:r>
              <a:rPr lang="en-US" dirty="0"/>
              <a:t>Brainstorm ways to increase joy in work</a:t>
            </a:r>
          </a:p>
        </p:txBody>
      </p:sp>
    </p:spTree>
    <p:extLst>
      <p:ext uri="{BB962C8B-B14F-4D97-AF65-F5344CB8AC3E}">
        <p14:creationId xmlns:p14="http://schemas.microsoft.com/office/powerpoint/2010/main" val="158498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6614-03D8-40D3-B8BF-3058CFAA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Evocations of Joy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CD6661A-721B-4C1A-AA85-98DC99A8535A}"/>
              </a:ext>
            </a:extLst>
          </p:cNvPr>
          <p:cNvSpPr/>
          <p:nvPr/>
        </p:nvSpPr>
        <p:spPr>
          <a:xfrm>
            <a:off x="4399326" y="2967606"/>
            <a:ext cx="2869035" cy="181202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Joy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0AA788-87F8-4822-8528-8100A5471E20}"/>
              </a:ext>
            </a:extLst>
          </p:cNvPr>
          <p:cNvSpPr/>
          <p:nvPr/>
        </p:nvSpPr>
        <p:spPr>
          <a:xfrm>
            <a:off x="7895438" y="4068268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Celebration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8D3FF3-AB5A-4FD4-A4DF-6B15FE21AD30}"/>
              </a:ext>
            </a:extLst>
          </p:cNvPr>
          <p:cNvSpPr/>
          <p:nvPr/>
        </p:nvSpPr>
        <p:spPr>
          <a:xfrm>
            <a:off x="8079996" y="2879478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Surprise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D82A96-7C3C-4087-B780-AF70842A30A2}"/>
              </a:ext>
            </a:extLst>
          </p:cNvPr>
          <p:cNvSpPr/>
          <p:nvPr/>
        </p:nvSpPr>
        <p:spPr>
          <a:xfrm>
            <a:off x="2133599" y="1878936"/>
            <a:ext cx="2164360" cy="914400"/>
          </a:xfrm>
          <a:prstGeom prst="ellipse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Harmony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A61F6E-0C72-4144-9740-9E303EE8F1AA}"/>
              </a:ext>
            </a:extLst>
          </p:cNvPr>
          <p:cNvSpPr/>
          <p:nvPr/>
        </p:nvSpPr>
        <p:spPr>
          <a:xfrm>
            <a:off x="1607889" y="2967606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Magic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5850AC-5822-49AF-8312-E5C3D13A61A4}"/>
              </a:ext>
            </a:extLst>
          </p:cNvPr>
          <p:cNvSpPr/>
          <p:nvPr/>
        </p:nvSpPr>
        <p:spPr>
          <a:xfrm>
            <a:off x="1607889" y="4123342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Energy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BBEDB9-E106-4394-ACB7-813AB537AC9A}"/>
              </a:ext>
            </a:extLst>
          </p:cNvPr>
          <p:cNvSpPr/>
          <p:nvPr/>
        </p:nvSpPr>
        <p:spPr>
          <a:xfrm>
            <a:off x="4781723" y="5578475"/>
            <a:ext cx="2319557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Transcendence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8AC1F0-ABF7-4F41-B60B-C181878B765F}"/>
              </a:ext>
            </a:extLst>
          </p:cNvPr>
          <p:cNvSpPr/>
          <p:nvPr/>
        </p:nvSpPr>
        <p:spPr>
          <a:xfrm>
            <a:off x="4681055" y="1414747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Abundance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2BC61D-39CD-4DBE-AA7F-8CB409C577DA}"/>
              </a:ext>
            </a:extLst>
          </p:cNvPr>
          <p:cNvSpPr/>
          <p:nvPr/>
        </p:nvSpPr>
        <p:spPr>
          <a:xfrm>
            <a:off x="7228511" y="1728635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Renewal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9034B5-F7E2-414B-BC0E-2E5C618C034E}"/>
              </a:ext>
            </a:extLst>
          </p:cNvPr>
          <p:cNvSpPr/>
          <p:nvPr/>
        </p:nvSpPr>
        <p:spPr>
          <a:xfrm>
            <a:off x="2133599" y="5279078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Play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3E2F79-3498-4874-AAD6-59EC64DFCDBF}"/>
              </a:ext>
            </a:extLst>
          </p:cNvPr>
          <p:cNvSpPr/>
          <p:nvPr/>
        </p:nvSpPr>
        <p:spPr>
          <a:xfrm>
            <a:off x="7456533" y="5188238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Freedom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D9261-E1A1-4E20-99A2-B92D7B8BD63E}"/>
              </a:ext>
            </a:extLst>
          </p:cNvPr>
          <p:cNvSpPr txBox="1"/>
          <p:nvPr/>
        </p:nvSpPr>
        <p:spPr>
          <a:xfrm>
            <a:off x="9162176" y="6308209"/>
            <a:ext cx="23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Joyful, Ingrid </a:t>
            </a:r>
            <a:r>
              <a:rPr lang="en-US" dirty="0" err="1"/>
              <a:t>Fetell</a:t>
            </a:r>
            <a:r>
              <a:rPr lang="en-US" dirty="0"/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1354418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4205-E239-4EC5-8FF2-1E02D4D1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Brings You Joy At Work?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92A6832-84D5-43E4-B0A4-B352262462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3442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36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3C652-04B7-4F26-B365-6F55D45A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Self-Reflection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1E55E-6FB6-46DA-A71A-1328E60C5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Remember a time when you left work with joy and pride</a:t>
            </a:r>
          </a:p>
          <a:p>
            <a:pPr marL="514350" indent="-514350">
              <a:buAutoNum type="arabicPeriod"/>
            </a:pPr>
            <a:r>
              <a:rPr lang="en-US" dirty="0"/>
              <a:t>What was that experience?</a:t>
            </a:r>
          </a:p>
          <a:p>
            <a:pPr marL="514350" indent="-514350">
              <a:buAutoNum type="arabicPeriod"/>
            </a:pPr>
            <a:r>
              <a:rPr lang="en-US" dirty="0"/>
              <a:t>What in the environment and circumstances made that experience possible?</a:t>
            </a:r>
          </a:p>
          <a:p>
            <a:pPr marL="514350" indent="-514350">
              <a:buAutoNum type="arabicPeriod"/>
            </a:pPr>
            <a:r>
              <a:rPr lang="en-US" dirty="0"/>
              <a:t>How did you contribute to this situation?</a:t>
            </a:r>
          </a:p>
          <a:p>
            <a:pPr marL="514350" indent="-514350">
              <a:buAutoNum type="arabicPeriod"/>
            </a:pPr>
            <a:r>
              <a:rPr lang="en-US" dirty="0"/>
              <a:t>How did others contribute to this experience?</a:t>
            </a:r>
          </a:p>
          <a:p>
            <a:pPr marL="514350" indent="-514350">
              <a:buAutoNum type="arabicPeriod"/>
            </a:pPr>
            <a:r>
              <a:rPr lang="en-US" dirty="0"/>
              <a:t>How did this experience serve your purpose in life and in work?</a:t>
            </a:r>
          </a:p>
          <a:p>
            <a:pPr marL="514350" indent="-514350">
              <a:buAutoNum type="arabicPeriod"/>
            </a:pPr>
            <a:r>
              <a:rPr lang="en-US" dirty="0"/>
              <a:t>How can you and your colleagues continue to maintain this level of joy and pride in your work? </a:t>
            </a:r>
          </a:p>
        </p:txBody>
      </p:sp>
    </p:spTree>
    <p:extLst>
      <p:ext uri="{BB962C8B-B14F-4D97-AF65-F5344CB8AC3E}">
        <p14:creationId xmlns:p14="http://schemas.microsoft.com/office/powerpoint/2010/main" val="145570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DFD8-99D8-45F2-99B7-AB4D2E30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Your Biggest Barriers to Joy in Work?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2CE8B2-9324-473D-85A7-E11F645251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68475"/>
            <a:ext cx="5181600" cy="2865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441729-3CC3-4F23-AA06-0E5E0C83A3A1}"/>
              </a:ext>
            </a:extLst>
          </p:cNvPr>
          <p:cNvSpPr txBox="1"/>
          <p:nvPr/>
        </p:nvSpPr>
        <p:spPr>
          <a:xfrm>
            <a:off x="9114817" y="6072981"/>
            <a:ext cx="166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Bizjournals.com</a:t>
            </a:r>
          </a:p>
        </p:txBody>
      </p:sp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CFB8C5A-F9DA-4984-B8EE-96534B1BE2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8250" y="1929606"/>
            <a:ext cx="4381500" cy="4143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D4367A-972C-44DF-A5DC-C9013C97B203}"/>
              </a:ext>
            </a:extLst>
          </p:cNvPr>
          <p:cNvSpPr txBox="1"/>
          <p:nvPr/>
        </p:nvSpPr>
        <p:spPr>
          <a:xfrm>
            <a:off x="4137549" y="6127233"/>
            <a:ext cx="148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Pinterest.com</a:t>
            </a:r>
          </a:p>
        </p:txBody>
      </p:sp>
    </p:spTree>
    <p:extLst>
      <p:ext uri="{BB962C8B-B14F-4D97-AF65-F5344CB8AC3E}">
        <p14:creationId xmlns:p14="http://schemas.microsoft.com/office/powerpoint/2010/main" val="412539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00" y="1176337"/>
            <a:ext cx="36195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7" y="4537907"/>
            <a:ext cx="43434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1732477"/>
            <a:ext cx="434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3154584"/>
            <a:ext cx="4343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9723" y="6123426"/>
            <a:ext cx="2100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Pharos, Spring 2016 Issue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6A2281-E3BC-4804-A8CF-66156760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Your Biggest Barriers to Joy in Work?</a:t>
            </a:r>
          </a:p>
        </p:txBody>
      </p:sp>
    </p:spTree>
    <p:extLst>
      <p:ext uri="{BB962C8B-B14F-4D97-AF65-F5344CB8AC3E}">
        <p14:creationId xmlns:p14="http://schemas.microsoft.com/office/powerpoint/2010/main" val="297589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AAD02-85B2-4EFE-BCAD-A0926BECC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Joy In Work:  </a:t>
            </a:r>
            <a:br>
              <a:rPr lang="en-US" dirty="0"/>
            </a:br>
            <a:r>
              <a:rPr lang="en-US" dirty="0"/>
              <a:t>The Work and Learning Environment Matter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9528CD-4756-432D-A88E-174E175AB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185" y="1690688"/>
            <a:ext cx="7031629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32B5B-772C-4F5B-9BA5-CAAD1FED0191}"/>
              </a:ext>
            </a:extLst>
          </p:cNvPr>
          <p:cNvSpPr txBox="1"/>
          <p:nvPr/>
        </p:nvSpPr>
        <p:spPr>
          <a:xfrm>
            <a:off x="1580968" y="6292820"/>
            <a:ext cx="950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National Academy of Medicine (NAM) Action Collaborative:  Goals for Clinician Wellbeing</a:t>
            </a:r>
          </a:p>
        </p:txBody>
      </p:sp>
    </p:spTree>
    <p:extLst>
      <p:ext uri="{BB962C8B-B14F-4D97-AF65-F5344CB8AC3E}">
        <p14:creationId xmlns:p14="http://schemas.microsoft.com/office/powerpoint/2010/main" val="2122086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70B38-854B-4079-B7CB-F91B74747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 In Work</a:t>
            </a:r>
            <a:br>
              <a:rPr lang="en-US" dirty="0"/>
            </a:br>
            <a:r>
              <a:rPr lang="en-US" dirty="0"/>
              <a:t>NAM Goals for Clinician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6970F-FE72-4599-8E8C-8C79E0D95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positive work environments</a:t>
            </a:r>
          </a:p>
          <a:p>
            <a:r>
              <a:rPr lang="en-US" dirty="0"/>
              <a:t>Create positive learning environments</a:t>
            </a:r>
          </a:p>
          <a:p>
            <a:r>
              <a:rPr lang="en-US" dirty="0"/>
              <a:t>Reduce administrative burden</a:t>
            </a:r>
          </a:p>
          <a:p>
            <a:r>
              <a:rPr lang="en-US" dirty="0"/>
              <a:t>Enable technology solutions</a:t>
            </a:r>
          </a:p>
          <a:p>
            <a:r>
              <a:rPr lang="en-US" dirty="0"/>
              <a:t>Provide support to clinicians and learners</a:t>
            </a:r>
          </a:p>
          <a:p>
            <a:r>
              <a:rPr lang="en-US" dirty="0"/>
              <a:t>Invest in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18F22-B11A-4B26-AFE5-56C7B341CB2E}"/>
              </a:ext>
            </a:extLst>
          </p:cNvPr>
          <p:cNvSpPr txBox="1"/>
          <p:nvPr/>
        </p:nvSpPr>
        <p:spPr>
          <a:xfrm>
            <a:off x="1784412" y="5360564"/>
            <a:ext cx="840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Goals may also align with priorities for basic scientists.</a:t>
            </a:r>
          </a:p>
        </p:txBody>
      </p:sp>
    </p:spTree>
    <p:extLst>
      <p:ext uri="{BB962C8B-B14F-4D97-AF65-F5344CB8AC3E}">
        <p14:creationId xmlns:p14="http://schemas.microsoft.com/office/powerpoint/2010/main" val="350544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BD5B-9115-4EDA-BD53-C9CAF4C0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Find Joy In 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3FE1D7-B4A3-4C51-9E83-0860FB05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637" y="1829594"/>
            <a:ext cx="5800725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88691-C61F-4EF9-A95E-3B3A674057DC}"/>
              </a:ext>
            </a:extLst>
          </p:cNvPr>
          <p:cNvSpPr txBox="1"/>
          <p:nvPr/>
        </p:nvSpPr>
        <p:spPr>
          <a:xfrm>
            <a:off x="8725711" y="6391072"/>
            <a:ext cx="165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WordPress.com</a:t>
            </a:r>
          </a:p>
        </p:txBody>
      </p:sp>
    </p:spTree>
    <p:extLst>
      <p:ext uri="{BB962C8B-B14F-4D97-AF65-F5344CB8AC3E}">
        <p14:creationId xmlns:p14="http://schemas.microsoft.com/office/powerpoint/2010/main" val="36362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96D1-DA38-46F8-AD76-1BF107A9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Find Joy In Work?</a:t>
            </a:r>
            <a:br>
              <a:rPr lang="en-US" dirty="0"/>
            </a:br>
            <a:r>
              <a:rPr lang="en-US" dirty="0"/>
              <a:t>Finding Our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CF5A-A3E0-4A25-9C45-12FF43DD4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endParaRPr lang="en-US" dirty="0"/>
          </a:p>
          <a:p>
            <a:r>
              <a:rPr lang="en-US" dirty="0"/>
              <a:t>Purpose is active and may change over time. </a:t>
            </a:r>
          </a:p>
          <a:p>
            <a:r>
              <a:rPr lang="en-US" dirty="0"/>
              <a:t>Values include our passions, beliefs and joys.</a:t>
            </a:r>
          </a:p>
          <a:p>
            <a:r>
              <a:rPr lang="en-US" dirty="0"/>
              <a:t>Goals implies action and direction.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70A4A-6D4D-4AC3-963D-C1D24F71BB9F}"/>
              </a:ext>
            </a:extLst>
          </p:cNvPr>
          <p:cNvSpPr txBox="1"/>
          <p:nvPr/>
        </p:nvSpPr>
        <p:spPr>
          <a:xfrm>
            <a:off x="3794796" y="2102462"/>
            <a:ext cx="49968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PURPOSE = VALUES + GOALS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17DA1-85E4-4E2A-862B-5DAC7DE1302D}"/>
              </a:ext>
            </a:extLst>
          </p:cNvPr>
          <p:cNvSpPr txBox="1"/>
          <p:nvPr/>
        </p:nvSpPr>
        <p:spPr>
          <a:xfrm>
            <a:off x="7231310" y="6311900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John B and Haines A.  </a:t>
            </a:r>
            <a:r>
              <a:rPr lang="en-US" u="sng" dirty="0"/>
              <a:t>Micro-Resilience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23380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05E8-6784-400A-8738-4D8AAEA8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Find Joy In Work?</a:t>
            </a:r>
            <a:br>
              <a:rPr lang="en-US" dirty="0"/>
            </a:br>
            <a:r>
              <a:rPr lang="en-US" dirty="0"/>
              <a:t>Finding Our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D6E67-3807-4790-91E5-C2DD1F4E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9128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Doing work that fulfills our purpose can bring joy and meaning to our work.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097576-4704-4A08-B208-FDC5DD0D11EE}"/>
              </a:ext>
            </a:extLst>
          </p:cNvPr>
          <p:cNvSpPr/>
          <p:nvPr/>
        </p:nvSpPr>
        <p:spPr>
          <a:xfrm>
            <a:off x="4303552" y="2231472"/>
            <a:ext cx="2986481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PURPOSE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7A1261E-D2E9-418E-B820-2B3910CF8501}"/>
              </a:ext>
            </a:extLst>
          </p:cNvPr>
          <p:cNvSpPr/>
          <p:nvPr/>
        </p:nvSpPr>
        <p:spPr>
          <a:xfrm rot="10800000">
            <a:off x="5554476" y="3269609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C0749-0768-429E-9343-7DF44F8B8614}"/>
              </a:ext>
            </a:extLst>
          </p:cNvPr>
          <p:cNvSpPr/>
          <p:nvPr/>
        </p:nvSpPr>
        <p:spPr>
          <a:xfrm>
            <a:off x="4471333" y="4396921"/>
            <a:ext cx="2692866" cy="914400"/>
          </a:xfrm>
          <a:prstGeom prst="rect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F88D-808D-4E5F-8484-47EFC9B870E4}"/>
              </a:ext>
            </a:extLst>
          </p:cNvPr>
          <p:cNvSpPr txBox="1"/>
          <p:nvPr/>
        </p:nvSpPr>
        <p:spPr>
          <a:xfrm>
            <a:off x="7261013" y="6213478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John B and Haines A.  </a:t>
            </a:r>
            <a:r>
              <a:rPr lang="en-US" u="sng" dirty="0"/>
              <a:t>Micro-Resilience,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91644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Talk About Joy In Work?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20" y="1449446"/>
            <a:ext cx="5387245" cy="49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0401" y="5943601"/>
            <a:ext cx="975947" cy="222153"/>
          </a:xfrm>
          <a:prstGeom prst="rect">
            <a:avLst/>
          </a:prstGeom>
          <a:noFill/>
        </p:spPr>
        <p:txBody>
          <a:bodyPr vert="horz" wrap="none" lIns="0" tIns="18288" rIns="0" bIns="18288" rtlCol="0" anchor="b" anchorCtr="0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US News and World Reports</a:t>
            </a:r>
          </a:p>
        </p:txBody>
      </p:sp>
    </p:spTree>
    <p:extLst>
      <p:ext uri="{BB962C8B-B14F-4D97-AF65-F5344CB8AC3E}">
        <p14:creationId xmlns:p14="http://schemas.microsoft.com/office/powerpoint/2010/main" val="2639606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5B5F-BD62-418F-9F22-73A0AB4B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73E0-253B-4EFC-A6E8-D95BED6A2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What do you value in your work?</a:t>
            </a:r>
          </a:p>
          <a:p>
            <a:r>
              <a:rPr lang="en-US" dirty="0"/>
              <a:t>What makes you feel valued at work?  </a:t>
            </a:r>
          </a:p>
        </p:txBody>
      </p:sp>
    </p:spTree>
    <p:extLst>
      <p:ext uri="{BB962C8B-B14F-4D97-AF65-F5344CB8AC3E}">
        <p14:creationId xmlns:p14="http://schemas.microsoft.com/office/powerpoint/2010/main" val="1535855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89B7-41C5-4881-9520-0651B0C2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Work in Academic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35F2E-D6BE-4A8C-82C0-1319CD2D0096}"/>
              </a:ext>
            </a:extLst>
          </p:cNvPr>
          <p:cNvSpPr txBox="1"/>
          <p:nvPr/>
        </p:nvSpPr>
        <p:spPr>
          <a:xfrm>
            <a:off x="6096000" y="6303311"/>
            <a:ext cx="541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Shanafelt</a:t>
            </a:r>
            <a:r>
              <a:rPr lang="en-US" i="1" dirty="0"/>
              <a:t> et al, Arch Intern Med. 2009;169(10):990-995</a:t>
            </a:r>
            <a:endParaRPr lang="en-US" dirty="0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C01D2B78-4CE9-48C0-B89D-E6771E96B98E}"/>
              </a:ext>
            </a:extLst>
          </p:cNvPr>
          <p:cNvSpPr/>
          <p:nvPr/>
        </p:nvSpPr>
        <p:spPr>
          <a:xfrm>
            <a:off x="9766867" y="2343521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F3683CFD-60E2-47E2-98F6-209609E64E50}"/>
              </a:ext>
            </a:extLst>
          </p:cNvPr>
          <p:cNvSpPr/>
          <p:nvPr/>
        </p:nvSpPr>
        <p:spPr>
          <a:xfrm>
            <a:off x="3130461" y="2381435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89624255-746F-4BF4-802B-FCDB04BF9739}"/>
              </a:ext>
            </a:extLst>
          </p:cNvPr>
          <p:cNvSpPr/>
          <p:nvPr/>
        </p:nvSpPr>
        <p:spPr>
          <a:xfrm>
            <a:off x="5362627" y="2381435"/>
            <a:ext cx="1744462" cy="2095130"/>
          </a:xfrm>
          <a:prstGeom prst="can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Education</a:t>
            </a: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A71B6AEE-09DE-4CB9-AF70-51C24CD2CEE9}"/>
              </a:ext>
            </a:extLst>
          </p:cNvPr>
          <p:cNvSpPr/>
          <p:nvPr/>
        </p:nvSpPr>
        <p:spPr>
          <a:xfrm>
            <a:off x="838200" y="2381435"/>
            <a:ext cx="1744462" cy="2095130"/>
          </a:xfrm>
          <a:prstGeom prst="can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Care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EFC2BC44-195F-4D29-A267-8B860B7BCC00}"/>
              </a:ext>
            </a:extLst>
          </p:cNvPr>
          <p:cNvSpPr/>
          <p:nvPr/>
        </p:nvSpPr>
        <p:spPr>
          <a:xfrm>
            <a:off x="7564747" y="2381435"/>
            <a:ext cx="1744462" cy="2095130"/>
          </a:xfrm>
          <a:prstGeom prst="can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Administration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EA256B-31AB-42E5-B6D2-21830BA6F1C2}"/>
              </a:ext>
            </a:extLst>
          </p:cNvPr>
          <p:cNvSpPr txBox="1"/>
          <p:nvPr/>
        </p:nvSpPr>
        <p:spPr>
          <a:xfrm>
            <a:off x="5362627" y="4728569"/>
            <a:ext cx="1949824" cy="132343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D11B7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743903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6614-03D8-40D3-B8BF-3058CFAA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We Find Joy In Work?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CD6661A-721B-4C1A-AA85-98DC99A8535A}"/>
              </a:ext>
            </a:extLst>
          </p:cNvPr>
          <p:cNvSpPr/>
          <p:nvPr/>
        </p:nvSpPr>
        <p:spPr>
          <a:xfrm>
            <a:off x="4399326" y="2967606"/>
            <a:ext cx="2869035" cy="181202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Joy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D82A96-7C3C-4087-B780-AF70842A30A2}"/>
              </a:ext>
            </a:extLst>
          </p:cNvPr>
          <p:cNvSpPr/>
          <p:nvPr/>
        </p:nvSpPr>
        <p:spPr>
          <a:xfrm>
            <a:off x="1962745" y="1757401"/>
            <a:ext cx="2164360" cy="914400"/>
          </a:xfrm>
          <a:prstGeom prst="ellipse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Places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A61F6E-0C72-4144-9740-9E303EE8F1AA}"/>
              </a:ext>
            </a:extLst>
          </p:cNvPr>
          <p:cNvSpPr/>
          <p:nvPr/>
        </p:nvSpPr>
        <p:spPr>
          <a:xfrm>
            <a:off x="1884923" y="4938153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Activities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8AC1F0-ABF7-4F41-B60B-C181878B765F}"/>
              </a:ext>
            </a:extLst>
          </p:cNvPr>
          <p:cNvSpPr/>
          <p:nvPr/>
        </p:nvSpPr>
        <p:spPr>
          <a:xfrm>
            <a:off x="7676352" y="1689144"/>
            <a:ext cx="2047594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People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2BC61D-39CD-4DBE-AA7F-8CB409C577DA}"/>
              </a:ext>
            </a:extLst>
          </p:cNvPr>
          <p:cNvSpPr/>
          <p:nvPr/>
        </p:nvSpPr>
        <p:spPr>
          <a:xfrm>
            <a:off x="7676352" y="4938153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Objects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D9261-E1A1-4E20-99A2-B92D7B8BD63E}"/>
              </a:ext>
            </a:extLst>
          </p:cNvPr>
          <p:cNvSpPr txBox="1"/>
          <p:nvPr/>
        </p:nvSpPr>
        <p:spPr>
          <a:xfrm>
            <a:off x="9162176" y="6308209"/>
            <a:ext cx="23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Joyful, Ingrid </a:t>
            </a:r>
            <a:r>
              <a:rPr lang="en-US" dirty="0" err="1"/>
              <a:t>Fetell</a:t>
            </a:r>
            <a:r>
              <a:rPr lang="en-US" dirty="0"/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1988873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9F58-D167-485C-A516-C199F246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466"/>
            <a:ext cx="10515600" cy="1325563"/>
          </a:xfrm>
        </p:spPr>
        <p:txBody>
          <a:bodyPr/>
          <a:lstStyle/>
          <a:p>
            <a:r>
              <a:rPr lang="en-US" dirty="0"/>
              <a:t>My Joy Kit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251047-29B4-419B-BEF5-7028A3E756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5315" y="1555982"/>
            <a:ext cx="3840033" cy="132556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113F23-93CC-479F-A281-2B93F6BCD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131841"/>
            <a:ext cx="5181600" cy="997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E817E-ECD3-4F4D-B239-E00AE2E05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8763"/>
            <a:ext cx="5181600" cy="690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526F7-987B-43CF-99B8-4D8849580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57" y="3281083"/>
            <a:ext cx="4093148" cy="2971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9B411E-4507-46C9-8D5E-5E12B776E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3596145"/>
            <a:ext cx="2962275" cy="2119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17C14-290D-4B71-BF66-854734A72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80144" y="3611758"/>
            <a:ext cx="2779906" cy="21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7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Find Joy In Work?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2650" y="2437346"/>
            <a:ext cx="3886200" cy="281671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</a:t>
            </a:r>
            <a:r>
              <a:rPr lang="en-US" u="sng" dirty="0"/>
              <a:t>Joy Rounds</a:t>
            </a:r>
            <a:r>
              <a:rPr lang="en-US" dirty="0"/>
              <a:t>” – Idea by Kim Hutchison, MD (Oregon Health Sciences University) from the 2018 “Being a Resilient Leader” AAN Annual Meeting Course</a:t>
            </a:r>
          </a:p>
          <a:p>
            <a:endParaRPr lang="en-US" dirty="0"/>
          </a:p>
          <a:p>
            <a:r>
              <a:rPr lang="en-US" dirty="0"/>
              <a:t>“What has brought you joy today?”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67218" y="3050381"/>
            <a:ext cx="871670" cy="51188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033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DB92D46-3F0C-42EE-A4ED-D1DB602C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Finding Joy and Meaning in Work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Flourishing and Professional Wellness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3B88A-CE1D-4075-BF50-C1202D170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Flourishing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2DBFF2-FDA9-41D5-AADF-EDE9C7FB1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7469" y="2685256"/>
            <a:ext cx="4162425" cy="33242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6E8B7-6517-4811-BA16-9C605245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706611" cy="823912"/>
          </a:xfrm>
        </p:spPr>
        <p:txBody>
          <a:bodyPr/>
          <a:lstStyle/>
          <a:p>
            <a:r>
              <a:rPr lang="en-US" dirty="0"/>
              <a:t>The Health Professional Wellness Hierarchy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13601C-21C7-40B8-A119-13AFB29D5F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58353" y="2505075"/>
            <a:ext cx="4810881" cy="3684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C926D1-1433-4B6F-B68E-D07ADB19B2BF}"/>
              </a:ext>
            </a:extLst>
          </p:cNvPr>
          <p:cNvSpPr txBox="1"/>
          <p:nvPr/>
        </p:nvSpPr>
        <p:spPr>
          <a:xfrm>
            <a:off x="2751589" y="6369844"/>
            <a:ext cx="286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Vanderweele</a:t>
            </a:r>
            <a:r>
              <a:rPr lang="en-US" dirty="0"/>
              <a:t> TJ, JAMA,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EA246-C25C-4F75-A5F6-F87AACF117CD}"/>
              </a:ext>
            </a:extLst>
          </p:cNvPr>
          <p:cNvSpPr txBox="1"/>
          <p:nvPr/>
        </p:nvSpPr>
        <p:spPr>
          <a:xfrm>
            <a:off x="8316616" y="6369844"/>
            <a:ext cx="32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Shapiro DE, Am J Medicine, 2019</a:t>
            </a:r>
          </a:p>
        </p:txBody>
      </p:sp>
    </p:spTree>
    <p:extLst>
      <p:ext uri="{BB962C8B-B14F-4D97-AF65-F5344CB8AC3E}">
        <p14:creationId xmlns:p14="http://schemas.microsoft.com/office/powerpoint/2010/main" val="3082719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E266-EAF6-40C8-9151-89DDDBF8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5C97-3261-448C-A7FF-3F333964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different definitions of work</a:t>
            </a:r>
          </a:p>
          <a:p>
            <a:r>
              <a:rPr lang="en-US" dirty="0"/>
              <a:t>Discuss barriers in finding joy in work</a:t>
            </a:r>
          </a:p>
          <a:p>
            <a:r>
              <a:rPr lang="en-US" dirty="0"/>
              <a:t>Brainstorm ways to increase joy in work</a:t>
            </a:r>
          </a:p>
        </p:txBody>
      </p:sp>
    </p:spTree>
    <p:extLst>
      <p:ext uri="{BB962C8B-B14F-4D97-AF65-F5344CB8AC3E}">
        <p14:creationId xmlns:p14="http://schemas.microsoft.com/office/powerpoint/2010/main" val="2198179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 …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algn="ctr"/>
            <a:r>
              <a:rPr lang="en-US" sz="2400" dirty="0"/>
              <a:t>Think about what matters to you. </a:t>
            </a:r>
          </a:p>
          <a:p>
            <a:pPr marL="0" indent="0" algn="ctr">
              <a:buNone/>
            </a:pPr>
            <a:endParaRPr lang="en-US" sz="2400" dirty="0"/>
          </a:p>
          <a:p>
            <a:pPr algn="ctr"/>
            <a:r>
              <a:rPr lang="en-US" sz="2400" dirty="0"/>
              <a:t>Finding joy is a practice.  </a:t>
            </a:r>
          </a:p>
          <a:p>
            <a:pPr marL="0" indent="0" algn="ctr">
              <a:buNone/>
            </a:pPr>
            <a:endParaRPr lang="en-US" sz="2400" dirty="0"/>
          </a:p>
          <a:p>
            <a:pPr algn="ctr"/>
            <a:r>
              <a:rPr lang="en-US" sz="2400" dirty="0"/>
              <a:t>Ask yourself, “What is one thing you can do today – no matter how small – that can bring you or someone else joy?”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55900" y="6038463"/>
            <a:ext cx="2736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Kelm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:  </a:t>
            </a:r>
            <a:r>
              <a:rPr lang="en-US" sz="1200" u="sng" dirty="0">
                <a:latin typeface="Helvetica" panose="020B0604020202020204" pitchFamily="34" charset="0"/>
                <a:cs typeface="Helvetica" panose="020B0604020202020204" pitchFamily="34" charset="0"/>
              </a:rPr>
              <a:t>The Joy of Appreciative Living</a:t>
            </a:r>
            <a:endParaRPr lang="en-US" sz="12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422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26354-D9DA-4267-B474-114DC2B6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You Value Most At This Institution?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6B079F-0CBD-44AF-9C67-5B71BAA22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033" y="1419224"/>
            <a:ext cx="4795934" cy="4548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D081D-23DE-4E49-AF7D-6D59BE61EAD8}"/>
              </a:ext>
            </a:extLst>
          </p:cNvPr>
          <p:cNvSpPr txBox="1"/>
          <p:nvPr/>
        </p:nvSpPr>
        <p:spPr>
          <a:xfrm>
            <a:off x="3545791" y="6308209"/>
            <a:ext cx="510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UC-COM AAMC Stand Point Survey Responses</a:t>
            </a:r>
          </a:p>
        </p:txBody>
      </p:sp>
    </p:spTree>
    <p:extLst>
      <p:ext uri="{BB962C8B-B14F-4D97-AF65-F5344CB8AC3E}">
        <p14:creationId xmlns:p14="http://schemas.microsoft.com/office/powerpoint/2010/main" val="3453653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5844" y="2022827"/>
            <a:ext cx="6172200" cy="857250"/>
          </a:xfrm>
        </p:spPr>
        <p:txBody>
          <a:bodyPr/>
          <a:lstStyle/>
          <a:p>
            <a:pPr algn="ctr"/>
            <a:r>
              <a:rPr lang="en-US" dirty="0"/>
              <a:t>Thank you </a:t>
            </a:r>
          </a:p>
        </p:txBody>
      </p:sp>
      <p:sp>
        <p:nvSpPr>
          <p:cNvPr id="5" name="AutoShape 2" descr="Displaying IMG_2882.JPG"/>
          <p:cNvSpPr>
            <a:spLocks noChangeAspect="1" noChangeArrowheads="1"/>
          </p:cNvSpPr>
          <p:nvPr/>
        </p:nvSpPr>
        <p:spPr bwMode="auto">
          <a:xfrm>
            <a:off x="2783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01" y="2903304"/>
            <a:ext cx="1508760" cy="11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Displaying IMG_3655.JPG"/>
          <p:cNvSpPr>
            <a:spLocks noChangeAspect="1" noChangeArrowheads="1"/>
          </p:cNvSpPr>
          <p:nvPr/>
        </p:nvSpPr>
        <p:spPr bwMode="auto">
          <a:xfrm>
            <a:off x="2897981" y="8632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8" descr="Displaying IMG_3655.JPG"/>
          <p:cNvSpPr>
            <a:spLocks noChangeAspect="1" noChangeArrowheads="1"/>
          </p:cNvSpPr>
          <p:nvPr/>
        </p:nvSpPr>
        <p:spPr bwMode="auto">
          <a:xfrm>
            <a:off x="3012281" y="9775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00" y="1003249"/>
            <a:ext cx="2061008" cy="120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10" y="2814571"/>
            <a:ext cx="1555157" cy="122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340" y="1452388"/>
            <a:ext cx="960120" cy="117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54" y="4367757"/>
            <a:ext cx="1920240" cy="14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93" y="4294309"/>
            <a:ext cx="1232741" cy="15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425594"/>
            <a:ext cx="920256" cy="12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Joseph Broderick, M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01" y="1436145"/>
            <a:ext cx="822960" cy="10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rett Kissela, MD, Named Chair of UC’s Department of Neurology and ...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48" y="1425594"/>
            <a:ext cx="960120" cy="111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098" y="4105539"/>
            <a:ext cx="288940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u="sng" dirty="0"/>
              <a:t>PLUS: </a:t>
            </a:r>
          </a:p>
          <a:p>
            <a:r>
              <a:rPr lang="en-US" sz="1050" b="1" dirty="0"/>
              <a:t>All of my patients</a:t>
            </a:r>
          </a:p>
          <a:p>
            <a:r>
              <a:rPr lang="en-US" sz="1050" b="1" dirty="0"/>
              <a:t>All of the clinic support staff and managers</a:t>
            </a:r>
          </a:p>
          <a:p>
            <a:r>
              <a:rPr lang="en-US" sz="1050" b="1" dirty="0"/>
              <a:t>All of the sleep lab techs</a:t>
            </a:r>
          </a:p>
          <a:p>
            <a:r>
              <a:rPr lang="en-US" sz="1050" b="1" dirty="0"/>
              <a:t>All of the nurses, CNPs, PAs, residents and fellows</a:t>
            </a:r>
          </a:p>
          <a:p>
            <a:r>
              <a:rPr lang="en-US" sz="1050" b="1" dirty="0"/>
              <a:t>Administrative assistants:</a:t>
            </a:r>
          </a:p>
          <a:p>
            <a:r>
              <a:rPr lang="en-US" sz="1050" b="1" dirty="0"/>
              <a:t>	Angela Schoner</a:t>
            </a:r>
          </a:p>
          <a:p>
            <a:r>
              <a:rPr lang="en-US" sz="1050" b="1" dirty="0"/>
              <a:t>	Lori Selm</a:t>
            </a:r>
          </a:p>
          <a:p>
            <a:r>
              <a:rPr lang="en-US" sz="1050" b="1" dirty="0"/>
              <a:t>	Misty Wethington</a:t>
            </a:r>
          </a:p>
          <a:p>
            <a:r>
              <a:rPr lang="en-US" sz="1050" b="1" dirty="0"/>
              <a:t>	Maggie Baker</a:t>
            </a:r>
          </a:p>
          <a:p>
            <a:r>
              <a:rPr lang="en-US" sz="1050" b="1" dirty="0"/>
              <a:t>And many, many more … </a:t>
            </a:r>
          </a:p>
          <a:p>
            <a:r>
              <a:rPr lang="en-US" sz="1050" b="1" dirty="0"/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974" y="2784157"/>
            <a:ext cx="1071563" cy="1417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5614" y="2920651"/>
            <a:ext cx="1823652" cy="10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i="1" dirty="0"/>
              <a:t>IS</a:t>
            </a:r>
            <a:r>
              <a:rPr lang="en-US" dirty="0"/>
              <a:t> burnout?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“Burnout is a response to chronic stressors that wear on a person over time – not acute ones such as a big event or a big change” </a:t>
            </a:r>
          </a:p>
          <a:p>
            <a:pPr marL="0" indent="0">
              <a:buNone/>
            </a:pPr>
            <a:r>
              <a:rPr lang="en-US" dirty="0"/>
              <a:t>	(Christina </a:t>
            </a:r>
            <a:r>
              <a:rPr lang="en-US" dirty="0" err="1"/>
              <a:t>Maslach,PhD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Emotional exhaustion</a:t>
            </a:r>
          </a:p>
          <a:p>
            <a:pPr>
              <a:buFontTx/>
              <a:buChar char="-"/>
            </a:pPr>
            <a:r>
              <a:rPr lang="en-US" dirty="0"/>
              <a:t>Depersonalization/loss of identity or self</a:t>
            </a:r>
          </a:p>
          <a:p>
            <a:pPr>
              <a:buFontTx/>
              <a:buChar char="-"/>
            </a:pPr>
            <a:r>
              <a:rPr lang="en-US" dirty="0"/>
              <a:t>Low sense of personal accomplishment</a:t>
            </a:r>
          </a:p>
        </p:txBody>
      </p:sp>
    </p:spTree>
    <p:extLst>
      <p:ext uri="{BB962C8B-B14F-4D97-AF65-F5344CB8AC3E}">
        <p14:creationId xmlns:p14="http://schemas.microsoft.com/office/powerpoint/2010/main" val="2723301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5 Points 3">
            <a:extLst>
              <a:ext uri="{FF2B5EF4-FFF2-40B4-BE49-F238E27FC236}">
                <a16:creationId xmlns:a16="http://schemas.microsoft.com/office/drawing/2014/main" id="{ECD6661A-721B-4C1A-AA85-98DC99A8535A}"/>
              </a:ext>
            </a:extLst>
          </p:cNvPr>
          <p:cNvSpPr/>
          <p:nvPr/>
        </p:nvSpPr>
        <p:spPr>
          <a:xfrm>
            <a:off x="4399326" y="2315855"/>
            <a:ext cx="2869035" cy="181202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Joy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0AA788-87F8-4822-8528-8100A5471E20}"/>
              </a:ext>
            </a:extLst>
          </p:cNvPr>
          <p:cNvSpPr/>
          <p:nvPr/>
        </p:nvSpPr>
        <p:spPr>
          <a:xfrm>
            <a:off x="7895438" y="3416517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Celebration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8D3FF3-AB5A-4FD4-A4DF-6B15FE21AD30}"/>
              </a:ext>
            </a:extLst>
          </p:cNvPr>
          <p:cNvSpPr/>
          <p:nvPr/>
        </p:nvSpPr>
        <p:spPr>
          <a:xfrm>
            <a:off x="8079996" y="2227727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Surprise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D82A96-7C3C-4087-B780-AF70842A30A2}"/>
              </a:ext>
            </a:extLst>
          </p:cNvPr>
          <p:cNvSpPr/>
          <p:nvPr/>
        </p:nvSpPr>
        <p:spPr>
          <a:xfrm>
            <a:off x="2133599" y="1227185"/>
            <a:ext cx="2164360" cy="914400"/>
          </a:xfrm>
          <a:prstGeom prst="ellipse">
            <a:avLst/>
          </a:prstGeom>
          <a:solidFill>
            <a:srgbClr val="040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Harmony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A61F6E-0C72-4144-9740-9E303EE8F1AA}"/>
              </a:ext>
            </a:extLst>
          </p:cNvPr>
          <p:cNvSpPr/>
          <p:nvPr/>
        </p:nvSpPr>
        <p:spPr>
          <a:xfrm>
            <a:off x="1607889" y="2315855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Magic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5850AC-5822-49AF-8312-E5C3D13A61A4}"/>
              </a:ext>
            </a:extLst>
          </p:cNvPr>
          <p:cNvSpPr/>
          <p:nvPr/>
        </p:nvSpPr>
        <p:spPr>
          <a:xfrm>
            <a:off x="1607889" y="3471591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Energy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BBEDB9-E106-4394-ACB7-813AB537AC9A}"/>
              </a:ext>
            </a:extLst>
          </p:cNvPr>
          <p:cNvSpPr/>
          <p:nvPr/>
        </p:nvSpPr>
        <p:spPr>
          <a:xfrm>
            <a:off x="4717467" y="5084527"/>
            <a:ext cx="2319557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Transcendence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8AC1F0-ABF7-4F41-B60B-C181878B765F}"/>
              </a:ext>
            </a:extLst>
          </p:cNvPr>
          <p:cNvSpPr/>
          <p:nvPr/>
        </p:nvSpPr>
        <p:spPr>
          <a:xfrm>
            <a:off x="4681055" y="762996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Abundance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2BC61D-39CD-4DBE-AA7F-8CB409C577DA}"/>
              </a:ext>
            </a:extLst>
          </p:cNvPr>
          <p:cNvSpPr/>
          <p:nvPr/>
        </p:nvSpPr>
        <p:spPr>
          <a:xfrm>
            <a:off x="7228511" y="1076884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Renewal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9034B5-F7E2-414B-BC0E-2E5C618C034E}"/>
              </a:ext>
            </a:extLst>
          </p:cNvPr>
          <p:cNvSpPr/>
          <p:nvPr/>
        </p:nvSpPr>
        <p:spPr>
          <a:xfrm>
            <a:off x="2133599" y="4627327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Play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3E2F79-3498-4874-AAD6-59EC64DFCDBF}"/>
              </a:ext>
            </a:extLst>
          </p:cNvPr>
          <p:cNvSpPr/>
          <p:nvPr/>
        </p:nvSpPr>
        <p:spPr>
          <a:xfrm>
            <a:off x="7456533" y="4536487"/>
            <a:ext cx="2164360" cy="914400"/>
          </a:xfrm>
          <a:prstGeom prst="ellipse">
            <a:avLst/>
          </a:prstGeom>
          <a:solidFill>
            <a:srgbClr val="0D11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Freedom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D9261-E1A1-4E20-99A2-B92D7B8BD63E}"/>
              </a:ext>
            </a:extLst>
          </p:cNvPr>
          <p:cNvSpPr txBox="1"/>
          <p:nvPr/>
        </p:nvSpPr>
        <p:spPr>
          <a:xfrm>
            <a:off x="9162176" y="6308209"/>
            <a:ext cx="23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Joyful, Ingrid </a:t>
            </a:r>
            <a:r>
              <a:rPr lang="en-US" dirty="0" err="1"/>
              <a:t>Fetell</a:t>
            </a:r>
            <a:r>
              <a:rPr lang="en-US" dirty="0"/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179199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Burnout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9129" y="1738015"/>
            <a:ext cx="4873743" cy="338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157" y="5486401"/>
            <a:ext cx="24865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Shanafelt</a:t>
            </a:r>
            <a:r>
              <a:rPr lang="en-US" sz="9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Mayo Clinic Proceedings 2016  </a:t>
            </a:r>
          </a:p>
        </p:txBody>
      </p:sp>
    </p:spTree>
    <p:extLst>
      <p:ext uri="{BB962C8B-B14F-4D97-AF65-F5344CB8AC3E}">
        <p14:creationId xmlns:p14="http://schemas.microsoft.com/office/powerpoint/2010/main" val="260637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8740" y="2421954"/>
            <a:ext cx="7792772" cy="31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81561" y="6011112"/>
            <a:ext cx="24865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Shanafelt</a:t>
            </a:r>
            <a:r>
              <a:rPr lang="en-US" sz="9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Mayo Clinic Proceedings 2016 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7547" y="929541"/>
            <a:ext cx="6035563" cy="106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81561" y="6241944"/>
            <a:ext cx="2059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Maslach</a:t>
            </a:r>
            <a:r>
              <a:rPr lang="en-US" sz="900" b="1" dirty="0">
                <a:latin typeface="Helvetica" panose="020B0604020202020204" pitchFamily="34" charset="0"/>
                <a:cs typeface="Helvetica" panose="020B0604020202020204" pitchFamily="34" charset="0"/>
              </a:rPr>
              <a:t>, World Psychiatry 2016</a:t>
            </a:r>
          </a:p>
        </p:txBody>
      </p:sp>
    </p:spTree>
    <p:extLst>
      <p:ext uri="{BB962C8B-B14F-4D97-AF65-F5344CB8AC3E}">
        <p14:creationId xmlns:p14="http://schemas.microsoft.com/office/powerpoint/2010/main" val="80591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CF61-3C92-4513-AFB4-D37C171D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4B32EB6-FBEA-41AC-929C-D2962566DE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8099" y="2179377"/>
            <a:ext cx="4965876" cy="3643834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1DC12EAF-2D79-44F9-A26D-6F32AC26A2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79377"/>
            <a:ext cx="5181600" cy="36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68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UC-COM Faculty Well-Being Advisory Council</a:t>
            </a:r>
          </a:p>
        </p:txBody>
      </p:sp>
      <p:sp>
        <p:nvSpPr>
          <p:cNvPr id="62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u="sng" dirty="0"/>
          </a:p>
          <a:p>
            <a:r>
              <a:rPr lang="en-US" u="sng" dirty="0"/>
              <a:t>Vision</a:t>
            </a:r>
            <a:r>
              <a:rPr lang="en-US" dirty="0"/>
              <a:t>: To be a culture that promotes meaningful work and personal wellbeing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Mission</a:t>
            </a:r>
            <a:r>
              <a:rPr lang="en-US" dirty="0"/>
              <a:t>:  To empower our community to engage in meaningful work and personal well-being</a:t>
            </a:r>
          </a:p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692664" y="6211896"/>
            <a:ext cx="5995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- Adapted from the Institute of Healthcare Improvement Joy in Work Framework</a:t>
            </a:r>
          </a:p>
          <a:p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and the University of Minnesota Model of Wellbeing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777404-3B2A-4C2D-A969-21E48EE6E1D7}"/>
              </a:ext>
            </a:extLst>
          </p:cNvPr>
          <p:cNvGrpSpPr>
            <a:grpSpLocks noChangeAspect="1"/>
          </p:cNvGrpSpPr>
          <p:nvPr/>
        </p:nvGrpSpPr>
        <p:grpSpPr>
          <a:xfrm>
            <a:off x="6971219" y="2293755"/>
            <a:ext cx="4146860" cy="3918141"/>
            <a:chOff x="3836079" y="2098734"/>
            <a:chExt cx="4448174" cy="4297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EF9BF90-05A9-4E2A-B7C6-AB13BCC0BB57}"/>
                </a:ext>
              </a:extLst>
            </p:cNvPr>
            <p:cNvSpPr/>
            <p:nvPr/>
          </p:nvSpPr>
          <p:spPr>
            <a:xfrm>
              <a:off x="3836079" y="2098734"/>
              <a:ext cx="4448174" cy="429768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190EB04-05CB-4C86-934E-07D2C8F616C1}"/>
                </a:ext>
              </a:extLst>
            </p:cNvPr>
            <p:cNvCxnSpPr>
              <a:cxnSpLocks/>
              <a:endCxn id="32" idx="6"/>
            </p:cNvCxnSpPr>
            <p:nvPr/>
          </p:nvCxnSpPr>
          <p:spPr>
            <a:xfrm>
              <a:off x="3836079" y="4201335"/>
              <a:ext cx="4448174" cy="462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2A3302-0BAA-4764-B6E8-5C3505CADB59}"/>
                </a:ext>
              </a:extLst>
            </p:cNvPr>
            <p:cNvCxnSpPr>
              <a:cxnSpLocks/>
              <a:endCxn id="32" idx="7"/>
            </p:cNvCxnSpPr>
            <p:nvPr/>
          </p:nvCxnSpPr>
          <p:spPr>
            <a:xfrm flipV="1">
              <a:off x="4527209" y="2728114"/>
              <a:ext cx="3105624" cy="305069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5C9F603-757E-4FAE-A76C-C406CAB6E172}"/>
                </a:ext>
              </a:extLst>
            </p:cNvPr>
            <p:cNvCxnSpPr>
              <a:cxnSpLocks/>
              <a:stCxn id="32" idx="5"/>
              <a:endCxn id="32" idx="1"/>
            </p:cNvCxnSpPr>
            <p:nvPr/>
          </p:nvCxnSpPr>
          <p:spPr>
            <a:xfrm flipH="1" flipV="1">
              <a:off x="4487499" y="2728114"/>
              <a:ext cx="3145333" cy="30389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9688D6-61C9-4A8F-A727-A9351E6C0C69}"/>
                </a:ext>
              </a:extLst>
            </p:cNvPr>
            <p:cNvSpPr txBox="1"/>
            <p:nvPr/>
          </p:nvSpPr>
          <p:spPr>
            <a:xfrm>
              <a:off x="3924817" y="3420711"/>
              <a:ext cx="1659539" cy="68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Environment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604ADC-0D75-4424-964F-9B5D9EB580EE}"/>
                </a:ext>
              </a:extLst>
            </p:cNvPr>
            <p:cNvSpPr txBox="1"/>
            <p:nvPr/>
          </p:nvSpPr>
          <p:spPr>
            <a:xfrm>
              <a:off x="5472240" y="2827742"/>
              <a:ext cx="1136143" cy="43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Purpose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CBC80C-9FF3-47F9-9B2B-ED3E1DFA75FC}"/>
                </a:ext>
              </a:extLst>
            </p:cNvPr>
            <p:cNvSpPr txBox="1"/>
            <p:nvPr/>
          </p:nvSpPr>
          <p:spPr>
            <a:xfrm>
              <a:off x="6517429" y="3504235"/>
              <a:ext cx="1766824" cy="75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Camaraderie/</a:t>
              </a:r>
            </a:p>
            <a:p>
              <a:pPr algn="ctr"/>
              <a:r>
                <a:rPr lang="en-US" dirty="0">
                  <a:cs typeface="Times New Roman" panose="02020603050405020304" pitchFamily="18" charset="0"/>
                </a:rPr>
                <a:t>Community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BA13D2-0EBF-4769-B44C-C1E89F4F8FB7}"/>
                </a:ext>
              </a:extLst>
            </p:cNvPr>
            <p:cNvSpPr txBox="1"/>
            <p:nvPr/>
          </p:nvSpPr>
          <p:spPr>
            <a:xfrm>
              <a:off x="3942607" y="4417056"/>
              <a:ext cx="1209602" cy="75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Security/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Support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C4A04C-2E3F-4056-AE32-F7DA47CDFAB5}"/>
                </a:ext>
              </a:extLst>
            </p:cNvPr>
            <p:cNvSpPr txBox="1"/>
            <p:nvPr/>
          </p:nvSpPr>
          <p:spPr>
            <a:xfrm>
              <a:off x="6971041" y="4562230"/>
              <a:ext cx="947791" cy="43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Health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7668274-E6A8-4CAC-B893-89D1911B7995}"/>
                </a:ext>
              </a:extLst>
            </p:cNvPr>
            <p:cNvSpPr txBox="1"/>
            <p:nvPr/>
          </p:nvSpPr>
          <p:spPr>
            <a:xfrm>
              <a:off x="5298447" y="5009133"/>
              <a:ext cx="1367668" cy="759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Control/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Times New Roman" panose="02020603050405020304" pitchFamily="18" charset="0"/>
                </a:rPr>
                <a:t>Autonomy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75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B42F0-31F0-4DA4-8199-DBB0CA43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Cultivate Joy In Work In Our Workplace?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ECF5D-37FE-48FB-897A-BDDCEDD72745}"/>
              </a:ext>
            </a:extLst>
          </p:cNvPr>
          <p:cNvSpPr txBox="1"/>
          <p:nvPr/>
        </p:nvSpPr>
        <p:spPr>
          <a:xfrm>
            <a:off x="3252747" y="5715000"/>
            <a:ext cx="572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UC-COM Faculty AAMC Stand Point Survey 2018 Responses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8BCBB29-31C6-4666-B68D-04416BCE3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535" y="1905000"/>
            <a:ext cx="7943850" cy="367665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BDBA10D-4FDA-474F-AF07-42532439BDB3}"/>
              </a:ext>
            </a:extLst>
          </p:cNvPr>
          <p:cNvSpPr/>
          <p:nvPr/>
        </p:nvSpPr>
        <p:spPr>
          <a:xfrm>
            <a:off x="1138136" y="452336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0CB4D6-E242-4CA6-A74A-62EF973F3EB5}"/>
              </a:ext>
            </a:extLst>
          </p:cNvPr>
          <p:cNvSpPr/>
          <p:nvPr/>
        </p:nvSpPr>
        <p:spPr>
          <a:xfrm>
            <a:off x="5311303" y="4606046"/>
            <a:ext cx="914400" cy="319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6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915</Words>
  <Application>Microsoft Office PowerPoint</Application>
  <PresentationFormat>Widescreen</PresentationFormat>
  <Paragraphs>221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Joy In Work:  Is It Possible?</vt:lpstr>
      <vt:lpstr>Learning Objectives</vt:lpstr>
      <vt:lpstr>Why Talk About Joy In Work?</vt:lpstr>
      <vt:lpstr>What IS burnout?</vt:lpstr>
      <vt:lpstr>Consequences of Burnout</vt:lpstr>
      <vt:lpstr>PowerPoint Presentation</vt:lpstr>
      <vt:lpstr>My Story </vt:lpstr>
      <vt:lpstr>UC-COM Faculty Well-Being Advisory Council</vt:lpstr>
      <vt:lpstr>Why Should We Cultivate Joy In Work In Our Workplace?</vt:lpstr>
      <vt:lpstr>The Quest</vt:lpstr>
      <vt:lpstr>Joy and Meaning in Work The Importance of Mindset</vt:lpstr>
      <vt:lpstr>Joy and Meaning in Work The Importance of Mindset</vt:lpstr>
      <vt:lpstr>What Is Work?</vt:lpstr>
      <vt:lpstr>Types of Work</vt:lpstr>
      <vt:lpstr>Types of Work</vt:lpstr>
      <vt:lpstr>Types of Work in Academic Medicine</vt:lpstr>
      <vt:lpstr>What Brings You Joy?</vt:lpstr>
      <vt:lpstr>What Brings You Joy? </vt:lpstr>
      <vt:lpstr>What is Joy?</vt:lpstr>
      <vt:lpstr>Evocations of Joy </vt:lpstr>
      <vt:lpstr>What Brings You Joy At Work? </vt:lpstr>
      <vt:lpstr>Self-Reflection Exercise</vt:lpstr>
      <vt:lpstr>What Are Your Biggest Barriers to Joy in Work?</vt:lpstr>
      <vt:lpstr>What Are Your Biggest Barriers to Joy in Work?</vt:lpstr>
      <vt:lpstr>Joy In Work:   The Work and Learning Environment Matter </vt:lpstr>
      <vt:lpstr>Joy In Work NAM Goals for Clinician Wellbeing</vt:lpstr>
      <vt:lpstr>How Can We Find Joy In Work?</vt:lpstr>
      <vt:lpstr>How Can We Find Joy In Work? Finding Our Purpose</vt:lpstr>
      <vt:lpstr>How Can We Find Joy In Work? Finding Our Purpose</vt:lpstr>
      <vt:lpstr>Questions</vt:lpstr>
      <vt:lpstr>Types of Work in Academic Medicine</vt:lpstr>
      <vt:lpstr>How Else Can We Find Joy In Work?</vt:lpstr>
      <vt:lpstr>My Joy Kit</vt:lpstr>
      <vt:lpstr>How Can We Find Joy In Work?</vt:lpstr>
      <vt:lpstr>Finding Joy and Meaning in Work Flourishing and Professional Wellness</vt:lpstr>
      <vt:lpstr>Learning Objectives</vt:lpstr>
      <vt:lpstr>Moving Forward … </vt:lpstr>
      <vt:lpstr>What Do You Value Most At This Institution?</vt:lpstr>
      <vt:lpstr>Thank you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 In Work:  Is It Possible?</dc:title>
  <dc:creator>Molano, Jennifer Rose (molanoje)</dc:creator>
  <cp:lastModifiedBy>Molano, Jennifer Rose (molanoje)</cp:lastModifiedBy>
  <cp:revision>34</cp:revision>
  <dcterms:created xsi:type="dcterms:W3CDTF">2019-12-12T20:32:26Z</dcterms:created>
  <dcterms:modified xsi:type="dcterms:W3CDTF">2019-12-18T19:26:14Z</dcterms:modified>
</cp:coreProperties>
</file>