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61" r:id="rId2"/>
  </p:sldMasterIdLst>
  <p:notesMasterIdLst>
    <p:notesMasterId r:id="rId53"/>
  </p:notesMasterIdLst>
  <p:handoutMasterIdLst>
    <p:handoutMasterId r:id="rId54"/>
  </p:handoutMasterIdLst>
  <p:sldIdLst>
    <p:sldId id="407" r:id="rId3"/>
    <p:sldId id="370" r:id="rId4"/>
    <p:sldId id="408" r:id="rId5"/>
    <p:sldId id="413" r:id="rId6"/>
    <p:sldId id="409" r:id="rId7"/>
    <p:sldId id="414" r:id="rId8"/>
    <p:sldId id="415" r:id="rId9"/>
    <p:sldId id="416" r:id="rId10"/>
    <p:sldId id="391" r:id="rId11"/>
    <p:sldId id="392" r:id="rId12"/>
    <p:sldId id="352" r:id="rId13"/>
    <p:sldId id="410" r:id="rId14"/>
    <p:sldId id="329" r:id="rId15"/>
    <p:sldId id="359" r:id="rId16"/>
    <p:sldId id="394" r:id="rId17"/>
    <p:sldId id="404" r:id="rId18"/>
    <p:sldId id="405" r:id="rId19"/>
    <p:sldId id="398" r:id="rId20"/>
    <p:sldId id="411" r:id="rId21"/>
    <p:sldId id="396" r:id="rId22"/>
    <p:sldId id="399" r:id="rId23"/>
    <p:sldId id="402" r:id="rId24"/>
    <p:sldId id="418" r:id="rId25"/>
    <p:sldId id="420" r:id="rId26"/>
    <p:sldId id="421" r:id="rId27"/>
    <p:sldId id="422" r:id="rId28"/>
    <p:sldId id="424" r:id="rId29"/>
    <p:sldId id="423" r:id="rId30"/>
    <p:sldId id="425" r:id="rId31"/>
    <p:sldId id="426" r:id="rId32"/>
    <p:sldId id="428" r:id="rId33"/>
    <p:sldId id="429" r:id="rId34"/>
    <p:sldId id="432" r:id="rId35"/>
    <p:sldId id="434" r:id="rId36"/>
    <p:sldId id="443" r:id="rId37"/>
    <p:sldId id="451" r:id="rId38"/>
    <p:sldId id="452" r:id="rId39"/>
    <p:sldId id="440" r:id="rId40"/>
    <p:sldId id="437" r:id="rId41"/>
    <p:sldId id="438" r:id="rId42"/>
    <p:sldId id="439" r:id="rId43"/>
    <p:sldId id="441" r:id="rId44"/>
    <p:sldId id="436" r:id="rId45"/>
    <p:sldId id="442" r:id="rId46"/>
    <p:sldId id="453" r:id="rId47"/>
    <p:sldId id="454" r:id="rId48"/>
    <p:sldId id="446" r:id="rId49"/>
    <p:sldId id="448" r:id="rId50"/>
    <p:sldId id="449" r:id="rId51"/>
    <p:sldId id="450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426AC"/>
    <a:srgbClr val="112093"/>
    <a:srgbClr val="12239E"/>
    <a:srgbClr val="ED2226"/>
    <a:srgbClr val="DF1A23"/>
    <a:srgbClr val="C31F3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722" autoAdjust="0"/>
    <p:restoredTop sz="91059" autoAdjust="0"/>
  </p:normalViewPr>
  <p:slideViewPr>
    <p:cSldViewPr>
      <p:cViewPr varScale="1">
        <p:scale>
          <a:sx n="82" d="100"/>
          <a:sy n="82" d="100"/>
        </p:scale>
        <p:origin x="-160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Subject’s </a:t>
            </a:r>
            <a:r>
              <a:rPr lang="en-US" sz="240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AM Diary Entries: Stress Precedes Seizure</a:t>
            </a:r>
            <a:endParaRPr lang="en-US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6150894989477674"/>
          <c:y val="1.2500000000000001E-2"/>
        </c:manualLayout>
      </c:layout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4/12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dirty="0"/>
                      <a:t>93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Happy</c:v>
                </c:pt>
                <c:pt idx="1">
                  <c:v>Sad</c:v>
                </c:pt>
                <c:pt idx="2">
                  <c:v>Nervous</c:v>
                </c:pt>
                <c:pt idx="3">
                  <c:v>Worried</c:v>
                </c:pt>
                <c:pt idx="4">
                  <c:v>Tense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93</c:v>
                </c:pt>
                <c:pt idx="1">
                  <c:v>14</c:v>
                </c:pt>
                <c:pt idx="2">
                  <c:v>16</c:v>
                </c:pt>
                <c:pt idx="3">
                  <c:v>16</c:v>
                </c:pt>
                <c:pt idx="4">
                  <c:v>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4/13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Happy</c:v>
                </c:pt>
                <c:pt idx="1">
                  <c:v>Sad</c:v>
                </c:pt>
                <c:pt idx="2">
                  <c:v>Nervous</c:v>
                </c:pt>
                <c:pt idx="3">
                  <c:v>Worried</c:v>
                </c:pt>
                <c:pt idx="4">
                  <c:v>Tense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69</c:v>
                </c:pt>
                <c:pt idx="1">
                  <c:v>27</c:v>
                </c:pt>
                <c:pt idx="2">
                  <c:v>33</c:v>
                </c:pt>
                <c:pt idx="3">
                  <c:v>37</c:v>
                </c:pt>
                <c:pt idx="4">
                  <c:v>32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4/14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Happy</c:v>
                </c:pt>
                <c:pt idx="1">
                  <c:v>Sad</c:v>
                </c:pt>
                <c:pt idx="2">
                  <c:v>Nervous</c:v>
                </c:pt>
                <c:pt idx="3">
                  <c:v>Worried</c:v>
                </c:pt>
                <c:pt idx="4">
                  <c:v>Tense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97</c:v>
                </c:pt>
                <c:pt idx="1">
                  <c:v>10</c:v>
                </c:pt>
                <c:pt idx="2">
                  <c:v>7</c:v>
                </c:pt>
                <c:pt idx="3">
                  <c:v>10</c:v>
                </c:pt>
                <c:pt idx="4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765504"/>
        <c:axId val="105464192"/>
      </c:barChart>
      <c:catAx>
        <c:axId val="105765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5464192"/>
        <c:crosses val="autoZero"/>
        <c:auto val="1"/>
        <c:lblAlgn val="ctr"/>
        <c:lblOffset val="100"/>
        <c:noMultiLvlLbl val="0"/>
      </c:catAx>
      <c:valAx>
        <c:axId val="1054641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Score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5765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055682292049963"/>
          <c:y val="0.31248304189249215"/>
          <c:w val="9.3617631908161011E-2"/>
          <c:h val="0.18022855097658247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6F8EFFD-BEA4-4ABD-9CBE-B11F6597C508}" type="datetimeFigureOut">
              <a:rPr lang="en-US"/>
              <a:pPr>
                <a:defRPr/>
              </a:pPr>
              <a:t>10/28/2015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350F725-AD62-4B93-85FB-B641F1307E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76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2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2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28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28" charset="-128"/>
              </a:defRPr>
            </a:lvl1pPr>
          </a:lstStyle>
          <a:p>
            <a:pPr>
              <a:defRPr/>
            </a:pPr>
            <a:fld id="{56C859A3-3B71-4473-A704-F46F0EA8DD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24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87F41-3E23-4972-8DE1-7604760D163E}" type="slidenum">
              <a:rPr lang="en-US" smtClean="0">
                <a:ea typeface="ＭＳ Ｐゴシック" pitchFamily="34" charset="-128"/>
              </a:rPr>
              <a:pPr/>
              <a:t>1</a:t>
            </a:fld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478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46D281E-97D5-4FD8-8BD0-3B1E33B2A760}" type="datetime9">
              <a:rPr lang="en-US"/>
              <a:pPr/>
              <a:t>10/28/2015 11:21:37 AM</a:t>
            </a:fld>
            <a:endParaRPr lang="en-US"/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SCS 2005_10_5 Final w_questions.ppt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9FE28C-7E9F-4C44-8381-51DD820318AD}" type="slidenum">
              <a:rPr lang="en-US"/>
              <a:pPr/>
              <a:t>2</a:t>
            </a:fld>
            <a:endParaRPr lang="en-US"/>
          </a:p>
        </p:txBody>
      </p:sp>
      <p:sp>
        <p:nvSpPr>
          <p:cNvPr id="71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2247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487F41-3E23-4972-8DE1-7604760D163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8B4AD-3C9F-4DC1-8785-09DD4256AB0F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Stress Intro-</a:t>
            </a:r>
          </a:p>
          <a:p>
            <a:r>
              <a:rPr lang="en-US"/>
              <a:t>	-fairly benign and accepted definition</a:t>
            </a:r>
          </a:p>
          <a:p>
            <a:r>
              <a:rPr lang="en-US"/>
              <a:t>	-experience of stress is largely self-generated and brain-built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0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225"/>
            <a:fld id="{9095E448-1C60-4219-B5FE-604AB89610F9}" type="slidenum">
              <a:rPr lang="en-US" altLang="en-US" smtClean="0">
                <a:solidFill>
                  <a:prstClr val="black"/>
                </a:solidFill>
                <a:latin typeface="Arial" pitchFamily="34" charset="0"/>
              </a:rPr>
              <a:pPr defTabSz="911225"/>
              <a:t>30</a:t>
            </a:fld>
            <a:endParaRPr lang="en-US" alt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8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A0FC4-41D7-4E1D-BCD8-CCA27A9F0C34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7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UCNI title slide bkgd_grey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990600"/>
            <a:ext cx="9144000" cy="31242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2514600"/>
          </a:xfrm>
        </p:spPr>
        <p:txBody>
          <a:bodyPr/>
          <a:lstStyle>
            <a:lvl1pPr marL="0" indent="0" algn="ctr">
              <a:buFont typeface="Wingdings" pitchFamily="28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8163" y="269875"/>
            <a:ext cx="2255837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" y="269875"/>
            <a:ext cx="6615113" cy="6435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invGray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3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D1F51-E5CA-4143-A697-1445F67C7E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84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04516-959D-418B-9D4D-5D47F3442D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26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117D-E99F-4E87-8F5B-E040562B25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30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8D641-B1DB-4385-9399-02096DBF80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29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D1379-3F37-447D-AA3B-A8A4078D24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88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9BCC0-18BE-47C5-89E0-76EC41ED35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72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44066-7FDE-42C3-A08D-E396B2B379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48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B0F33-BBC9-4E6B-8D6E-CC8FA460C4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28FB8-F5D3-41BF-B3EA-20AD0924BD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25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0E002-1968-4152-A25F-58437D12B7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19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4C9FA-EAEF-4430-8992-C3AD83AAD2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08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3DDF696-A2E3-40AB-B5D6-5F0E55AA0EE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5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2B80E7-9C06-44DA-9F05-7B4DD6291BC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55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DC217D-D10D-4212-A199-DDFEFE37643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82481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67218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214813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4413" y="1524000"/>
            <a:ext cx="4214812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UCNI text slide bkgd_grey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" y="269875"/>
            <a:ext cx="902335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5820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pitchFamily="28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pitchFamily="28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pitchFamily="28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pitchFamily="28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pitchFamily="28" charset="-128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pitchFamily="28" charset="-128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pitchFamily="28" charset="-128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pitchFamily="28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Char char="–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8" charset="2"/>
        <a:buChar char="§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8" charset="2"/>
        <a:buChar char="§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8" charset="2"/>
        <a:buChar char="§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itchFamily="28" charset="2"/>
        <a:buChar char="§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3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invGray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grpSp>
          <p:nvGrpSpPr>
            <p:cNvPr id="1033" name="Group 32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" name="Rectangle 3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28" name="Rectangle 4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4" name="Rectangle 9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1061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1062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A7A8185-FC54-45A5-8222-8047FF6CED1A}" type="slidenum">
              <a:rPr lang="en-US">
                <a:solidFill>
                  <a:srgbClr val="FFFFFF"/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63910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u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F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9.m4a"/><Relationship Id="rId7" Type="http://schemas.openxmlformats.org/officeDocument/2006/relationships/image" Target="../media/image12.jpeg"/><Relationship Id="rId2" Type="http://schemas.microsoft.com/office/2007/relationships/media" Target="../media/media29.m4a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4.m4a"/><Relationship Id="rId7" Type="http://schemas.openxmlformats.org/officeDocument/2006/relationships/image" Target="../media/image14.wmf"/><Relationship Id="rId2" Type="http://schemas.microsoft.com/office/2007/relationships/media" Target="../media/media34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Word_97_-_2003_Document1.doc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microsoft.com/office/2007/relationships/hdphoto" Target="NUL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microsoft.com/office/2007/relationships/hdphoto" Target="NULL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microsoft.com/office/2007/relationships/hdphoto" Target="NUL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7" Type="http://schemas.openxmlformats.org/officeDocument/2006/relationships/image" Target="../media/image3.png"/><Relationship Id="rId2" Type="http://schemas.microsoft.com/office/2007/relationships/media" Target="../media/media42.m4a"/><Relationship Id="rId1" Type="http://schemas.openxmlformats.org/officeDocument/2006/relationships/tags" Target="../tags/tag2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400" dirty="0" smtClean="0">
                <a:solidFill>
                  <a:srgbClr val="FFFF00"/>
                </a:solidFill>
              </a:rPr>
              <a:t>Generic Antiepileptic Drugs: Facts, Fiction and Lessons for Epilepsy Treatment 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962400"/>
            <a:ext cx="7239000" cy="1676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Michael Privitera, MD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Professor Neurology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Director Epilepsy Center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University of Cincinnati Neuroscience Institute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23"/>
    </mc:Choice>
    <mc:Fallback xmlns="">
      <p:transition spd="slow" advTm="119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srOhGcGHvik/SwnuEnb_tYI/AAAAAAAADfs/6TYpWZJ0SFY/s1600/FieldGo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018231"/>
            <a:ext cx="8610600" cy="57404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968" y="177225"/>
            <a:ext cx="8033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Compare the Two Most Disparate Generics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44780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80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7891" y="1519535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125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581400" y="3352800"/>
            <a:ext cx="704850" cy="76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667000" y="3352800"/>
            <a:ext cx="704850" cy="76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605959" y="3048000"/>
            <a:ext cx="61041" cy="685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206159" y="3048000"/>
            <a:ext cx="61041" cy="685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083257"/>
            <a:ext cx="535674" cy="523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35657"/>
            <a:ext cx="535674" cy="523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5867400" y="3429000"/>
            <a:ext cx="704850" cy="76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568359" y="3124200"/>
            <a:ext cx="61041" cy="685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587159" y="3124200"/>
            <a:ext cx="61041" cy="685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648200" y="3429000"/>
            <a:ext cx="704850" cy="76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4091" y="365760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83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1891" y="365760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5291" y="38100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2200" y="38100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122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"/>
    </mc:Choice>
    <mc:Fallback xmlns="">
      <p:transition spd="slow" advTm="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835602"/>
              </p:ext>
            </p:extLst>
          </p:nvPr>
        </p:nvGraphicFramePr>
        <p:xfrm>
          <a:off x="1143000" y="1066800"/>
          <a:ext cx="5638800" cy="4955100"/>
        </p:xfrm>
        <a:graphic>
          <a:graphicData uri="http://schemas.openxmlformats.org/drawingml/2006/table">
            <a:tbl>
              <a:tblPr/>
              <a:tblGrid>
                <a:gridCol w="2819400"/>
                <a:gridCol w="2819400"/>
              </a:tblGrid>
              <a:tr h="11933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FFFF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Arial"/>
                          <a:ea typeface="SimSun"/>
                          <a:cs typeface="Times New Roman"/>
                        </a:rPr>
                        <a:t>AUC CI</a:t>
                      </a:r>
                      <a:endParaRPr lang="en-US" sz="2400" dirty="0">
                        <a:solidFill>
                          <a:srgbClr val="FFFFFF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FFFF"/>
                          </a:solidFill>
                          <a:latin typeface="+mn-lt"/>
                          <a:ea typeface="SimSun"/>
                          <a:cs typeface="Times New Roman"/>
                        </a:rPr>
                        <a:t>Theoretical Low</a:t>
                      </a:r>
                      <a:endParaRPr lang="en-US" sz="2400" dirty="0">
                        <a:solidFill>
                          <a:srgbClr val="FFFFFF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+mj-lt"/>
                          <a:ea typeface="SimSun"/>
                          <a:cs typeface="Times New Roman"/>
                        </a:rPr>
                        <a:t>83-90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FFFF"/>
                          </a:solidFill>
                          <a:latin typeface="+mn-lt"/>
                          <a:ea typeface="SimSun"/>
                          <a:cs typeface="Times New Roman"/>
                        </a:rPr>
                        <a:t>Low Generic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  <a:latin typeface="+mn-lt"/>
                          <a:ea typeface="SimSun"/>
                          <a:cs typeface="Times New Roman"/>
                        </a:rPr>
                        <a:t> 1</a:t>
                      </a:r>
                      <a:endParaRPr lang="en-US" sz="2400" dirty="0">
                        <a:solidFill>
                          <a:srgbClr val="FFFFFF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FFFF"/>
                          </a:solidFill>
                          <a:latin typeface="Arial"/>
                          <a:ea typeface="SimSun"/>
                          <a:cs typeface="Times New Roman"/>
                        </a:rPr>
                        <a:t>95.5-101.4</a:t>
                      </a:r>
                      <a:endParaRPr lang="en-US" sz="2400" dirty="0">
                        <a:solidFill>
                          <a:srgbClr val="FFFFFF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FFFFFF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FFFF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FFFF"/>
                          </a:solidFill>
                          <a:latin typeface="+mn-lt"/>
                          <a:ea typeface="SimSun"/>
                          <a:cs typeface="Times New Roman"/>
                        </a:rPr>
                        <a:t>Theoretical High</a:t>
                      </a:r>
                      <a:endParaRPr lang="en-US" sz="2400" dirty="0">
                        <a:solidFill>
                          <a:srgbClr val="FFFFFF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+mj-lt"/>
                          <a:ea typeface="SimSun"/>
                          <a:cs typeface="Times New Roman"/>
                        </a:rPr>
                        <a:t>105-122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FFFF"/>
                          </a:solidFill>
                          <a:latin typeface="+mn-lt"/>
                          <a:ea typeface="SimSun"/>
                          <a:cs typeface="Times New Roman"/>
                        </a:rPr>
                        <a:t>High Generic 1</a:t>
                      </a:r>
                      <a:endParaRPr lang="en-US" sz="2400" dirty="0">
                        <a:solidFill>
                          <a:srgbClr val="FFFFFF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FFFF"/>
                          </a:solidFill>
                          <a:latin typeface="Arial"/>
                          <a:ea typeface="SimSun"/>
                          <a:cs typeface="Times New Roman"/>
                        </a:rPr>
                        <a:t>102.0-113.8</a:t>
                      </a:r>
                      <a:endParaRPr lang="en-US" sz="2400">
                        <a:solidFill>
                          <a:srgbClr val="FFFFFF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FFFF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FFFF"/>
                        </a:solidFill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50361" marR="503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457200"/>
            <a:ext cx="8532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Generic Products for Testing Are Close to Reference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800600" y="49530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38822" y="2971800"/>
            <a:ext cx="990600" cy="6096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6"/>
    </mc:Choice>
    <mc:Fallback xmlns="">
      <p:transition spd="slow" advTm="2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amotrigine Content 100mg Tab (2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-1"/>
            <a:ext cx="8835258" cy="683126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45"/>
    </mc:Choice>
    <mc:Fallback xmlns="">
      <p:transition spd="slow" advTm="6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152400" y="3200400"/>
            <a:ext cx="1371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1905000" y="3200400"/>
            <a:ext cx="1371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1524000" y="3048000"/>
            <a:ext cx="381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3276600" y="2286000"/>
            <a:ext cx="381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3657600" y="3200400"/>
            <a:ext cx="1371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5029200" y="2286000"/>
            <a:ext cx="381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5410200" y="3200400"/>
            <a:ext cx="1371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6781800" y="2286000"/>
            <a:ext cx="381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7162800" y="3200400"/>
            <a:ext cx="1371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8534400" y="2286000"/>
            <a:ext cx="381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304800" y="3581400"/>
            <a:ext cx="1483098" cy="1015663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MEMS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Baseline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compliance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990600" y="2286000"/>
            <a:ext cx="2121093" cy="4616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randomization</a:t>
            </a: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1752600" y="2743200"/>
            <a:ext cx="0" cy="304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1981200" y="3581400"/>
            <a:ext cx="12634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Low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Generic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3810000" y="3588603"/>
            <a:ext cx="12634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Generic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3048000" y="1074776"/>
            <a:ext cx="1219200" cy="1200329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12 hr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PK: 19 levels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3200400" y="152400"/>
            <a:ext cx="5455340" cy="523220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EQUIGEN-Chronic Dose STUDY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 flipV="1">
            <a:off x="838200" y="3200400"/>
            <a:ext cx="0" cy="381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565150" y="2833688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 wk</a:t>
            </a:r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2209800" y="2833688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/>
              <a:t> </a:t>
            </a:r>
            <a:r>
              <a:rPr lang="en-US" dirty="0">
                <a:solidFill>
                  <a:srgbClr val="FFFFFF"/>
                </a:solidFill>
              </a:rPr>
              <a:t>wk</a:t>
            </a:r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3994150" y="2833688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wk</a:t>
            </a:r>
          </a:p>
        </p:txBody>
      </p:sp>
      <p:sp>
        <p:nvSpPr>
          <p:cNvPr id="51237" name="Text Box 37"/>
          <p:cNvSpPr txBox="1">
            <a:spLocks noChangeArrowheads="1"/>
          </p:cNvSpPr>
          <p:nvPr/>
        </p:nvSpPr>
        <p:spPr bwMode="auto">
          <a:xfrm>
            <a:off x="5746750" y="2833688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wk</a:t>
            </a:r>
          </a:p>
        </p:txBody>
      </p:sp>
      <p:sp>
        <p:nvSpPr>
          <p:cNvPr id="51238" name="Text Box 38"/>
          <p:cNvSpPr txBox="1">
            <a:spLocks noChangeArrowheads="1"/>
          </p:cNvSpPr>
          <p:nvPr/>
        </p:nvSpPr>
        <p:spPr bwMode="auto">
          <a:xfrm>
            <a:off x="7499350" y="2833688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wk</a:t>
            </a: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239000" y="3588603"/>
            <a:ext cx="12634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Generic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5486400" y="3588603"/>
            <a:ext cx="12634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Low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Generic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4724400" y="1447800"/>
            <a:ext cx="990600" cy="830997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12 hr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6400800" y="1447800"/>
            <a:ext cx="990600" cy="830997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12 hr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8153400" y="1447800"/>
            <a:ext cx="990600" cy="830997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12 hr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16200000">
            <a:off x="2781300" y="3390900"/>
            <a:ext cx="381000" cy="152400"/>
          </a:xfrm>
          <a:prstGeom prst="rightArrow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6200000">
            <a:off x="4610100" y="3390900"/>
            <a:ext cx="381000" cy="152400"/>
          </a:xfrm>
          <a:prstGeom prst="rightArrow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16200000">
            <a:off x="4762500" y="3390900"/>
            <a:ext cx="381000" cy="152400"/>
          </a:xfrm>
          <a:prstGeom prst="rightArrow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16200000">
            <a:off x="6286500" y="3390900"/>
            <a:ext cx="381000" cy="152400"/>
          </a:xfrm>
          <a:prstGeom prst="rightArrow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3" name="Right Arrow 42"/>
          <p:cNvSpPr/>
          <p:nvPr/>
        </p:nvSpPr>
        <p:spPr bwMode="auto">
          <a:xfrm rot="16200000">
            <a:off x="6438900" y="3390900"/>
            <a:ext cx="381000" cy="152400"/>
          </a:xfrm>
          <a:prstGeom prst="rightArrow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4" name="Right Arrow 43"/>
          <p:cNvSpPr/>
          <p:nvPr/>
        </p:nvSpPr>
        <p:spPr bwMode="auto">
          <a:xfrm rot="16200000">
            <a:off x="8039100" y="3390900"/>
            <a:ext cx="381000" cy="152400"/>
          </a:xfrm>
          <a:prstGeom prst="rightArrow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5" name="Right Arrow 44"/>
          <p:cNvSpPr/>
          <p:nvPr/>
        </p:nvSpPr>
        <p:spPr bwMode="auto">
          <a:xfrm rot="16200000">
            <a:off x="8191500" y="3390900"/>
            <a:ext cx="381000" cy="152400"/>
          </a:xfrm>
          <a:prstGeom prst="rightArrow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46" name="Right Arrow 45"/>
          <p:cNvSpPr/>
          <p:nvPr/>
        </p:nvSpPr>
        <p:spPr bwMode="auto">
          <a:xfrm rot="16200000">
            <a:off x="2933700" y="3390901"/>
            <a:ext cx="381000" cy="152400"/>
          </a:xfrm>
          <a:prstGeom prst="rightArrow">
            <a:avLst/>
          </a:prstGeom>
          <a:solidFill>
            <a:srgbClr val="FFFF00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 flipV="1">
            <a:off x="3124200" y="3810000"/>
            <a:ext cx="1905000" cy="1981200"/>
          </a:xfrm>
          <a:prstGeom prst="straightConnector1">
            <a:avLst/>
          </a:prstGeom>
          <a:ln w="25400">
            <a:headEnd type="none" w="med" len="med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657600" y="5715000"/>
            <a:ext cx="4803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Two levels to assure steady state 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 flipH="1" flipV="1">
            <a:off x="4953000" y="3886200"/>
            <a:ext cx="76200" cy="1905000"/>
          </a:xfrm>
          <a:prstGeom prst="straightConnector1">
            <a:avLst/>
          </a:prstGeom>
          <a:ln w="25400">
            <a:headEnd type="none" w="med" len="med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93"/>
    </mc:Choice>
    <mc:Fallback xmlns="">
      <p:transition spd="slow" advTm="149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" y="228600"/>
            <a:ext cx="9023350" cy="1025525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EQUIGEN </a:t>
            </a:r>
            <a:r>
              <a:rPr lang="en-US" sz="4000" i="1" u="sng" dirty="0" smtClean="0">
                <a:solidFill>
                  <a:srgbClr val="FFFF00"/>
                </a:solidFill>
              </a:rPr>
              <a:t>Chronic</a:t>
            </a:r>
            <a:r>
              <a:rPr lang="en-US" sz="4000" dirty="0" smtClean="0">
                <a:solidFill>
                  <a:srgbClr val="FFFF00"/>
                </a:solidFill>
              </a:rPr>
              <a:t> Study: Methods</a:t>
            </a: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772400" cy="5029200"/>
          </a:xfrm>
        </p:spPr>
        <p:txBody>
          <a:bodyPr/>
          <a:lstStyle/>
          <a:p>
            <a:pPr marL="457200" indent="-457200"/>
            <a:r>
              <a:rPr lang="en-US" sz="2800" dirty="0" smtClean="0"/>
              <a:t>Must be on “balanced” dosing of lamotrigine (100 bid, 200 bid, 300 bid, or 400 bid) </a:t>
            </a:r>
          </a:p>
          <a:p>
            <a:pPr marL="457200" indent="-457200"/>
            <a:r>
              <a:rPr lang="en-US" sz="2800" dirty="0" smtClean="0"/>
              <a:t>Many compliance measures</a:t>
            </a:r>
          </a:p>
          <a:p>
            <a:pPr marL="857250" lvl="1" indent="-457200"/>
            <a:r>
              <a:rPr lang="en-US" sz="2400" dirty="0" smtClean="0"/>
              <a:t>Tablet counts</a:t>
            </a:r>
          </a:p>
          <a:p>
            <a:pPr marL="857250" lvl="1" indent="-457200"/>
            <a:r>
              <a:rPr lang="en-US" sz="2400" dirty="0" smtClean="0"/>
              <a:t>Medication diaries</a:t>
            </a:r>
          </a:p>
          <a:p>
            <a:pPr marL="857250" lvl="1" indent="-457200"/>
            <a:r>
              <a:rPr lang="en-US" sz="2400" dirty="0" smtClean="0"/>
              <a:t>MEMS caps: microchip measures each time medicine bottle is opened</a:t>
            </a:r>
          </a:p>
          <a:p>
            <a:pPr marL="457200" indent="-457200"/>
            <a:r>
              <a:rPr lang="en-US" sz="2800" dirty="0" smtClean="0"/>
              <a:t>For the 3 days before PK, all doses taken within an hour of scheduled time; no missed doses for the week before</a:t>
            </a:r>
          </a:p>
          <a:p>
            <a:pPr marL="857250" lvl="1" indent="-457200"/>
            <a:endParaRPr lang="en-US" sz="2400" dirty="0" smtClean="0"/>
          </a:p>
          <a:p>
            <a:pPr marL="857250" lvl="1" indent="-457200"/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71"/>
    </mc:Choice>
    <mc:Fallback xmlns="">
      <p:transition spd="slow" advTm="2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" y="346075"/>
            <a:ext cx="9023350" cy="1025525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EQUIGEN </a:t>
            </a:r>
            <a:r>
              <a:rPr lang="en-US" sz="3600" i="1" u="sng" dirty="0" smtClean="0">
                <a:solidFill>
                  <a:srgbClr val="FFFF00"/>
                </a:solidFill>
              </a:rPr>
              <a:t>Chronic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Dose Study: </a:t>
            </a:r>
            <a:r>
              <a:rPr lang="en-US" sz="3600" dirty="0" smtClean="0">
                <a:solidFill>
                  <a:srgbClr val="FFFF00"/>
                </a:solidFill>
              </a:rPr>
              <a:t>Methods</a:t>
            </a:r>
            <a:r>
              <a:rPr lang="en-US" dirty="0"/>
              <a:t/>
            </a:r>
            <a:br>
              <a:rPr lang="en-US" dirty="0"/>
            </a:b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marL="457200" indent="-457200"/>
            <a:r>
              <a:rPr lang="en-US" sz="2800" dirty="0" smtClean="0"/>
              <a:t>In contrast to prior research EQUIGEN subjects: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</a:t>
            </a:r>
            <a:r>
              <a:rPr lang="en-US" sz="2400" dirty="0" smtClean="0"/>
              <a:t>ad epilepsy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</a:t>
            </a:r>
            <a:r>
              <a:rPr lang="en-US" sz="2400" dirty="0" smtClean="0"/>
              <a:t>ere often receiving </a:t>
            </a:r>
            <a:r>
              <a:rPr lang="en-US" sz="2400" dirty="0"/>
              <a:t>concomitant medications with potential drug–drug </a:t>
            </a:r>
            <a:r>
              <a:rPr lang="en-US" sz="2400" dirty="0" smtClean="0"/>
              <a:t>interactions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W</a:t>
            </a:r>
            <a:r>
              <a:rPr lang="en-US" sz="2400" dirty="0" smtClean="0"/>
              <a:t>ere </a:t>
            </a:r>
            <a:r>
              <a:rPr lang="en-US" sz="2400" dirty="0"/>
              <a:t>receiving daily dosing (not single </a:t>
            </a:r>
            <a:r>
              <a:rPr lang="en-US" sz="2400" dirty="0" smtClean="0"/>
              <a:t>doses)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</a:t>
            </a:r>
            <a:r>
              <a:rPr lang="en-US" sz="2400" dirty="0" smtClean="0"/>
              <a:t>nderwent </a:t>
            </a:r>
            <a:r>
              <a:rPr lang="en-US" sz="2400" dirty="0"/>
              <a:t>rigorous adherence monitoring through diaries and electronic </a:t>
            </a:r>
            <a:r>
              <a:rPr lang="en-US" sz="2400" dirty="0" smtClean="0"/>
              <a:t>methods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</a:t>
            </a:r>
            <a:r>
              <a:rPr lang="en-US" sz="2400" dirty="0" smtClean="0"/>
              <a:t>nderwent </a:t>
            </a:r>
            <a:r>
              <a:rPr lang="en-US" sz="2400" dirty="0"/>
              <a:t>monitoring of adverse effects and seizure control. </a:t>
            </a:r>
            <a:endParaRPr lang="en-US" sz="2000" dirty="0"/>
          </a:p>
          <a:p>
            <a:pPr marL="457200" indent="-457200"/>
            <a:endParaRPr lang="en-US" sz="2400" dirty="0"/>
          </a:p>
          <a:p>
            <a:pPr marL="457200" indent="-457200"/>
            <a:endParaRPr lang="en-US" dirty="0"/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8"/>
    </mc:Choice>
    <mc:Fallback xmlns="">
      <p:transition spd="slow" advTm="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" y="228600"/>
            <a:ext cx="9023350" cy="102552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EQUIGEN </a:t>
            </a:r>
            <a:r>
              <a:rPr lang="en-US" sz="3600" i="1" u="sng" dirty="0" smtClean="0">
                <a:solidFill>
                  <a:srgbClr val="FFFF00"/>
                </a:solidFill>
              </a:rPr>
              <a:t>Chronic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Dose Study: </a:t>
            </a:r>
            <a:r>
              <a:rPr lang="en-US" sz="3600" dirty="0" smtClean="0">
                <a:solidFill>
                  <a:srgbClr val="FFFF00"/>
                </a:solidFill>
              </a:rPr>
              <a:t>Results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7772400" cy="4267200"/>
          </a:xfrm>
        </p:spPr>
        <p:txBody>
          <a:bodyPr>
            <a:normAutofit fontScale="40000" lnSpcReduction="20000"/>
          </a:bodyPr>
          <a:lstStyle/>
          <a:p>
            <a:pPr marL="457200" indent="-457200"/>
            <a:r>
              <a:rPr lang="en-US" sz="5900" dirty="0" smtClean="0"/>
              <a:t>33 subjects</a:t>
            </a:r>
          </a:p>
          <a:p>
            <a:pPr marL="457200" indent="-457200"/>
            <a:r>
              <a:rPr lang="en-US" sz="5900" dirty="0" smtClean="0"/>
              <a:t>58% were on </a:t>
            </a:r>
            <a:r>
              <a:rPr lang="en-US" sz="5900" dirty="0" err="1" smtClean="0"/>
              <a:t>polytherapy</a:t>
            </a:r>
            <a:r>
              <a:rPr lang="en-US" sz="5900" dirty="0" smtClean="0"/>
              <a:t> with other antiepileptic drugs, 18% had enzyme inducing drug-drug interactions with lamotrigine</a:t>
            </a:r>
          </a:p>
          <a:p>
            <a:pPr marL="457200" indent="-457200"/>
            <a:r>
              <a:rPr lang="en-US" sz="5900" dirty="0" smtClean="0"/>
              <a:t>Remarkable compliance: </a:t>
            </a:r>
          </a:p>
          <a:p>
            <a:pPr marL="857250" lvl="1" indent="-457200"/>
            <a:r>
              <a:rPr lang="en-US" sz="5100" dirty="0" smtClean="0"/>
              <a:t>132 </a:t>
            </a:r>
            <a:r>
              <a:rPr lang="en-US" sz="5100" dirty="0"/>
              <a:t>completed treatment periods with 3696 </a:t>
            </a:r>
            <a:r>
              <a:rPr lang="en-US" sz="5100" dirty="0" smtClean="0"/>
              <a:t>doses</a:t>
            </a:r>
          </a:p>
          <a:p>
            <a:pPr marL="857250" lvl="1" indent="-457200"/>
            <a:r>
              <a:rPr lang="en-US" sz="5100" dirty="0" smtClean="0"/>
              <a:t>Only </a:t>
            </a:r>
            <a:r>
              <a:rPr lang="en-US" sz="5100" dirty="0"/>
              <a:t>11 instances of minor compliance violations (single late or missed doses) leading to a makeup period. </a:t>
            </a:r>
          </a:p>
          <a:p>
            <a:pPr marL="457200" indent="-457200"/>
            <a:r>
              <a:rPr lang="en-US" sz="5900" b="1" dirty="0" smtClean="0"/>
              <a:t>No loss of seizure control </a:t>
            </a:r>
          </a:p>
          <a:p>
            <a:pPr marL="457200" indent="-457200"/>
            <a:r>
              <a:rPr lang="en-US" sz="5900" b="1" dirty="0" smtClean="0"/>
              <a:t>No unexpected adverse effects and standardized side effect measure scores were not different between generics</a:t>
            </a:r>
            <a:r>
              <a:rPr lang="en-US" sz="3400" b="1" dirty="0" smtClean="0"/>
              <a:t> </a:t>
            </a:r>
          </a:p>
          <a:p>
            <a:pPr marL="457200" indent="-457200"/>
            <a:endParaRPr lang="en-US" sz="2400" dirty="0"/>
          </a:p>
          <a:p>
            <a:pPr marL="457200" indent="-457200"/>
            <a:endParaRPr lang="en-US" sz="2400" dirty="0"/>
          </a:p>
          <a:p>
            <a:pPr marL="457200" indent="-457200"/>
            <a:endParaRPr lang="en-US" dirty="0"/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24"/>
    </mc:Choice>
    <mc:Fallback xmlns="">
      <p:transition spd="slow" advTm="78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" y="228600"/>
            <a:ext cx="9023350" cy="102552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EQUIGEN </a:t>
            </a:r>
            <a:r>
              <a:rPr lang="en-US" sz="3600" i="1" u="sng" dirty="0" smtClean="0">
                <a:solidFill>
                  <a:srgbClr val="FFFF00"/>
                </a:solidFill>
              </a:rPr>
              <a:t>Chronic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Dose Study: </a:t>
            </a:r>
            <a:r>
              <a:rPr lang="en-US" sz="3600" dirty="0" smtClean="0">
                <a:solidFill>
                  <a:srgbClr val="FFFF00"/>
                </a:solidFill>
              </a:rPr>
              <a:t>Result</a:t>
            </a:r>
            <a:r>
              <a:rPr lang="en-US" sz="3600" dirty="0" smtClean="0">
                <a:solidFill>
                  <a:schemeClr val="tx1"/>
                </a:solidFill>
              </a:rPr>
              <a:t>s</a:t>
            </a:r>
            <a:r>
              <a:rPr lang="en-US" dirty="0"/>
              <a:t/>
            </a:r>
            <a:br>
              <a:rPr lang="en-US" dirty="0"/>
            </a:b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153400" cy="5029200"/>
          </a:xfrm>
        </p:spPr>
        <p:txBody>
          <a:bodyPr>
            <a:normAutofit fontScale="92500" lnSpcReduction="20000"/>
          </a:bodyPr>
          <a:lstStyle/>
          <a:p>
            <a:pPr marL="457200" indent="-457200"/>
            <a:r>
              <a:rPr lang="en-US" sz="3000" dirty="0" smtClean="0"/>
              <a:t>No outlier subjects for </a:t>
            </a:r>
            <a:r>
              <a:rPr lang="en-US" sz="3000" dirty="0" err="1" smtClean="0"/>
              <a:t>Cmax</a:t>
            </a:r>
            <a:r>
              <a:rPr lang="en-US" sz="3000" dirty="0" smtClean="0"/>
              <a:t> or AUC</a:t>
            </a:r>
            <a:endParaRPr lang="en-US" sz="3500" i="1" dirty="0" smtClean="0">
              <a:solidFill>
                <a:srgbClr val="FFFF00"/>
              </a:solidFill>
            </a:endParaRPr>
          </a:p>
          <a:p>
            <a:pPr marL="457200" indent="-457200"/>
            <a:r>
              <a:rPr lang="en-US" sz="3000" i="1" dirty="0" err="1" smtClean="0"/>
              <a:t>Cmax</a:t>
            </a:r>
            <a:r>
              <a:rPr lang="en-US" sz="3000" i="1" dirty="0" smtClean="0"/>
              <a:t>: </a:t>
            </a:r>
          </a:p>
          <a:p>
            <a:pPr marL="857250" lvl="1" indent="-457200"/>
            <a:r>
              <a:rPr lang="en-US" sz="3000" b="1" i="1" dirty="0" smtClean="0"/>
              <a:t>“high” generic 5.03 </a:t>
            </a:r>
          </a:p>
          <a:p>
            <a:pPr marL="857250" lvl="1" indent="-457200"/>
            <a:r>
              <a:rPr lang="en-US" sz="3000" b="1" i="1" dirty="0" smtClean="0"/>
              <a:t>“low” generic 4.96</a:t>
            </a:r>
          </a:p>
          <a:p>
            <a:pPr marL="857250" lvl="1" indent="-457200"/>
            <a:r>
              <a:rPr lang="en-US" sz="3000" b="1" i="1" dirty="0" smtClean="0"/>
              <a:t>90%CI: </a:t>
            </a:r>
            <a:r>
              <a:rPr lang="en-US" sz="3000" b="1" i="1" u="sng" dirty="0" smtClean="0"/>
              <a:t>99-105%</a:t>
            </a:r>
          </a:p>
          <a:p>
            <a:pPr marL="457200" indent="-457200"/>
            <a:r>
              <a:rPr lang="en-US" sz="3000" i="1" dirty="0" smtClean="0"/>
              <a:t>AUC: </a:t>
            </a:r>
          </a:p>
          <a:p>
            <a:pPr marL="857250" lvl="1" indent="-457200"/>
            <a:r>
              <a:rPr lang="en-US" sz="3000" b="1" i="1" dirty="0"/>
              <a:t>“high” generic </a:t>
            </a:r>
            <a:r>
              <a:rPr lang="en-US" sz="3000" b="1" i="1" dirty="0" smtClean="0"/>
              <a:t>2722 </a:t>
            </a:r>
          </a:p>
          <a:p>
            <a:pPr marL="857250" lvl="1" indent="-457200"/>
            <a:r>
              <a:rPr lang="en-US" sz="3000" b="1" i="1" dirty="0" smtClean="0"/>
              <a:t>“low” generic 2710</a:t>
            </a:r>
          </a:p>
          <a:p>
            <a:pPr marL="857250" lvl="1" indent="-457200"/>
            <a:r>
              <a:rPr lang="en-US" sz="3000" b="1" i="1" dirty="0" smtClean="0"/>
              <a:t>90%CI: </a:t>
            </a:r>
            <a:r>
              <a:rPr lang="en-US" sz="3000" b="1" i="1" u="sng" dirty="0" smtClean="0"/>
              <a:t>98-103%</a:t>
            </a:r>
          </a:p>
          <a:p>
            <a:pPr marL="457200" indent="-457200"/>
            <a:endParaRPr lang="en-US" sz="2400" dirty="0"/>
          </a:p>
          <a:p>
            <a:pPr marL="457200" indent="-457200"/>
            <a:endParaRPr lang="en-US" sz="2400" dirty="0"/>
          </a:p>
          <a:p>
            <a:pPr marL="457200" indent="-457200"/>
            <a:endParaRPr lang="en-US" dirty="0"/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47"/>
    </mc:Choice>
    <mc:Fallback xmlns="">
      <p:transition spd="slow" advTm="50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5620" y="140831"/>
            <a:ext cx="56380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Chronic Dose Study: 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No Significant Difference </a:t>
            </a:r>
            <a:r>
              <a:rPr lang="en-US" sz="2800" b="1" dirty="0" err="1" smtClean="0">
                <a:solidFill>
                  <a:srgbClr val="FFFF00"/>
                </a:solidFill>
              </a:rPr>
              <a:t>Cmax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8600" y="3352800"/>
            <a:ext cx="2553904" cy="307777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smtClean="0"/>
              <a:t>Dose Normalized 200 mg BID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094938"/>
            <a:ext cx="7756229" cy="567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70"/>
    </mc:Choice>
    <mc:Fallback xmlns="">
      <p:transition spd="slow" advTm="4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2743200" y="3200400"/>
            <a:ext cx="12192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228600" y="3048000"/>
            <a:ext cx="3810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3962400" y="2286000"/>
            <a:ext cx="381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4343400" y="3200400"/>
            <a:ext cx="11430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5486400" y="2286000"/>
            <a:ext cx="381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5867400" y="3200400"/>
            <a:ext cx="11430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7010400" y="2286000"/>
            <a:ext cx="381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7391400" y="3200400"/>
            <a:ext cx="11430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8534400" y="2286000"/>
            <a:ext cx="381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228600" y="381000"/>
            <a:ext cx="2121093" cy="4616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randomization</a:t>
            </a: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381000" y="914400"/>
            <a:ext cx="0" cy="2057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5105400" y="4648200"/>
            <a:ext cx="11095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Brand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 dose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1828800" y="4572000"/>
            <a:ext cx="12634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Generic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 dose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3733800" y="1447800"/>
            <a:ext cx="990600" cy="830997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96  hr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3581400" y="381000"/>
            <a:ext cx="5096267" cy="523220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EQUIGEN-single dose </a:t>
            </a:r>
            <a:r>
              <a:rPr lang="en-US" sz="2800" dirty="0">
                <a:solidFill>
                  <a:srgbClr val="FFFFFF"/>
                </a:solidFill>
              </a:rPr>
              <a:t>STUDY</a:t>
            </a:r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3068347" y="2833688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/>
              <a:t> </a:t>
            </a:r>
            <a:r>
              <a:rPr lang="en-US" dirty="0">
                <a:solidFill>
                  <a:srgbClr val="FFFFFF"/>
                </a:solidFill>
              </a:rPr>
              <a:t>wk</a:t>
            </a:r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4363747" y="2833688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wk</a:t>
            </a:r>
          </a:p>
        </p:txBody>
      </p:sp>
      <p:sp>
        <p:nvSpPr>
          <p:cNvPr id="51237" name="Text Box 37"/>
          <p:cNvSpPr txBox="1">
            <a:spLocks noChangeArrowheads="1"/>
          </p:cNvSpPr>
          <p:nvPr/>
        </p:nvSpPr>
        <p:spPr bwMode="auto">
          <a:xfrm>
            <a:off x="5963947" y="2833688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wk</a:t>
            </a:r>
          </a:p>
        </p:txBody>
      </p:sp>
      <p:sp>
        <p:nvSpPr>
          <p:cNvPr id="51238" name="Text Box 38"/>
          <p:cNvSpPr txBox="1">
            <a:spLocks noChangeArrowheads="1"/>
          </p:cNvSpPr>
          <p:nvPr/>
        </p:nvSpPr>
        <p:spPr bwMode="auto">
          <a:xfrm>
            <a:off x="7499350" y="2833688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wk</a:t>
            </a: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533400" y="6253163"/>
            <a:ext cx="2936060" cy="461665"/>
          </a:xfrm>
          <a:prstGeom prst="rect">
            <a:avLst/>
          </a:prstGeom>
          <a:solidFill>
            <a:schemeClr val="tx2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FINAL </a:t>
            </a:r>
            <a:r>
              <a:rPr lang="en-US" dirty="0">
                <a:solidFill>
                  <a:srgbClr val="FFFFFF"/>
                </a:solidFill>
              </a:rPr>
              <a:t>PROTOCOL</a:t>
            </a: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880513" y="4655403"/>
            <a:ext cx="12634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Generic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 dose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6629400" y="4648200"/>
            <a:ext cx="12634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Low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Generic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 dose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5257800" y="1447800"/>
            <a:ext cx="990600" cy="830997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96 hr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6781800" y="1447800"/>
            <a:ext cx="990600" cy="830997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96 hr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8153400" y="1447800"/>
            <a:ext cx="990600" cy="830997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96 hr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7" name="Line 5"/>
          <p:cNvSpPr>
            <a:spLocks noChangeShapeType="1"/>
          </p:cNvSpPr>
          <p:nvPr/>
        </p:nvSpPr>
        <p:spPr bwMode="auto">
          <a:xfrm>
            <a:off x="1676400" y="3200400"/>
            <a:ext cx="12192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8" name="Line 5"/>
          <p:cNvSpPr>
            <a:spLocks noChangeShapeType="1"/>
          </p:cNvSpPr>
          <p:nvPr/>
        </p:nvSpPr>
        <p:spPr bwMode="auto">
          <a:xfrm>
            <a:off x="609600" y="3200400"/>
            <a:ext cx="12192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2362200" y="2209800"/>
            <a:ext cx="381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838200" y="2209800"/>
            <a:ext cx="3810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1981200" y="1371600"/>
            <a:ext cx="990600" cy="830997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96 hr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609600" y="1371600"/>
            <a:ext cx="990600" cy="830997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96 hr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" name="Text Box 35"/>
          <p:cNvSpPr txBox="1">
            <a:spLocks noChangeArrowheads="1"/>
          </p:cNvSpPr>
          <p:nvPr/>
        </p:nvSpPr>
        <p:spPr bwMode="auto">
          <a:xfrm>
            <a:off x="1315747" y="2814935"/>
            <a:ext cx="817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/>
              <a:t> </a:t>
            </a:r>
            <a:r>
              <a:rPr lang="en-US" dirty="0">
                <a:solidFill>
                  <a:srgbClr val="FFFFFF"/>
                </a:solidFill>
              </a:rPr>
              <a:t>wk</a:t>
            </a: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3581400" y="4572000"/>
            <a:ext cx="12634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Low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Generic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 dose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381000" y="4572000"/>
            <a:ext cx="11095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Brand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 dose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rot="16200000" flipV="1">
            <a:off x="590550" y="4286250"/>
            <a:ext cx="685800" cy="381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rot="16200000" flipV="1">
            <a:off x="2114551" y="4286250"/>
            <a:ext cx="685800" cy="381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rot="16200000" flipV="1">
            <a:off x="3676650" y="4362450"/>
            <a:ext cx="685800" cy="381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6200000" flipV="1">
            <a:off x="5306600" y="4370800"/>
            <a:ext cx="533400" cy="21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rot="5400000" flipH="1" flipV="1">
            <a:off x="6705600" y="4343400"/>
            <a:ext cx="685800" cy="762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rot="5400000" flipH="1" flipV="1">
            <a:off x="8134350" y="4286250"/>
            <a:ext cx="685800" cy="1905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1219200" y="3352800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washout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19400" y="3352800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washout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43400" y="3352800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washout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67400" y="3352800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washout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91400" y="3333690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washout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12"/>
    </mc:Choice>
    <mc:Fallback xmlns="">
      <p:transition spd="slow" advTm="14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685800" y="2095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dirty="0">
                <a:solidFill>
                  <a:srgbClr val="FAFD00"/>
                </a:solidFill>
              </a:rPr>
              <a:t>Disclosure: </a:t>
            </a:r>
            <a:r>
              <a:rPr lang="en-US" sz="3200" dirty="0" smtClean="0">
                <a:solidFill>
                  <a:srgbClr val="FAFD00"/>
                </a:solidFill>
              </a:rPr>
              <a:t>Michael Privitera</a:t>
            </a:r>
            <a:r>
              <a:rPr lang="en-US" sz="3200" i="1" dirty="0" smtClean="0">
                <a:solidFill>
                  <a:srgbClr val="FAFD00"/>
                </a:solidFill>
              </a:rPr>
              <a:t>,</a:t>
            </a:r>
            <a:r>
              <a:rPr lang="en-US" sz="3200" dirty="0" smtClean="0">
                <a:solidFill>
                  <a:srgbClr val="FAFD00"/>
                </a:solidFill>
              </a:rPr>
              <a:t> M.D</a:t>
            </a:r>
            <a:r>
              <a:rPr lang="en-US" sz="3200" dirty="0">
                <a:solidFill>
                  <a:srgbClr val="FAFD00"/>
                </a:solidFill>
              </a:rPr>
              <a:t>.</a:t>
            </a:r>
          </a:p>
        </p:txBody>
      </p:sp>
      <p:sp>
        <p:nvSpPr>
          <p:cNvPr id="5125" name="Line 4"/>
          <p:cNvSpPr>
            <a:spLocks noChangeShapeType="1"/>
          </p:cNvSpPr>
          <p:nvPr/>
        </p:nvSpPr>
        <p:spPr bwMode="auto">
          <a:xfrm>
            <a:off x="914400" y="1447800"/>
            <a:ext cx="7556500" cy="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422031" y="1752600"/>
            <a:ext cx="868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l">
              <a:lnSpc>
                <a:spcPct val="113000"/>
              </a:lnSpc>
              <a:spcBef>
                <a:spcPct val="50000"/>
              </a:spcBef>
              <a:buClr>
                <a:schemeClr val="bg2"/>
              </a:buClr>
              <a:buSzPct val="65000"/>
              <a:buFont typeface="Monotype Sorts" pitchFamily="2" charset="2"/>
              <a:buChar char=" "/>
              <a:tabLst>
                <a:tab pos="5715000" algn="l"/>
              </a:tabLst>
            </a:pPr>
            <a:r>
              <a:rPr lang="en-US" sz="2400" b="1" u="sng" dirty="0">
                <a:solidFill>
                  <a:srgbClr val="FFFFFF"/>
                </a:solidFill>
              </a:rPr>
              <a:t>Research Support / Grants	</a:t>
            </a:r>
            <a:endParaRPr lang="en-US" sz="2400" b="1" u="sng" dirty="0" smtClean="0">
              <a:solidFill>
                <a:srgbClr val="FFFFFF"/>
              </a:solidFill>
            </a:endParaRPr>
          </a:p>
          <a:p>
            <a:pPr marL="800100" lvl="1" indent="-342900">
              <a:lnSpc>
                <a:spcPct val="113000"/>
              </a:lnSpc>
              <a:spcBef>
                <a:spcPct val="50000"/>
              </a:spcBef>
              <a:buClr>
                <a:schemeClr val="bg2"/>
              </a:buClr>
              <a:buSzPct val="65000"/>
              <a:buFont typeface="Monotype Sorts" pitchFamily="2" charset="2"/>
              <a:buChar char=" "/>
              <a:tabLst>
                <a:tab pos="5715000" algn="l"/>
              </a:tabLst>
            </a:pPr>
            <a:r>
              <a:rPr lang="en-US" sz="2400" dirty="0" smtClean="0">
                <a:solidFill>
                  <a:srgbClr val="FFFFFF"/>
                </a:solidFill>
              </a:rPr>
              <a:t>UCB, Eisai, </a:t>
            </a:r>
            <a:r>
              <a:rPr lang="en-US" dirty="0" err="1">
                <a:solidFill>
                  <a:srgbClr val="FFFFFF"/>
                </a:solidFill>
              </a:rPr>
              <a:t>Neuren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Pharma; </a:t>
            </a:r>
          </a:p>
          <a:p>
            <a:pPr marL="800100" lvl="1" indent="-342900">
              <a:lnSpc>
                <a:spcPct val="113000"/>
              </a:lnSpc>
              <a:spcBef>
                <a:spcPct val="50000"/>
              </a:spcBef>
              <a:buClr>
                <a:schemeClr val="bg2"/>
              </a:buClr>
              <a:buSzPct val="65000"/>
              <a:buFont typeface="Monotype Sorts" pitchFamily="2" charset="2"/>
              <a:buChar char=" "/>
              <a:tabLst>
                <a:tab pos="571500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EQUIGEN: FDA</a:t>
            </a:r>
            <a:r>
              <a:rPr lang="en-US" sz="2400" dirty="0" smtClean="0">
                <a:solidFill>
                  <a:srgbClr val="FFFFFF"/>
                </a:solidFill>
              </a:rPr>
              <a:t>, American Epilepsy Society, Epilepsy Foundation </a:t>
            </a:r>
            <a:endParaRPr lang="en-US" sz="2200" dirty="0">
              <a:solidFill>
                <a:srgbClr val="FFFFFF"/>
              </a:solidFill>
            </a:endParaRPr>
          </a:p>
          <a:p>
            <a:pPr marL="342900" indent="-342900" algn="l">
              <a:lnSpc>
                <a:spcPct val="113000"/>
              </a:lnSpc>
              <a:spcBef>
                <a:spcPct val="50000"/>
              </a:spcBef>
              <a:spcAft>
                <a:spcPct val="20000"/>
              </a:spcAft>
              <a:buClr>
                <a:schemeClr val="bg2"/>
              </a:buClr>
              <a:buSzPct val="65000"/>
              <a:buFont typeface="Monotype Sorts" pitchFamily="2" charset="2"/>
              <a:buChar char=" "/>
              <a:tabLst>
                <a:tab pos="5715000" algn="l"/>
              </a:tabLst>
            </a:pPr>
            <a:r>
              <a:rPr lang="en-US" sz="2400" b="1" u="sng" dirty="0" smtClean="0">
                <a:solidFill>
                  <a:srgbClr val="FFFFFF"/>
                </a:solidFill>
              </a:rPr>
              <a:t>Other</a:t>
            </a:r>
            <a:r>
              <a:rPr lang="en-US" sz="2400" b="1" u="sng" dirty="0">
                <a:solidFill>
                  <a:srgbClr val="FFFFFF"/>
                </a:solidFill>
              </a:rPr>
              <a:t>	</a:t>
            </a:r>
            <a:endParaRPr lang="en-US" sz="2400" b="1" u="sng" dirty="0" smtClean="0">
              <a:solidFill>
                <a:srgbClr val="FFFFFF"/>
              </a:solidFill>
            </a:endParaRPr>
          </a:p>
          <a:p>
            <a:pPr marL="800100" lvl="1" indent="-342900" algn="l">
              <a:lnSpc>
                <a:spcPct val="113000"/>
              </a:lnSpc>
              <a:spcBef>
                <a:spcPct val="50000"/>
              </a:spcBef>
              <a:spcAft>
                <a:spcPct val="20000"/>
              </a:spcAft>
              <a:buClr>
                <a:schemeClr val="bg2"/>
              </a:buClr>
              <a:buSzPct val="65000"/>
              <a:buFont typeface="Monotype Sorts" pitchFamily="2" charset="2"/>
              <a:buChar char=" "/>
              <a:tabLst>
                <a:tab pos="5715000" algn="l"/>
              </a:tabLst>
            </a:pPr>
            <a:r>
              <a:rPr lang="en-US" sz="2400" dirty="0" smtClean="0">
                <a:solidFill>
                  <a:srgbClr val="FFFFFF"/>
                </a:solidFill>
              </a:rPr>
              <a:t>DSMB: </a:t>
            </a:r>
            <a:r>
              <a:rPr lang="en-US" sz="2400" dirty="0" err="1" smtClean="0">
                <a:solidFill>
                  <a:srgbClr val="FFFFFF"/>
                </a:solidFill>
              </a:rPr>
              <a:t>Astellas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Upsher</a:t>
            </a:r>
            <a:r>
              <a:rPr lang="en-US" sz="2400" dirty="0" smtClean="0">
                <a:solidFill>
                  <a:srgbClr val="FFFFFF"/>
                </a:solidFill>
              </a:rPr>
              <a:t> Smith             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" y="346075"/>
            <a:ext cx="9023350" cy="1025525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EQUIGEN Studies: Conclusions</a:t>
            </a:r>
            <a:r>
              <a:rPr lang="en-US" dirty="0"/>
              <a:t/>
            </a:r>
            <a:br>
              <a:rPr lang="en-US" dirty="0"/>
            </a:b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19200"/>
            <a:ext cx="7772400" cy="5029200"/>
          </a:xfrm>
        </p:spPr>
        <p:txBody>
          <a:bodyPr/>
          <a:lstStyle/>
          <a:p>
            <a:pPr marL="457200" indent="-457200"/>
            <a:r>
              <a:rPr lang="en-US" sz="2400" b="0" dirty="0" smtClean="0"/>
              <a:t>We found no deviation from FDA bioequivalence standards in </a:t>
            </a:r>
            <a:r>
              <a:rPr lang="en-US" sz="2400" b="0" dirty="0" err="1" smtClean="0"/>
              <a:t>Cmax</a:t>
            </a:r>
            <a:r>
              <a:rPr lang="en-US" sz="2400" b="0" dirty="0" smtClean="0"/>
              <a:t> and AUC comparing the two most disparate generics in a chronic dosing study, in a single dose study and our findings were replicated by another group </a:t>
            </a:r>
            <a:r>
              <a:rPr lang="en-US" sz="2400" b="0" dirty="0" err="1" smtClean="0"/>
              <a:t>Teva</a:t>
            </a:r>
            <a:r>
              <a:rPr lang="en-US" sz="2400" b="0" dirty="0" smtClean="0"/>
              <a:t> vs brand in chronic dosing study</a:t>
            </a:r>
          </a:p>
          <a:p>
            <a:pPr marL="457200" indent="-457200"/>
            <a:r>
              <a:rPr lang="en-US" sz="2400" b="0" dirty="0" smtClean="0"/>
              <a:t>No </a:t>
            </a:r>
            <a:r>
              <a:rPr lang="en-US" sz="2400" b="0" dirty="0"/>
              <a:t>difference inducers vs </a:t>
            </a:r>
            <a:r>
              <a:rPr lang="en-US" sz="2400" b="0" dirty="0" smtClean="0"/>
              <a:t>no inducers</a:t>
            </a:r>
          </a:p>
          <a:p>
            <a:pPr marL="457200" indent="-457200"/>
            <a:r>
              <a:rPr lang="en-US" sz="2400" b="0" dirty="0" smtClean="0"/>
              <a:t>Chronic </a:t>
            </a:r>
            <a:r>
              <a:rPr lang="en-US" sz="2400" b="0" dirty="0"/>
              <a:t>dosing generic equivalence trials are feasible and compliance is </a:t>
            </a:r>
            <a:r>
              <a:rPr lang="en-US" sz="2400" b="0" dirty="0" smtClean="0"/>
              <a:t>excellent</a:t>
            </a:r>
          </a:p>
          <a:p>
            <a:pPr marL="457200" indent="-457200"/>
            <a:r>
              <a:rPr lang="en-US" sz="2400" b="0" i="1" dirty="0" smtClean="0">
                <a:solidFill>
                  <a:srgbClr val="FFFF00"/>
                </a:solidFill>
              </a:rPr>
              <a:t>Then why so many problems reported? </a:t>
            </a:r>
          </a:p>
          <a:p>
            <a:pPr marL="857250" lvl="1" indent="-457200"/>
            <a:r>
              <a:rPr lang="en-US" sz="2000" dirty="0" smtClean="0"/>
              <a:t>Nocebo effect</a:t>
            </a:r>
          </a:p>
          <a:p>
            <a:pPr marL="857250" lvl="1" indent="-457200"/>
            <a:r>
              <a:rPr lang="en-US" sz="2000" dirty="0" smtClean="0"/>
              <a:t>Attributing spontaneous seizures to generics</a:t>
            </a:r>
          </a:p>
          <a:p>
            <a:pPr marL="857250" lvl="1" indent="-457200"/>
            <a:r>
              <a:rPr lang="en-US" sz="2000" dirty="0" smtClean="0"/>
              <a:t>Pill color confusion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	</a:t>
            </a:r>
            <a:endParaRPr lang="en-US" sz="2400" dirty="0"/>
          </a:p>
          <a:p>
            <a:pPr marL="457200" indent="-457200"/>
            <a:endParaRPr lang="en-US" sz="2400" dirty="0"/>
          </a:p>
          <a:p>
            <a:pPr marL="457200" indent="-457200"/>
            <a:endParaRPr lang="en-US" sz="2400" dirty="0"/>
          </a:p>
          <a:p>
            <a:pPr marL="457200" indent="-457200"/>
            <a:endParaRPr lang="en-US" dirty="0"/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3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85"/>
    </mc:Choice>
    <mc:Fallback xmlns="">
      <p:transition spd="slow" advTm="199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5620" y="140831"/>
            <a:ext cx="667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It’s Easy to Confuse Generic Tablets…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P:\AES Board\Generic issues\FDA RFQ 2011\Manuscripts and abstracts\Generic pills confused 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990600"/>
            <a:ext cx="325755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31"/>
    </mc:Choice>
    <mc:Fallback xmlns="">
      <p:transition spd="slow" advTm="182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31242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solidFill>
                  <a:srgbClr val="FFFF00"/>
                </a:solidFill>
              </a:rPr>
              <a:t>Generic Antiepileptic Drug Equivalence: The EQUIGEN Trial 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590800"/>
            <a:ext cx="7239000" cy="1676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Study Team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Michel Berg, MD (Co-PI)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Timothy Welty, Pharm 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Barry Gidal, Pharm 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Francisco Diaz, PhD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Jerzy Szaflarski, MD, PhD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Barbara Dworetzky, MD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Lebron Paige, MD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John Pollard, MD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07"/>
    </mc:Choice>
    <mc:Fallback xmlns="">
      <p:transition spd="slow" advTm="2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838200"/>
            <a:ext cx="5867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FFFFFF"/>
                </a:solidFill>
                <a:ea typeface="+mn-ea"/>
              </a:rPr>
              <a:t>Seizures and Stress: What it Means, How to Block the Connection</a:t>
            </a:r>
            <a:endParaRPr lang="en-US" sz="4000" b="1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42693" name="Text Box 5"/>
          <p:cNvSpPr txBox="1">
            <a:spLocks noGrp="1" noChangeArrowheads="1"/>
          </p:cNvSpPr>
          <p:nvPr>
            <p:ph type="subTitle" idx="1"/>
          </p:nvPr>
        </p:nvSpPr>
        <p:spPr>
          <a:xfrm>
            <a:off x="0" y="4495800"/>
            <a:ext cx="4191000" cy="685800"/>
          </a:xfrm>
        </p:spPr>
        <p:txBody>
          <a:bodyPr lIns="91440" tIns="45720" rIns="91440" bIns="45720"/>
          <a:lstStyle/>
          <a:p>
            <a:pPr>
              <a:spcBef>
                <a:spcPct val="0"/>
              </a:spcBef>
              <a:defRPr/>
            </a:pPr>
            <a:r>
              <a:rPr lang="en-US" sz="2400" b="1" dirty="0" smtClean="0">
                <a:effectLst/>
                <a:latin typeface="Arial" charset="0"/>
              </a:rPr>
              <a:t>Michael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smtClean="0">
                <a:effectLst/>
                <a:latin typeface="Arial" charset="0"/>
              </a:rPr>
              <a:t>Privitera, MD</a:t>
            </a:r>
          </a:p>
          <a:p>
            <a:pPr>
              <a:spcBef>
                <a:spcPct val="0"/>
              </a:spcBef>
              <a:defRPr/>
            </a:pPr>
            <a:r>
              <a:rPr lang="en-US" sz="2400" b="1" dirty="0" smtClean="0">
                <a:effectLst/>
                <a:latin typeface="Arial" charset="0"/>
              </a:rPr>
              <a:t>Professor Neurology</a:t>
            </a:r>
          </a:p>
          <a:p>
            <a:pPr>
              <a:spcBef>
                <a:spcPct val="0"/>
              </a:spcBef>
              <a:defRPr/>
            </a:pPr>
            <a:endParaRPr lang="en-US" sz="2400" b="1" dirty="0" smtClean="0">
              <a:effectLst/>
              <a:latin typeface="Arial" charset="0"/>
            </a:endParaRPr>
          </a:p>
          <a:p>
            <a:pPr algn="r">
              <a:spcBef>
                <a:spcPct val="0"/>
              </a:spcBef>
              <a:defRPr/>
            </a:pPr>
            <a:endParaRPr lang="en-US" sz="2400" b="1" dirty="0" smtClean="0">
              <a:solidFill>
                <a:srgbClr val="8787FF"/>
              </a:solidFill>
              <a:effectLst/>
              <a:latin typeface="Arial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013325" y="5842337"/>
            <a:ext cx="3762568" cy="10156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  <a:ea typeface="+mn-ea"/>
              </a:rPr>
              <a:t>Epilepsy Center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  <a:ea typeface="+mn-ea"/>
              </a:rPr>
              <a:t>UC Neuroscience Institute</a:t>
            </a:r>
            <a:endParaRPr lang="en-US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91"/>
    </mc:Choice>
    <mc:Fallback xmlns="">
      <p:transition spd="slow" advTm="21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</a:rPr>
              <a:t>Seizures and Epilepsy: More Common Than You Think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752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Tahoma" pitchFamily="34" charset="0"/>
              </a:rPr>
              <a:t>About 2.2 million epilepsy cases in the US (lifetime 1 in 26 people)</a:t>
            </a:r>
          </a:p>
          <a:p>
            <a:pPr>
              <a:defRPr/>
            </a:pPr>
            <a:r>
              <a:rPr lang="en-US" sz="2800" dirty="0" smtClean="0">
                <a:latin typeface="Tahoma" pitchFamily="34" charset="0"/>
              </a:rPr>
              <a:t>Up to 30% will become medication resistant</a:t>
            </a:r>
          </a:p>
          <a:p>
            <a:pPr>
              <a:defRPr/>
            </a:pPr>
            <a:r>
              <a:rPr lang="en-US" sz="2800" dirty="0">
                <a:latin typeface="Tahoma" pitchFamily="34" charset="0"/>
              </a:rPr>
              <a:t>Medication resistant epilepsy: </a:t>
            </a:r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Failed to become seizure free after adequate trials of two different antiepileptic drugs. </a:t>
            </a:r>
            <a:endParaRPr lang="en-US" sz="2800" dirty="0" smtClean="0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96"/>
    </mc:Choice>
    <mc:Fallback xmlns="">
      <p:transition spd="slow" advTm="6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  <a:noFill/>
          <a:ln/>
        </p:spPr>
        <p:txBody>
          <a:bodyPr lIns="90488" tIns="44450" rIns="90488" bIns="44450" anchor="b"/>
          <a:lstStyle/>
          <a:p>
            <a:pPr algn="ctr"/>
            <a:r>
              <a:rPr lang="en-US" sz="3600" dirty="0" smtClean="0">
                <a:latin typeface="Arial" charset="0"/>
              </a:rPr>
              <a:t>New Medications Have Not Made A  Major Impact on Seizure Freedom </a:t>
            </a:r>
            <a:endParaRPr lang="en-US" sz="4000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295400" y="1676400"/>
            <a:ext cx="7848600" cy="3429000"/>
          </a:xfrm>
        </p:spPr>
        <p:txBody>
          <a:bodyPr/>
          <a:lstStyle/>
          <a:p>
            <a:r>
              <a:rPr lang="en-US" sz="2400" b="1" dirty="0" smtClean="0">
                <a:latin typeface="Arial" charset="0"/>
                <a:cs typeface="Arial" pitchFamily="34" charset="0"/>
              </a:rPr>
              <a:t>We’ve manipulated neurotransmitters, receptor targets, dozens of models of epilepsy, and decades of translational research: </a:t>
            </a:r>
          </a:p>
          <a:p>
            <a:pPr lvl="1"/>
            <a:r>
              <a:rPr lang="en-US" sz="2000" b="1" dirty="0" smtClean="0">
                <a:latin typeface="Arial" charset="0"/>
                <a:cs typeface="Arial" pitchFamily="34" charset="0"/>
              </a:rPr>
              <a:t>16 new antiepileptic drugs, two devices since 1993</a:t>
            </a:r>
          </a:p>
          <a:p>
            <a:pPr lvl="1"/>
            <a:r>
              <a:rPr lang="en-US" sz="2000" b="1" dirty="0" smtClean="0">
                <a:latin typeface="Arial" charset="0"/>
                <a:cs typeface="Arial" pitchFamily="34" charset="0"/>
              </a:rPr>
              <a:t>Each new drug costs about $1 Billion! </a:t>
            </a:r>
          </a:p>
          <a:p>
            <a:pPr lvl="1"/>
            <a:r>
              <a:rPr lang="en-US" sz="2000" b="1" dirty="0" smtClean="0">
                <a:latin typeface="Arial" charset="0"/>
                <a:cs typeface="Arial" pitchFamily="34" charset="0"/>
              </a:rPr>
              <a:t>Average new antiepileptic drug makes only 2-3% seizure free</a:t>
            </a:r>
          </a:p>
          <a:p>
            <a:pPr lvl="1"/>
            <a:r>
              <a:rPr lang="en-US" sz="2000" b="1" dirty="0" smtClean="0">
                <a:latin typeface="Arial" charset="0"/>
                <a:cs typeface="Arial" pitchFamily="34" charset="0"/>
              </a:rPr>
              <a:t>All new drugs have pros and cons</a:t>
            </a:r>
          </a:p>
          <a:p>
            <a:r>
              <a:rPr lang="en-US" sz="2400" b="1" dirty="0" smtClean="0">
                <a:latin typeface="Arial" charset="0"/>
                <a:cs typeface="Arial" pitchFamily="34" charset="0"/>
              </a:rPr>
              <a:t>How about a different approach? </a:t>
            </a:r>
          </a:p>
          <a:p>
            <a:pPr lvl="1"/>
            <a:r>
              <a:rPr lang="en-US" sz="2000" b="1" i="1" dirty="0" smtClean="0">
                <a:solidFill>
                  <a:srgbClr val="FFFF00"/>
                </a:solidFill>
                <a:latin typeface="Arial" charset="0"/>
                <a:cs typeface="Arial" pitchFamily="34" charset="0"/>
              </a:rPr>
              <a:t>Stress modification</a:t>
            </a:r>
          </a:p>
          <a:p>
            <a:pPr lvl="1"/>
            <a:r>
              <a:rPr lang="en-US" sz="2000" b="1" dirty="0" smtClean="0">
                <a:latin typeface="Arial" charset="0"/>
                <a:cs typeface="Arial" pitchFamily="34" charset="0"/>
              </a:rPr>
              <a:t>Seizure prediction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50828"/>
      </p:ext>
    </p:extLst>
  </p:cSld>
  <p:clrMapOvr>
    <a:masterClrMapping/>
  </p:clrMapOvr>
  <p:transition advTm="92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3000" y="30480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sudden and apparently unpredictable nature of seizures is one of the most disabling aspects of the disorder epilepsy. </a:t>
            </a:r>
            <a:b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401149"/>
      </p:ext>
    </p:extLst>
  </p:cSld>
  <p:clrMapOvr>
    <a:masterClrMapping/>
  </p:clrMapOvr>
  <p:transition advTm="54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Stress is a Common Seizure Precipitant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3059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Most people with epilepsy wonder “why did that seizure happen when it did?”</a:t>
            </a:r>
          </a:p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Stress is the most commonly reported precipitant by people with epilepsy</a:t>
            </a:r>
          </a:p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Up to 2/3 of people with epilepsy report stress as a precipitant in 6 different questionnaire studies </a:t>
            </a:r>
          </a:p>
          <a:p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36"/>
    </mc:Choice>
    <mc:Fallback xmlns="">
      <p:transition spd="slow" advTm="58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z="3600" dirty="0" smtClean="0">
                <a:latin typeface="Tahoma" pitchFamily="34" charset="0"/>
                <a:cs typeface="Tahoma" pitchFamily="34" charset="0"/>
              </a:rPr>
              <a:t>Seizure Precipitants Reported by People with Epilepsy in Diary Studies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  <a:buFont typeface="Monotype Sorts" pitchFamily="2" charset="2"/>
              <a:buChar char="u"/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Sleep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deprivation </a:t>
            </a:r>
          </a:p>
          <a:p>
            <a:pPr lvl="1">
              <a:lnSpc>
                <a:spcPct val="80000"/>
              </a:lnSpc>
              <a:buFont typeface="Monotype Sorts" pitchFamily="2" charset="2"/>
              <a:buChar char="u"/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Menstruation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lnSpc>
                <a:spcPct val="80000"/>
              </a:lnSpc>
              <a:buFont typeface="Monotype Sorts" pitchFamily="2" charset="2"/>
              <a:buChar char="u"/>
              <a:defRPr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Medication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noncompliance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lnSpc>
                <a:spcPct val="80000"/>
              </a:lnSpc>
              <a:buFont typeface="Monotype Sorts" pitchFamily="2" charset="2"/>
              <a:buChar char="u"/>
              <a:defRPr/>
            </a:pP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Intercurrent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illness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lnSpc>
                <a:spcPct val="80000"/>
              </a:lnSpc>
              <a:buFont typeface="Monotype Sorts" pitchFamily="2" charset="2"/>
              <a:buChar char="u"/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Alcohol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1">
              <a:lnSpc>
                <a:spcPct val="80000"/>
              </a:lnSpc>
              <a:buFont typeface="Monotype Sorts" pitchFamily="2" charset="2"/>
              <a:buChar char="u"/>
              <a:defRPr/>
            </a:pPr>
            <a:r>
              <a:rPr lang="en-US" b="1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Stress and stressful life events</a:t>
            </a:r>
          </a:p>
          <a:p>
            <a:pPr lvl="1">
              <a:lnSpc>
                <a:spcPct val="80000"/>
              </a:lnSpc>
              <a:buFont typeface="Monotype Sorts" pitchFamily="2" charset="2"/>
              <a:buChar char="u"/>
              <a:defRPr/>
            </a:pP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55"/>
    </mc:Choice>
    <mc:Fallback xmlns="">
      <p:transition spd="slow" advTm="2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Freeform 3"/>
          <p:cNvSpPr>
            <a:spLocks/>
          </p:cNvSpPr>
          <p:nvPr/>
        </p:nvSpPr>
        <p:spPr bwMode="auto">
          <a:xfrm>
            <a:off x="6308725" y="4449762"/>
            <a:ext cx="2038350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72" y="84"/>
              </a:cxn>
              <a:cxn ang="0">
                <a:pos x="564" y="228"/>
              </a:cxn>
              <a:cxn ang="0">
                <a:pos x="816" y="264"/>
              </a:cxn>
              <a:cxn ang="0">
                <a:pos x="948" y="504"/>
              </a:cxn>
              <a:cxn ang="0">
                <a:pos x="1188" y="624"/>
              </a:cxn>
              <a:cxn ang="0">
                <a:pos x="1284" y="672"/>
              </a:cxn>
            </a:cxnLst>
            <a:rect l="0" t="0" r="r" b="b"/>
            <a:pathLst>
              <a:path w="1284" h="672">
                <a:moveTo>
                  <a:pt x="0" y="0"/>
                </a:moveTo>
                <a:lnTo>
                  <a:pt x="372" y="84"/>
                </a:lnTo>
                <a:lnTo>
                  <a:pt x="564" y="228"/>
                </a:lnTo>
                <a:lnTo>
                  <a:pt x="816" y="264"/>
                </a:lnTo>
                <a:lnTo>
                  <a:pt x="948" y="504"/>
                </a:lnTo>
                <a:lnTo>
                  <a:pt x="1188" y="624"/>
                </a:lnTo>
                <a:lnTo>
                  <a:pt x="1284" y="672"/>
                </a:ln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54725" y="4264025"/>
            <a:ext cx="2444750" cy="1905000"/>
            <a:chOff x="576" y="900"/>
            <a:chExt cx="2556" cy="1992"/>
          </a:xfrm>
        </p:grpSpPr>
        <p:sp>
          <p:nvSpPr>
            <p:cNvPr id="251909" name="Line 5"/>
            <p:cNvSpPr>
              <a:spLocks noChangeShapeType="1"/>
            </p:cNvSpPr>
            <p:nvPr/>
          </p:nvSpPr>
          <p:spPr bwMode="auto">
            <a:xfrm>
              <a:off x="588" y="900"/>
              <a:ext cx="0" cy="198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251910" name="Line 6"/>
            <p:cNvSpPr>
              <a:spLocks noChangeShapeType="1"/>
            </p:cNvSpPr>
            <p:nvPr/>
          </p:nvSpPr>
          <p:spPr bwMode="auto">
            <a:xfrm>
              <a:off x="576" y="2892"/>
              <a:ext cx="2556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</p:grpSp>
      <p:sp>
        <p:nvSpPr>
          <p:cNvPr id="251911" name="Text Box 7"/>
          <p:cNvSpPr txBox="1">
            <a:spLocks noChangeArrowheads="1"/>
          </p:cNvSpPr>
          <p:nvPr/>
        </p:nvSpPr>
        <p:spPr bwMode="auto">
          <a:xfrm rot="-5400000">
            <a:off x="4351015" y="4945385"/>
            <a:ext cx="1697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ea typeface="+mn-ea"/>
              </a:rPr>
              <a:t>Fund </a:t>
            </a:r>
            <a:r>
              <a:rPr lang="en-US" sz="1800" b="1" dirty="0" smtClean="0">
                <a:solidFill>
                  <a:srgbClr val="FFFF00"/>
                </a:solidFill>
                <a:ea typeface="+mn-ea"/>
              </a:rPr>
              <a:t>Balance</a:t>
            </a:r>
          </a:p>
          <a:p>
            <a:r>
              <a:rPr lang="en-US" sz="1800" b="1" dirty="0" smtClean="0">
                <a:solidFill>
                  <a:srgbClr val="FFFF00"/>
                </a:solidFill>
                <a:ea typeface="+mn-ea"/>
              </a:rPr>
              <a:t>(thousands)</a:t>
            </a:r>
            <a:endParaRPr lang="en-US" sz="1800" b="1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5562600" y="5322887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ea typeface="+mn-ea"/>
              </a:rPr>
              <a:t>10</a:t>
            </a:r>
          </a:p>
        </p:txBody>
      </p:sp>
      <p:sp>
        <p:nvSpPr>
          <p:cNvPr id="251913" name="Text Box 9"/>
          <p:cNvSpPr txBox="1">
            <a:spLocks noChangeArrowheads="1"/>
          </p:cNvSpPr>
          <p:nvPr/>
        </p:nvSpPr>
        <p:spPr bwMode="auto">
          <a:xfrm>
            <a:off x="5562600" y="4687887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  <a:ea typeface="+mn-ea"/>
              </a:rPr>
              <a:t>20</a:t>
            </a:r>
          </a:p>
        </p:txBody>
      </p:sp>
      <p:sp>
        <p:nvSpPr>
          <p:cNvPr id="251914" name="Text Box 10"/>
          <p:cNvSpPr txBox="1">
            <a:spLocks noChangeArrowheads="1"/>
          </p:cNvSpPr>
          <p:nvPr/>
        </p:nvSpPr>
        <p:spPr bwMode="auto">
          <a:xfrm>
            <a:off x="5562600" y="4052887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ea typeface="+mn-ea"/>
              </a:rPr>
              <a:t>30</a:t>
            </a:r>
          </a:p>
        </p:txBody>
      </p:sp>
      <p:sp>
        <p:nvSpPr>
          <p:cNvPr id="251915" name="Text Box 11"/>
          <p:cNvSpPr txBox="1">
            <a:spLocks noChangeArrowheads="1"/>
          </p:cNvSpPr>
          <p:nvPr/>
        </p:nvSpPr>
        <p:spPr bwMode="auto">
          <a:xfrm>
            <a:off x="5689600" y="5957887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  <a:ea typeface="+mn-ea"/>
              </a:rPr>
              <a:t>0</a:t>
            </a:r>
          </a:p>
        </p:txBody>
      </p:sp>
      <p:sp>
        <p:nvSpPr>
          <p:cNvPr id="251916" name="Text Box 12"/>
          <p:cNvSpPr txBox="1">
            <a:spLocks noChangeArrowheads="1"/>
          </p:cNvSpPr>
          <p:nvPr/>
        </p:nvSpPr>
        <p:spPr bwMode="auto">
          <a:xfrm>
            <a:off x="6385328" y="3690937"/>
            <a:ext cx="2018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FF00"/>
                </a:solidFill>
                <a:ea typeface="+mn-ea"/>
              </a:rPr>
              <a:t>Retirement Fund</a:t>
            </a:r>
            <a:endParaRPr lang="en-US" sz="1800" b="1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251920" name="Rectangle 16"/>
          <p:cNvSpPr>
            <a:spLocks noChangeArrowheads="1"/>
          </p:cNvSpPr>
          <p:nvPr/>
        </p:nvSpPr>
        <p:spPr bwMode="auto">
          <a:xfrm>
            <a:off x="419100" y="131763"/>
            <a:ext cx="84661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i="1">
                <a:solidFill>
                  <a:srgbClr val="FFFF66"/>
                </a:solidFill>
                <a:ea typeface="+mn-ea"/>
              </a:rPr>
              <a:t>Stress:  A real or perceived threat to health and/or well-being</a:t>
            </a:r>
          </a:p>
        </p:txBody>
      </p:sp>
      <p:pic>
        <p:nvPicPr>
          <p:cNvPr id="251906" name="Picture 2" descr="traffic ja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3952522"/>
            <a:ext cx="2209800" cy="2905478"/>
          </a:xfrm>
          <a:prstGeom prst="rect">
            <a:avLst/>
          </a:prstGeom>
          <a:noFill/>
        </p:spPr>
      </p:pic>
      <p:pic>
        <p:nvPicPr>
          <p:cNvPr id="15" name="Picture 14" descr="PTSD Marin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44251" y="1320800"/>
            <a:ext cx="3727949" cy="2413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782319"/>
      </p:ext>
    </p:extLst>
  </p:cSld>
  <p:clrMapOvr>
    <a:masterClrMapping/>
  </p:clrMapOvr>
  <p:transition advTm="2902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25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190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Background on the Controversy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82025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Every day several million tablets of generic AEDs are taken by people with epilepsy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Generic drugs can be an important weapon to combat health care costs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FDA estimated $56.7 billion per year saved in 2002 by generic substitution</a:t>
            </a:r>
          </a:p>
          <a:p>
            <a:pPr>
              <a:lnSpc>
                <a:spcPct val="80000"/>
              </a:lnSpc>
            </a:pPr>
            <a:r>
              <a:rPr lang="en-US" sz="2400" u="sng" dirty="0" smtClean="0"/>
              <a:t>Advocacy groups</a:t>
            </a:r>
            <a:r>
              <a:rPr lang="en-US" sz="2400" dirty="0" smtClean="0"/>
              <a:t>: indiscriminate generic substitution in people with epilepsy can cause problems because FDA rules allow too much </a:t>
            </a:r>
            <a:r>
              <a:rPr lang="en-US" sz="2400" i="1" dirty="0" smtClean="0">
                <a:solidFill>
                  <a:srgbClr val="FFFF00"/>
                </a:solidFill>
              </a:rPr>
              <a:t>variability</a:t>
            </a:r>
            <a:r>
              <a:rPr lang="en-US" sz="2400" i="1" dirty="0" smtClean="0"/>
              <a:t> </a:t>
            </a:r>
            <a:r>
              <a:rPr lang="en-US" sz="2400" dirty="0" smtClean="0"/>
              <a:t>across formulations</a:t>
            </a:r>
            <a:endParaRPr lang="en-US" sz="2400" u="sng" dirty="0" smtClean="0"/>
          </a:p>
          <a:p>
            <a:pPr>
              <a:lnSpc>
                <a:spcPct val="80000"/>
              </a:lnSpc>
            </a:pPr>
            <a:r>
              <a:rPr lang="en-US" sz="2400" u="sng" dirty="0" smtClean="0"/>
              <a:t>FDA:</a:t>
            </a:r>
            <a:r>
              <a:rPr lang="en-US" sz="2400" dirty="0" smtClean="0"/>
              <a:t> it has no </a:t>
            </a:r>
            <a:r>
              <a:rPr lang="en-US" sz="2400" i="1" dirty="0" smtClean="0">
                <a:solidFill>
                  <a:srgbClr val="FFFF00"/>
                </a:solidFill>
              </a:rPr>
              <a:t>reliable</a:t>
            </a:r>
            <a:r>
              <a:rPr lang="en-US" sz="2400" dirty="0" smtClean="0"/>
              <a:t> documentation of generics causing problems and formulations are </a:t>
            </a:r>
            <a:r>
              <a:rPr lang="en-US" sz="2400" i="1" dirty="0" smtClean="0">
                <a:solidFill>
                  <a:srgbClr val="FFFF00"/>
                </a:solidFill>
              </a:rPr>
              <a:t>interchangeable</a:t>
            </a:r>
            <a:r>
              <a:rPr lang="en-US" sz="2400" dirty="0" smtClean="0"/>
              <a:t> without additional testing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41"/>
    </mc:Choice>
    <mc:Fallback xmlns="">
      <p:transition spd="slow" advTm="66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arto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55"/>
    </mc:Choice>
    <mc:Fallback xmlns="">
      <p:transition spd="slow" advTm="5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34" name="Straight Connector 3"/>
          <p:cNvCxnSpPr>
            <a:cxnSpLocks noChangeShapeType="1"/>
          </p:cNvCxnSpPr>
          <p:nvPr/>
        </p:nvCxnSpPr>
        <p:spPr bwMode="auto">
          <a:xfrm>
            <a:off x="152400" y="2362200"/>
            <a:ext cx="8763000" cy="0"/>
          </a:xfrm>
          <a:prstGeom prst="line">
            <a:avLst/>
          </a:prstGeom>
          <a:noFill/>
          <a:ln w="44450" algn="ctr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sp>
        <p:nvSpPr>
          <p:cNvPr id="6" name="Freeform 5"/>
          <p:cNvSpPr/>
          <p:nvPr/>
        </p:nvSpPr>
        <p:spPr bwMode="auto">
          <a:xfrm>
            <a:off x="536575" y="2085975"/>
            <a:ext cx="8694738" cy="2573338"/>
          </a:xfrm>
          <a:custGeom>
            <a:avLst/>
            <a:gdLst>
              <a:gd name="connsiteX0" fmla="*/ 0 w 8694057"/>
              <a:gd name="connsiteY0" fmla="*/ 2573867 h 2573867"/>
              <a:gd name="connsiteX1" fmla="*/ 1262742 w 8694057"/>
              <a:gd name="connsiteY1" fmla="*/ 2298095 h 2573867"/>
              <a:gd name="connsiteX2" fmla="*/ 1741714 w 8694057"/>
              <a:gd name="connsiteY2" fmla="*/ 1630438 h 2573867"/>
              <a:gd name="connsiteX3" fmla="*/ 2496457 w 8694057"/>
              <a:gd name="connsiteY3" fmla="*/ 2385181 h 2573867"/>
              <a:gd name="connsiteX4" fmla="*/ 3062514 w 8694057"/>
              <a:gd name="connsiteY4" fmla="*/ 2515810 h 2573867"/>
              <a:gd name="connsiteX5" fmla="*/ 3918857 w 8694057"/>
              <a:gd name="connsiteY5" fmla="*/ 2094895 h 2573867"/>
              <a:gd name="connsiteX6" fmla="*/ 4397828 w 8694057"/>
              <a:gd name="connsiteY6" fmla="*/ 1572381 h 2573867"/>
              <a:gd name="connsiteX7" fmla="*/ 5036457 w 8694057"/>
              <a:gd name="connsiteY7" fmla="*/ 1543352 h 2573867"/>
              <a:gd name="connsiteX8" fmla="*/ 5791200 w 8694057"/>
              <a:gd name="connsiteY8" fmla="*/ 135467 h 2573867"/>
              <a:gd name="connsiteX9" fmla="*/ 6386285 w 8694057"/>
              <a:gd name="connsiteY9" fmla="*/ 730552 h 2573867"/>
              <a:gd name="connsiteX10" fmla="*/ 6691085 w 8694057"/>
              <a:gd name="connsiteY10" fmla="*/ 1035352 h 2573867"/>
              <a:gd name="connsiteX11" fmla="*/ 7373257 w 8694057"/>
              <a:gd name="connsiteY11" fmla="*/ 1325638 h 2573867"/>
              <a:gd name="connsiteX12" fmla="*/ 7997371 w 8694057"/>
              <a:gd name="connsiteY12" fmla="*/ 556381 h 2573867"/>
              <a:gd name="connsiteX13" fmla="*/ 8592457 w 8694057"/>
              <a:gd name="connsiteY13" fmla="*/ 1006324 h 2573867"/>
              <a:gd name="connsiteX14" fmla="*/ 8606971 w 8694057"/>
              <a:gd name="connsiteY14" fmla="*/ 1006324 h 257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694057" h="2573867">
                <a:moveTo>
                  <a:pt x="0" y="2573867"/>
                </a:moveTo>
                <a:cubicBezTo>
                  <a:pt x="486228" y="2514600"/>
                  <a:pt x="972456" y="2455333"/>
                  <a:pt x="1262742" y="2298095"/>
                </a:cubicBezTo>
                <a:cubicBezTo>
                  <a:pt x="1553028" y="2140857"/>
                  <a:pt x="1536095" y="1615924"/>
                  <a:pt x="1741714" y="1630438"/>
                </a:cubicBezTo>
                <a:cubicBezTo>
                  <a:pt x="1947333" y="1644952"/>
                  <a:pt x="2276324" y="2237619"/>
                  <a:pt x="2496457" y="2385181"/>
                </a:cubicBezTo>
                <a:cubicBezTo>
                  <a:pt x="2716590" y="2532743"/>
                  <a:pt x="2825447" y="2564191"/>
                  <a:pt x="3062514" y="2515810"/>
                </a:cubicBezTo>
                <a:cubicBezTo>
                  <a:pt x="3299581" y="2467429"/>
                  <a:pt x="3696305" y="2252133"/>
                  <a:pt x="3918857" y="2094895"/>
                </a:cubicBezTo>
                <a:cubicBezTo>
                  <a:pt x="4141409" y="1937657"/>
                  <a:pt x="4211561" y="1664305"/>
                  <a:pt x="4397828" y="1572381"/>
                </a:cubicBezTo>
                <a:cubicBezTo>
                  <a:pt x="4584095" y="1480457"/>
                  <a:pt x="4804228" y="1782838"/>
                  <a:pt x="5036457" y="1543352"/>
                </a:cubicBezTo>
                <a:cubicBezTo>
                  <a:pt x="5268686" y="1303866"/>
                  <a:pt x="5566229" y="270934"/>
                  <a:pt x="5791200" y="135467"/>
                </a:cubicBezTo>
                <a:cubicBezTo>
                  <a:pt x="6016171" y="0"/>
                  <a:pt x="6386285" y="730552"/>
                  <a:pt x="6386285" y="730552"/>
                </a:cubicBezTo>
                <a:cubicBezTo>
                  <a:pt x="6536266" y="880533"/>
                  <a:pt x="6526590" y="936171"/>
                  <a:pt x="6691085" y="1035352"/>
                </a:cubicBezTo>
                <a:cubicBezTo>
                  <a:pt x="6855580" y="1134533"/>
                  <a:pt x="7155543" y="1405466"/>
                  <a:pt x="7373257" y="1325638"/>
                </a:cubicBezTo>
                <a:cubicBezTo>
                  <a:pt x="7590971" y="1245810"/>
                  <a:pt x="7794171" y="609600"/>
                  <a:pt x="7997371" y="556381"/>
                </a:cubicBezTo>
                <a:cubicBezTo>
                  <a:pt x="8200571" y="503162"/>
                  <a:pt x="8490857" y="931334"/>
                  <a:pt x="8592457" y="1006324"/>
                </a:cubicBezTo>
                <a:cubicBezTo>
                  <a:pt x="8694057" y="1081315"/>
                  <a:pt x="8650514" y="1043819"/>
                  <a:pt x="8606971" y="1006324"/>
                </a:cubicBezTo>
              </a:path>
            </a:pathLst>
          </a:custGeom>
          <a:noFill/>
          <a:ln w="539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76200" y="1828800"/>
            <a:ext cx="267977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+mn-ea"/>
              </a:rPr>
              <a:t>Seizure Threshold</a:t>
            </a:r>
          </a:p>
        </p:txBody>
      </p:sp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3917950" y="5943600"/>
            <a:ext cx="958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ea typeface="+mn-ea"/>
              </a:rPr>
              <a:t>time</a:t>
            </a:r>
            <a:endParaRPr lang="en-US" dirty="0">
              <a:solidFill>
                <a:srgbClr val="FFFFFF"/>
              </a:solidFill>
              <a:ea typeface="+mn-ea"/>
            </a:endParaRPr>
          </a:p>
        </p:txBody>
      </p:sp>
      <p:cxnSp>
        <p:nvCxnSpPr>
          <p:cNvPr id="44038" name="Straight Arrow Connector 10"/>
          <p:cNvCxnSpPr>
            <a:cxnSpLocks noChangeShapeType="1"/>
          </p:cNvCxnSpPr>
          <p:nvPr/>
        </p:nvCxnSpPr>
        <p:spPr bwMode="auto">
          <a:xfrm>
            <a:off x="4876800" y="6248400"/>
            <a:ext cx="9144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4040" name="Straight Arrow Connector 15"/>
          <p:cNvCxnSpPr>
            <a:cxnSpLocks noChangeShapeType="1"/>
          </p:cNvCxnSpPr>
          <p:nvPr/>
        </p:nvCxnSpPr>
        <p:spPr bwMode="auto">
          <a:xfrm rot="5400000">
            <a:off x="6094413" y="1752600"/>
            <a:ext cx="611188" cy="1587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19" name="TextBox 18"/>
          <p:cNvSpPr txBox="1"/>
          <p:nvPr/>
        </p:nvSpPr>
        <p:spPr>
          <a:xfrm>
            <a:off x="1752600" y="4953000"/>
            <a:ext cx="1195388" cy="4619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+mn-ea"/>
              </a:rPr>
              <a:t>Alcohol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5800" y="4648200"/>
            <a:ext cx="1057275" cy="4619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+mn-ea"/>
              </a:rPr>
              <a:t>Stress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53063" y="4198938"/>
            <a:ext cx="1195387" cy="4603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>
                <a:alpha val="62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+mn-ea"/>
              </a:rPr>
              <a:t>Alcohol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62663" y="3352800"/>
            <a:ext cx="1244600" cy="8302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1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+mn-ea"/>
              </a:rPr>
              <a:t>Missed </a:t>
            </a: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+mn-ea"/>
              </a:rPr>
              <a:t>Meds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24800" y="3581400"/>
            <a:ext cx="10572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46000"/>
                    </a:srgbClr>
                  </a:outerShdw>
                </a:effectLst>
                <a:ea typeface="+mn-ea"/>
              </a:rPr>
              <a:t>Stress</a:t>
            </a:r>
          </a:p>
        </p:txBody>
      </p:sp>
      <p:cxnSp>
        <p:nvCxnSpPr>
          <p:cNvPr id="44046" name="Straight Arrow Connector 29"/>
          <p:cNvCxnSpPr>
            <a:cxnSpLocks noChangeShapeType="1"/>
          </p:cNvCxnSpPr>
          <p:nvPr/>
        </p:nvCxnSpPr>
        <p:spPr bwMode="auto">
          <a:xfrm rot="5400000" flipH="1" flipV="1">
            <a:off x="1790700" y="4457700"/>
            <a:ext cx="914400" cy="76200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4047" name="Straight Arrow Connector 33"/>
          <p:cNvCxnSpPr>
            <a:cxnSpLocks noChangeShapeType="1"/>
          </p:cNvCxnSpPr>
          <p:nvPr/>
        </p:nvCxnSpPr>
        <p:spPr bwMode="auto">
          <a:xfrm rot="5400000" flipH="1" flipV="1">
            <a:off x="4457700" y="4229100"/>
            <a:ext cx="914400" cy="76200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4048" name="Straight Arrow Connector 34"/>
          <p:cNvCxnSpPr>
            <a:cxnSpLocks noChangeShapeType="1"/>
          </p:cNvCxnSpPr>
          <p:nvPr/>
        </p:nvCxnSpPr>
        <p:spPr bwMode="auto">
          <a:xfrm rot="5400000" flipH="1" flipV="1">
            <a:off x="5372100" y="3771900"/>
            <a:ext cx="914400" cy="76200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404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5829300" y="2857500"/>
            <a:ext cx="914400" cy="76200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cxnSp>
        <p:nvCxnSpPr>
          <p:cNvPr id="44050" name="Straight Arrow Connector 36"/>
          <p:cNvCxnSpPr>
            <a:cxnSpLocks noChangeShapeType="1"/>
          </p:cNvCxnSpPr>
          <p:nvPr/>
        </p:nvCxnSpPr>
        <p:spPr bwMode="auto">
          <a:xfrm rot="5400000" flipH="1" flipV="1">
            <a:off x="8039100" y="3238500"/>
            <a:ext cx="914400" cy="76200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44055" name="TextBox 24"/>
          <p:cNvSpPr txBox="1">
            <a:spLocks noChangeArrowheads="1"/>
          </p:cNvSpPr>
          <p:nvPr/>
        </p:nvSpPr>
        <p:spPr bwMode="auto">
          <a:xfrm>
            <a:off x="304800" y="152400"/>
            <a:ext cx="4460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  <a:ea typeface="+mn-ea"/>
              </a:rPr>
              <a:t>Seizure Threshold Complicates</a:t>
            </a:r>
          </a:p>
          <a:p>
            <a:r>
              <a:rPr lang="en-US" dirty="0">
                <a:solidFill>
                  <a:srgbClr val="FFFF00"/>
                </a:solidFill>
                <a:ea typeface="+mn-ea"/>
              </a:rPr>
              <a:t>Study of </a:t>
            </a:r>
            <a:r>
              <a:rPr lang="en-US" dirty="0" smtClean="0">
                <a:solidFill>
                  <a:srgbClr val="FFFF00"/>
                </a:solidFill>
                <a:ea typeface="+mn-ea"/>
              </a:rPr>
              <a:t>Triggers</a:t>
            </a:r>
            <a:endParaRPr lang="en-US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44056" name="Rectangle 25"/>
          <p:cNvSpPr>
            <a:spLocks noChangeArrowheads="1"/>
          </p:cNvSpPr>
          <p:nvPr/>
        </p:nvSpPr>
        <p:spPr bwMode="auto">
          <a:xfrm>
            <a:off x="228600" y="152400"/>
            <a:ext cx="4495800" cy="914400"/>
          </a:xfrm>
          <a:prstGeom prst="rect">
            <a:avLst/>
          </a:prstGeom>
          <a:noFill/>
          <a:ln w="3175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" y="2971800"/>
            <a:ext cx="26280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a typeface="+mn-ea"/>
              </a:rPr>
              <a:t>Seizure Tendency</a:t>
            </a:r>
            <a:endParaRPr lang="en-US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457200" y="3429000"/>
            <a:ext cx="228600" cy="1143000"/>
          </a:xfrm>
          <a:prstGeom prst="downArrow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  <a:ea typeface="+mn-ea"/>
            </a:endParaRPr>
          </a:p>
        </p:txBody>
      </p:sp>
      <p:sp>
        <p:nvSpPr>
          <p:cNvPr id="29" name="Explosion 2 28"/>
          <p:cNvSpPr/>
          <p:nvPr/>
        </p:nvSpPr>
        <p:spPr bwMode="auto">
          <a:xfrm>
            <a:off x="5181600" y="228600"/>
            <a:ext cx="3581400" cy="1371600"/>
          </a:xfrm>
          <a:prstGeom prst="irregularSeal2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000000"/>
                </a:solidFill>
                <a:ea typeface="+mn-ea"/>
              </a:rPr>
              <a:t>SEIZURE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39"/>
    </mc:Choice>
    <mc:Fallback xmlns="">
      <p:transition spd="slow" advTm="76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Rodent Data Indicates Interaction of HPA Axis &amp; Seizures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Stress activates the hypothalamic-pituitary-adrenal axis producing glucocorticoid secretion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Systemic administration of glucocorticoids in rodents increases neuronal excitability and seizure frequency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O’Toole (2014) showed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corticotropin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releasing hormone antagonist blocked seizure activation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pilocarpine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27"/>
    </mc:Choice>
    <mc:Fallback xmlns="">
      <p:transition spd="slow" advTm="78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93037" cy="1143000"/>
          </a:xfrm>
        </p:spPr>
        <p:txBody>
          <a:bodyPr/>
          <a:lstStyle/>
          <a:p>
            <a:r>
              <a:rPr 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Some People With Epilepsy Can Predict Seizures (to a degree)</a:t>
            </a:r>
            <a:endParaRPr lang="en-US" sz="3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752600"/>
            <a:ext cx="77724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People with epilepsy filled out a diary every day and were asked “What’s the chance you will have a seizure in the next 24 hours?”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Seizure </a:t>
            </a:r>
            <a:r>
              <a:rPr lang="en-US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predictors: </a:t>
            </a: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those people who could predict seizures better than chance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About 1 out of 5 were “predictors”</a:t>
            </a:r>
          </a:p>
          <a:p>
            <a:pPr lvl="1">
              <a:lnSpc>
                <a:spcPct val="90000"/>
              </a:lnSpc>
            </a:pPr>
            <a:r>
              <a:rPr lang="en-US" u="sng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 stress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self reported best predictor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1143000" y="57150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  <a:latin typeface="Tahoma" pitchFamily="34" charset="0"/>
                <a:ea typeface="+mn-ea"/>
              </a:rPr>
              <a:t>Haut </a:t>
            </a:r>
            <a:r>
              <a:rPr lang="en-US" sz="1800" dirty="0" smtClean="0">
                <a:solidFill>
                  <a:srgbClr val="FFFFFF"/>
                </a:solidFill>
                <a:latin typeface="Tahoma" pitchFamily="34" charset="0"/>
                <a:ea typeface="+mn-ea"/>
              </a:rPr>
              <a:t>et al, Neurology </a:t>
            </a:r>
            <a:r>
              <a:rPr lang="en-US" sz="1800" dirty="0">
                <a:solidFill>
                  <a:srgbClr val="FFFFFF"/>
                </a:solidFill>
                <a:latin typeface="Tahoma" pitchFamily="34" charset="0"/>
                <a:ea typeface="+mn-ea"/>
              </a:rPr>
              <a:t>2007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9"/>
    </mc:Choice>
    <mc:Fallback xmlns="">
      <p:transition spd="slow" advTm="5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1143000"/>
          </a:xfrm>
        </p:spPr>
        <p:txBody>
          <a:bodyPr/>
          <a:lstStyle/>
          <a:p>
            <a:r>
              <a:rPr lang="en-US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Many People Can Tell When The Chance of a Seizure Is Higher  </a:t>
            </a:r>
            <a:endParaRPr lang="en-US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208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327062"/>
              </p:ext>
            </p:extLst>
          </p:nvPr>
        </p:nvGraphicFramePr>
        <p:xfrm>
          <a:off x="76200" y="1676400"/>
          <a:ext cx="89916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6" imgW="5479560" imgH="2266200" progId="Word.Document.8">
                  <p:embed/>
                </p:oleObj>
              </mc:Choice>
              <mc:Fallback>
                <p:oleObj name="Document" r:id="rId6" imgW="5479560" imgH="2266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676400"/>
                        <a:ext cx="8991600" cy="5181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2286000" y="3200400"/>
            <a:ext cx="1219200" cy="2286000"/>
          </a:xfrm>
          <a:prstGeom prst="ellipse">
            <a:avLst/>
          </a:prstGeom>
          <a:noFill/>
          <a:ln w="50800" cap="flat" cmpd="sng" algn="ctr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  <a:ea typeface="+mn-ea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629400" y="2819400"/>
            <a:ext cx="1371600" cy="2667000"/>
          </a:xfrm>
          <a:prstGeom prst="ellipse">
            <a:avLst/>
          </a:prstGeom>
          <a:noFill/>
          <a:ln w="50800" cap="flat" cmpd="sng" algn="ctr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4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6"/>
    </mc:Choice>
    <mc:Fallback xmlns="">
      <p:transition spd="slow" advTm="36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93037" cy="1143000"/>
          </a:xfrm>
        </p:spPr>
        <p:txBody>
          <a:bodyPr/>
          <a:lstStyle/>
          <a:p>
            <a:r>
              <a:rPr 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Characteristics of People Who Believe Stress Precipitates Seizures</a:t>
            </a:r>
            <a:endParaRPr lang="en-US" sz="3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600200"/>
            <a:ext cx="7848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Population: 266 sequential patients in our epilepsy center who either endorsed stress as seizure precipitant (n=219) or not (47).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Results: People said stress leading to seizures could be either chronic (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wk-mo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; 85%) or acute (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hr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-day; 68%)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Risk factors are depression or anxiety measured by NDDI-E and GAD7; only anxiety significant in multivariate analysis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Many people have tried stress reduction and 88% of those who tried believe it reduced seizures.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Analysis of same group with Childhood Trauma Questionnaire showed higher emotional abuse</a:t>
            </a:r>
          </a:p>
          <a:p>
            <a:pPr>
              <a:lnSpc>
                <a:spcPct val="90000"/>
              </a:lnSpc>
            </a:pPr>
            <a:endParaRPr lang="en-US" sz="2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2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29"/>
    </mc:Choice>
    <mc:Fallback xmlns="">
      <p:transition spd="slow" advTm="231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Stress Management Program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Patients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Multiple Sclerosis Prevented Development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Brain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esions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133600"/>
            <a:ext cx="7772400" cy="4114800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121 subjects; 16 sessions over 24 weeks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Wait list control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MRI scans showed 77% controls had new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enhancing lesions vs 55% of stress reduction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difference once counseling stopped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First time counseling or psychotherapy prevented new brain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Mohr D, Neurology 2012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78"/>
    </mc:Choice>
    <mc:Fallback xmlns="">
      <p:transition spd="slow" advTm="7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Mindfulness Improved QOL in Seizures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772400" cy="4114800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Medication resistant epilepsy patients randomized to mindfulness or social support, single blind (could change meds)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 sessions over 8 weeks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Primary Outcome: quality of life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Both groups improved; mindfulness significantly better in QOL, depression, anxiety, seizures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Class 2 evidence mindfulness improves QOL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Tang et al, Neurology 2015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43"/>
    </mc:Choice>
    <mc:Fallback xmlns="">
      <p:transition spd="slow" advTm="102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952500" y="4160227"/>
            <a:ext cx="3429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5862935"/>
            <a:ext cx="266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81500" y="3389475"/>
            <a:ext cx="914400" cy="76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95900" y="3395336"/>
            <a:ext cx="3352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57800" y="5065875"/>
            <a:ext cx="343193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81500" y="4151475"/>
            <a:ext cx="914400" cy="914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85800" y="528834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Pre-Study Baseline</a:t>
            </a:r>
            <a:endParaRPr lang="en-US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52" name="Straight Connector 51"/>
          <p:cNvCxnSpPr>
            <a:endCxn id="54" idx="1"/>
          </p:cNvCxnSpPr>
          <p:nvPr/>
        </p:nvCxnSpPr>
        <p:spPr>
          <a:xfrm flipV="1">
            <a:off x="1905000" y="5865168"/>
            <a:ext cx="685800" cy="22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590800" y="56343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2 Months</a:t>
            </a:r>
            <a:endParaRPr lang="en-US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99285" y="56343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3 Months</a:t>
            </a:r>
            <a:endParaRPr lang="en-US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56" name="Straight Connector 55"/>
          <p:cNvCxnSpPr>
            <a:stCxn id="54" idx="3"/>
            <a:endCxn id="55" idx="1"/>
          </p:cNvCxnSpPr>
          <p:nvPr/>
        </p:nvCxnSpPr>
        <p:spPr>
          <a:xfrm>
            <a:off x="4038600" y="5865168"/>
            <a:ext cx="19606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5" idx="3"/>
          </p:cNvCxnSpPr>
          <p:nvPr/>
        </p:nvCxnSpPr>
        <p:spPr>
          <a:xfrm>
            <a:off x="7447085" y="5865168"/>
            <a:ext cx="1242646" cy="95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952500" y="4031341"/>
            <a:ext cx="0" cy="2402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81000" y="5736967"/>
            <a:ext cx="0" cy="2402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407627" y="4031341"/>
            <a:ext cx="0" cy="2402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384181" y="5748635"/>
            <a:ext cx="0" cy="2402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396154" y="4031341"/>
            <a:ext cx="0" cy="2402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419600" y="5754552"/>
            <a:ext cx="0" cy="2402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8648700" y="3275202"/>
            <a:ext cx="0" cy="2402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8689731" y="4945741"/>
            <a:ext cx="0" cy="2402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678008" y="5736967"/>
            <a:ext cx="0" cy="2402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04800" y="1981200"/>
            <a:ext cx="1859573" cy="156966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2 or more seizures/month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tress or other  trigger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table medication</a:t>
            </a:r>
            <a:endParaRPr lang="en-US" sz="16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857500" y="3124200"/>
            <a:ext cx="1028700" cy="73866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Twice Daily </a:t>
            </a:r>
          </a:p>
          <a:p>
            <a:r>
              <a:rPr lang="en-US" sz="14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E-Diary</a:t>
            </a:r>
            <a:endParaRPr lang="en-US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34000" y="2309336"/>
            <a:ext cx="297180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Twice Daily </a:t>
            </a:r>
            <a:r>
              <a:rPr lang="en-US" sz="1600" b="1" u="sng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Active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 Intervention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352800" y="3886200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324600" y="2971800"/>
            <a:ext cx="0" cy="385465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410200" y="3987225"/>
            <a:ext cx="297180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Twice Daily </a:t>
            </a:r>
            <a:r>
              <a:rPr lang="en-US" sz="1600" b="1" u="sng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Control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 Intervention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400800" y="4648200"/>
            <a:ext cx="0" cy="385465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705600" y="2971800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ACTIVE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en-US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81800" y="4648200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CONTROL</a:t>
            </a:r>
            <a:endParaRPr lang="en-US" b="1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53000" y="675382"/>
            <a:ext cx="4038600" cy="10772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rPr>
              <a:t>SMILE Stress-Seizure Study</a:t>
            </a:r>
            <a:endParaRPr lang="en-US" sz="3200" b="1" dirty="0">
              <a:solidFill>
                <a:srgbClr val="FFFF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9" name="Content Placeholder 3"/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70" l="0" r="97461">
                        <a14:foregroundMark x1="32813" y1="10026" x2="66504" y2="89714"/>
                        <a14:foregroundMark x1="33398" y1="90365" x2="66797" y2="9766"/>
                        <a14:backgroundMark x1="72852" y1="17057" x2="97559" y2="16927"/>
                        <a14:backgroundMark x1="31348" y1="33333" x2="3027" y2="33203"/>
                        <a14:backgroundMark x1="36621" y1="9505" x2="62012" y2="4427"/>
                        <a14:backgroundMark x1="31836" y1="93099" x2="67969" y2="93229"/>
                        <a14:backgroundMark x1="32422" y1="39583" x2="32324" y2="70703"/>
                      </a14:backgroundRemoval>
                    </a14:imgEffect>
                  </a14:imgLayer>
                </a14:imgProps>
              </a:ext>
            </a:extLst>
          </a:blip>
          <a:srcRect l="31871" t="7499" r="32808" b="8749"/>
          <a:stretch>
            <a:fillRect/>
          </a:stretch>
        </p:blipFill>
        <p:spPr>
          <a:xfrm>
            <a:off x="2590800" y="152400"/>
            <a:ext cx="1600200" cy="2971800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62" name="Straight Arrow Connector 61"/>
          <p:cNvCxnSpPr/>
          <p:nvPr/>
        </p:nvCxnSpPr>
        <p:spPr>
          <a:xfrm>
            <a:off x="1600200" y="3515470"/>
            <a:ext cx="0" cy="67553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00"/>
    </mc:Choice>
    <mc:Fallback xmlns="">
      <p:transition spd="slow" advTm="8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pilepsy_smartphon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6200" y="533399"/>
            <a:ext cx="8763000" cy="5820201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8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89"/>
    </mc:Choice>
    <mc:Fallback xmlns="">
      <p:transition spd="slow" advTm="3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058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Literature is Full of Retrospective Studies Highlighting Generic Risks (or not…) 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1066800" y="1524000"/>
            <a:ext cx="7772400" cy="41148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Physician surveys- 50% of responders saw problems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Case series follow up from survey- random blood levels (Berg 2008) 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Generic switches associated with high switchback rate and higher costs in Canada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Andermann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2007) 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Generic use associated with higher emergency services use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Zachry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2008)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No effect of generic use on epilepsy related events (Devine 2010)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09"/>
    </mc:Choice>
    <mc:Fallback xmlns="">
      <p:transition spd="slow" advTm="181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70" l="0" r="97461">
                        <a14:foregroundMark x1="32813" y1="10026" x2="66504" y2="89714"/>
                        <a14:foregroundMark x1="33398" y1="90365" x2="66797" y2="9766"/>
                        <a14:backgroundMark x1="72852" y1="17057" x2="97559" y2="16927"/>
                        <a14:backgroundMark x1="31348" y1="33333" x2="3027" y2="33203"/>
                        <a14:backgroundMark x1="36621" y1="9505" x2="62012" y2="4427"/>
                        <a14:backgroundMark x1="31836" y1="93099" x2="67969" y2="93229"/>
                        <a14:backgroundMark x1="32422" y1="39583" x2="32324" y2="70703"/>
                      </a14:backgroundRemoval>
                    </a14:imgEffect>
                  </a14:imgLayer>
                </a14:imgProps>
              </a:ext>
            </a:extLst>
          </a:blip>
          <a:srcRect l="31871" t="7499" r="32808" b="8749"/>
          <a:stretch>
            <a:fillRect/>
          </a:stretch>
        </p:blipFill>
        <p:spPr>
          <a:xfrm>
            <a:off x="2362200" y="0"/>
            <a:ext cx="4419600" cy="6858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8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9"/>
    </mc:Choice>
    <mc:Fallback xmlns="">
      <p:transition spd="slow" advTm="9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1016" y1="75521" x2="41016" y2="75521"/>
                        <a14:foregroundMark x1="57813" y1="75000" x2="57813" y2="75000"/>
                      </a14:backgroundRemoval>
                    </a14:imgEffect>
                  </a14:imgLayer>
                </a14:imgProps>
              </a:ext>
            </a:extLst>
          </a:blip>
          <a:srcRect l="35620" t="13748" r="36557" b="22497"/>
          <a:stretch>
            <a:fillRect/>
          </a:stretch>
        </p:blipFill>
        <p:spPr>
          <a:xfrm>
            <a:off x="2590801" y="0"/>
            <a:ext cx="4343399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"/>
    </mc:Choice>
    <mc:Fallback xmlns="">
      <p:transition spd="slow" advTm="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06325849"/>
              </p:ext>
            </p:extLst>
          </p:nvPr>
        </p:nvGraphicFramePr>
        <p:xfrm>
          <a:off x="228600" y="304800"/>
          <a:ext cx="84582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53200" y="11430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  <a:ea typeface="+mn-ea"/>
              </a:rPr>
              <a:t>Seizure Occurred 4/13 after entry</a:t>
            </a:r>
            <a:endParaRPr lang="en-US" sz="2000" i="1" dirty="0">
              <a:solidFill>
                <a:srgbClr val="FFFFFF"/>
              </a:solidFill>
              <a:ea typeface="+mn-ea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905000" y="1905000"/>
            <a:ext cx="0" cy="5334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200400" y="3810000"/>
            <a:ext cx="0" cy="5334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495800" y="3581400"/>
            <a:ext cx="0" cy="5334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791200" y="3429000"/>
            <a:ext cx="0" cy="5334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086600" y="3733800"/>
            <a:ext cx="0" cy="5334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352800" y="1981200"/>
            <a:ext cx="0" cy="5334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05200" y="1981200"/>
            <a:ext cx="33009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a typeface="+mn-ea"/>
              </a:rPr>
              <a:t>3 Hours before seizure</a:t>
            </a:r>
            <a:endParaRPr lang="en-US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2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5"/>
    </mc:Choice>
    <mc:Fallback xmlns="">
      <p:transition spd="slow" advTm="6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93037" cy="1143000"/>
          </a:xfrm>
        </p:spPr>
        <p:txBody>
          <a:bodyPr/>
          <a:lstStyle/>
          <a:p>
            <a:r>
              <a:rPr lang="en-US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Stress Management Intervention for Living with Epilepsy (SMILE)</a:t>
            </a:r>
            <a:endParaRPr lang="en-US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7772400" cy="4495800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Goal: Reduce seizures by blocking stress</a:t>
            </a:r>
          </a:p>
          <a:p>
            <a:pPr lvl="1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Obtain additional data on seizure prediction </a:t>
            </a:r>
          </a:p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How: Stress reduction using non-medication treatment approach (muscle relaxation, diaphragmatic breathing, focused attention- practice twice daily)</a:t>
            </a:r>
          </a:p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Smartphone monitoring of stress and other triggers multiple times per day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0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7"/>
    </mc:Choice>
    <mc:Fallback xmlns="">
      <p:transition spd="slow" advTm="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381000"/>
            <a:ext cx="7793037" cy="1143000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SMILE: A Unique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447800"/>
            <a:ext cx="7964488" cy="5105400"/>
          </a:xfrm>
        </p:spPr>
        <p:txBody>
          <a:bodyPr/>
          <a:lstStyle/>
          <a:p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First blinded randomized controlled trial  of stress reduction in epilepsy</a:t>
            </a:r>
          </a:p>
          <a:p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Interim analysis on 66/90 subjects : sham response higher than anticipated</a:t>
            </a:r>
          </a:p>
          <a:p>
            <a:pPr lvl="1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Data from this study will help determine: stress reduction methods for next study(exercise, PMR, CBT; choice or pilot to predict most effective)</a:t>
            </a:r>
          </a:p>
          <a:p>
            <a:pPr lvl="1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Establish sham response</a:t>
            </a:r>
          </a:p>
          <a:p>
            <a:pPr lvl="1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Characteristics of responders (anxiety?)</a:t>
            </a:r>
          </a:p>
          <a:p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First application of momentary analysis of mood and stress variables in epilepsy: surprisingly high compliance with diary entries</a:t>
            </a:r>
          </a:p>
          <a:p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Largest data set for seizure prediction modeling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87"/>
    </mc:Choice>
    <mc:Fallback xmlns="">
      <p:transition spd="slow" advTm="4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381000"/>
            <a:ext cx="7793037" cy="1143000"/>
          </a:xfrm>
        </p:spPr>
        <p:txBody>
          <a:bodyPr/>
          <a:lstStyle/>
          <a:p>
            <a:r>
              <a:rPr 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SMILE: Seizures Reduced in Both Active and Control Groups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600200"/>
            <a:ext cx="7964488" cy="5105400"/>
          </a:xfrm>
        </p:spPr>
        <p:txBody>
          <a:bodyPr/>
          <a:lstStyle/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67 subjects completed the 5 month </a:t>
            </a:r>
            <a:r>
              <a:rPr lang="en-US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  <a:p>
            <a:r>
              <a:rPr lang="en-US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% of days all the diary entries were </a:t>
            </a:r>
            <a:r>
              <a:rPr lang="en-US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r>
              <a:rPr lang="en-US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Median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seizure frequency was reduced by 29% in the active treatment arm (p=.006 compared to baseline) and </a:t>
            </a:r>
            <a:r>
              <a:rPr lang="en-US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% in the sham arm (p=.064 compared to baseline). </a:t>
            </a:r>
            <a:r>
              <a:rPr lang="en-US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Active and sham arms were not significantly different (primary outcome).  </a:t>
            </a:r>
          </a:p>
          <a:p>
            <a:r>
              <a:rPr lang="en-US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comparison of month 1 and 2 of baseline compared to just months 3 and 4 (excluding month 5) showed 33% seizure reduction in the active treatment arm (p=.009) compared to 18% reduction in the sham arm (p=.171). </a:t>
            </a:r>
            <a:endParaRPr lang="en-US" sz="20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difference between the active and sham treatments was significant in the subgroup of patients who had reduction of at least 1 seizure per 28 days. </a:t>
            </a:r>
            <a:endParaRPr lang="en-US" sz="20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Individual diary data analysis pending. 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80"/>
    </mc:Choice>
    <mc:Fallback xmlns="">
      <p:transition spd="slow" advTm="56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381000"/>
            <a:ext cx="7793037" cy="1143000"/>
          </a:xfrm>
        </p:spPr>
        <p:txBody>
          <a:bodyPr/>
          <a:lstStyle/>
          <a:p>
            <a:r>
              <a:rPr 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SMILE: Conclusions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600200"/>
            <a:ext cx="7964488" cy="5105400"/>
          </a:xfrm>
        </p:spPr>
        <p:txBody>
          <a:bodyPr/>
          <a:lstStyle/>
          <a:p>
            <a:r>
              <a:rPr lang="en-US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Primary outcome of seizure reduction over 3 months did not reach statistical significance, but each group improved over baseline. </a:t>
            </a:r>
          </a:p>
          <a:p>
            <a:r>
              <a:rPr lang="en-US" sz="2000" dirty="0" smtClean="0"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Multiple secondary outcomes for seizures were significant</a:t>
            </a:r>
          </a:p>
          <a:p>
            <a:r>
              <a:rPr lang="en-US" sz="2000" dirty="0" smtClean="0"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The use of diary for mood, stress, and seizures may have reduced the seizures </a:t>
            </a:r>
            <a:r>
              <a:rPr lang="en-US" sz="2000" b="1" u="sng" dirty="0" smtClean="0"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without</a:t>
            </a:r>
            <a:r>
              <a:rPr lang="en-US" sz="2000" dirty="0" smtClean="0"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relaxation and the control may have had some relaxation/stress reduction as well</a:t>
            </a:r>
          </a:p>
          <a:p>
            <a:r>
              <a:rPr lang="en-US" sz="2000" dirty="0" smtClean="0"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Compliance was remarkably high. </a:t>
            </a:r>
          </a:p>
          <a:p>
            <a:r>
              <a:rPr lang="en-US" sz="2000" dirty="0" smtClean="0"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Anxiety reduction did not correlate with seizure reduction</a:t>
            </a:r>
          </a:p>
          <a:p>
            <a:r>
              <a:rPr lang="en-US" sz="2000" dirty="0" smtClean="0"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Diary data to identify responder characteristics pending</a:t>
            </a:r>
          </a:p>
          <a:p>
            <a:r>
              <a:rPr lang="en-US" sz="2000" dirty="0" smtClean="0">
                <a:effectLst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Important information for next study. Will add cognitive and/or mindfulness treatment along with muscle relaxation.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42"/>
    </mc:Choice>
    <mc:Fallback xmlns="">
      <p:transition spd="slow" advTm="94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28600"/>
            <a:ext cx="7793037" cy="1143000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Seizures and Stress: Practical Approach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1524000"/>
            <a:ext cx="7772400" cy="4191000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If someone believes emotional stress precipitates seizures: </a:t>
            </a:r>
          </a:p>
          <a:p>
            <a:pPr lvl="1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Check for treatable depression and anxiety using screening tests NDDI-E and GAD-7</a:t>
            </a:r>
          </a:p>
          <a:p>
            <a:pPr lvl="1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Consider counseling to identify and address the stressful elements of his/her life, emphasizing how commonly stress affects seizures</a:t>
            </a:r>
          </a:p>
          <a:p>
            <a:pPr lvl="1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Keep diary of seizures and stress</a:t>
            </a:r>
          </a:p>
          <a:p>
            <a:pPr lvl="1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Exercise may help reduce stress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4"/>
    </mc:Choice>
    <mc:Fallback xmlns="">
      <p:transition spd="slow" advTm="3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8382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Generalized Anxiety Disorder-7</a:t>
            </a:r>
            <a:b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Over the past 2 weeks, how often have these problems bothered you? </a:t>
            </a:r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</p:nvPr>
        </p:nvGraphicFramePr>
        <p:xfrm>
          <a:off x="228599" y="1234440"/>
          <a:ext cx="8686800" cy="486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7334"/>
                <a:gridCol w="1053677"/>
                <a:gridCol w="1375410"/>
                <a:gridCol w="1303019"/>
                <a:gridCol w="1737360"/>
              </a:tblGrid>
              <a:tr h="9296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Not at all  (0)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Several days (1)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&gt;half the days (2)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Nearly every day (3)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Feeling nervous, anxious,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on edge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Not able to stop or control worrying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Worrying too much about different things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36467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Trouble relaxing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So restless it is hard to keep still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</a:tr>
              <a:tr h="36467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Easily annoyed or irritable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Afraid as if something awful might happen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6243935"/>
            <a:ext cx="6748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  <a:ea typeface="+mn-ea"/>
              </a:rPr>
              <a:t>0-4 minimal; 5-9 mild; 10-14 moderate; 15-21 severe</a:t>
            </a:r>
            <a:endParaRPr lang="en-US" dirty="0">
              <a:solidFill>
                <a:srgbClr val="0033CC"/>
              </a:solidFill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6248400"/>
            <a:ext cx="398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ea typeface="+mn-ea"/>
              </a:rPr>
              <a:t>Normal = &lt;5 ; Severe = &gt;14</a:t>
            </a:r>
            <a:endParaRPr lang="en-US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"/>
    </mc:Choice>
    <mc:Fallback xmlns="">
      <p:transition spd="slow" advTm="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793037" cy="1143000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Stress and Seizures: Future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752600"/>
            <a:ext cx="77724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Seizure prediction and pre-emptive treatment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Biological measures of stress or seizure vulnerability</a:t>
            </a: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HPA axis measures: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cortisol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etc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Autonomic measures: heart rate variability, skin conductance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Test both naturalistic and laboratory stress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Impact of depression, anxiety, history of trauma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Guided by basic science investigations</a:t>
            </a:r>
            <a:endParaRPr lang="en-US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87"/>
    </mc:Choice>
    <mc:Fallback xmlns="">
      <p:transition spd="slow" advTm="4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Summary of Generic Background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772400" cy="44958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Criticisms of FDA testing</a:t>
            </a:r>
          </a:p>
          <a:p>
            <a:pPr lvl="1">
              <a:defRPr/>
            </a:pPr>
            <a:r>
              <a:rPr lang="en-US" sz="2000" dirty="0" smtClean="0"/>
              <a:t>Not on people with epilepsy </a:t>
            </a:r>
          </a:p>
          <a:p>
            <a:pPr lvl="1">
              <a:defRPr/>
            </a:pPr>
            <a:r>
              <a:rPr lang="en-US" sz="2000" dirty="0" smtClean="0"/>
              <a:t>Single dose</a:t>
            </a:r>
          </a:p>
          <a:p>
            <a:pPr lvl="1">
              <a:defRPr/>
            </a:pPr>
            <a:r>
              <a:rPr lang="en-US" sz="2000" dirty="0" smtClean="0"/>
              <a:t>No concomitant meds</a:t>
            </a:r>
          </a:p>
          <a:p>
            <a:pPr lvl="1">
              <a:defRPr/>
            </a:pPr>
            <a:r>
              <a:rPr lang="en-US" sz="2000" dirty="0" smtClean="0"/>
              <a:t>No seizure or adverse event outcomes</a:t>
            </a:r>
          </a:p>
          <a:p>
            <a:pPr lvl="1">
              <a:defRPr/>
            </a:pPr>
            <a:r>
              <a:rPr lang="en-US" sz="2000" dirty="0" smtClean="0"/>
              <a:t>Same rules for any drug—ignores narrow therapeutic index drug differences. FDA advisory committee suggests changing this and definition is forthcoming</a:t>
            </a:r>
          </a:p>
          <a:p>
            <a:pPr>
              <a:defRPr/>
            </a:pPr>
            <a:r>
              <a:rPr lang="en-US" sz="2400" dirty="0" smtClean="0"/>
              <a:t>Criticisms of Anti-generic literature</a:t>
            </a:r>
          </a:p>
          <a:p>
            <a:pPr lvl="1">
              <a:defRPr/>
            </a:pPr>
            <a:r>
              <a:rPr lang="en-US" sz="2000" dirty="0" smtClean="0"/>
              <a:t>Uncontrolled</a:t>
            </a:r>
          </a:p>
          <a:p>
            <a:pPr lvl="1">
              <a:defRPr/>
            </a:pPr>
            <a:r>
              <a:rPr lang="en-US" sz="2000" dirty="0" smtClean="0"/>
              <a:t>Retrospective </a:t>
            </a:r>
          </a:p>
          <a:p>
            <a:pPr lvl="1">
              <a:defRPr/>
            </a:pPr>
            <a:r>
              <a:rPr lang="en-US" sz="2000" dirty="0" smtClean="0"/>
              <a:t>No rigorous blood levels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68"/>
    </mc:Choice>
    <mc:Fallback xmlns="">
      <p:transition spd="slow" advTm="63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4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86"/>
    </mc:Choice>
    <mc:Fallback xmlns="">
      <p:transition spd="slow" advTm="15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Does Funding Source Make a Difference?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A sampling of 156 articles…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996440"/>
          <a:ext cx="8582028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184276"/>
                <a:gridCol w="1430338"/>
                <a:gridCol w="1430338"/>
                <a:gridCol w="1430338"/>
                <a:gridCol w="14303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Study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Result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Funding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Switchback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Generic 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ER and MD Visits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ER &amp; MD Visits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Generic 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Phenytoin</a:t>
                      </a:r>
                      <a:r>
                        <a:rPr lang="en-US" dirty="0" smtClean="0"/>
                        <a:t> &amp; Seizures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Breakthrough seizures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Generic 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Systematic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Adverse effects and </a:t>
                      </a:r>
                      <a:r>
                        <a:rPr lang="en-US" dirty="0" err="1" smtClean="0"/>
                        <a:t>sz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Generic 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AED problems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4"/>
    </mc:Choice>
    <mc:Fallback xmlns="">
      <p:transition spd="slow" advTm="47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Does Funding Source Make a Difference?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A sampling of 156 articles…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996440"/>
          <a:ext cx="8582028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184276"/>
                <a:gridCol w="1430338"/>
                <a:gridCol w="1430338"/>
                <a:gridCol w="1430338"/>
                <a:gridCol w="14303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Study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Study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Result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Funding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Switchback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Generic 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Pharma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ER and MD Visits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Mgd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Care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ER &amp; MD Visits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Generic 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Pharma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Phenytoin</a:t>
                      </a:r>
                      <a:r>
                        <a:rPr lang="en-US" dirty="0" smtClean="0"/>
                        <a:t> &amp; Seizures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Mgd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Care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Breakthrough seizures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Generic 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COI with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Pharma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Systematic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Mdg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Care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Adverse effects and </a:t>
                      </a:r>
                      <a:r>
                        <a:rPr lang="en-US" dirty="0" err="1" smtClean="0"/>
                        <a:t>sz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Generic worse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COI with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Pharma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AED problems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difference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Mgd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Care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70"/>
    </mc:Choice>
    <mc:Fallback xmlns="">
      <p:transition spd="slow" advTm="4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2093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2" descr="AUC and Cmax"/>
          <p:cNvPicPr>
            <a:picLocks noChangeAspect="1" noChangeArrowheads="1"/>
          </p:cNvPicPr>
          <p:nvPr/>
        </p:nvPicPr>
        <p:blipFill>
          <a:blip r:embed="rId4" cstate="print"/>
          <a:srcRect t="24858"/>
          <a:stretch>
            <a:fillRect/>
          </a:stretch>
        </p:blipFill>
        <p:spPr bwMode="auto">
          <a:xfrm>
            <a:off x="0" y="1973263"/>
            <a:ext cx="914400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8803" name="Oval 3"/>
          <p:cNvSpPr>
            <a:spLocks noChangeArrowheads="1"/>
          </p:cNvSpPr>
          <p:nvPr/>
        </p:nvSpPr>
        <p:spPr bwMode="auto">
          <a:xfrm>
            <a:off x="381000" y="2209800"/>
            <a:ext cx="762000" cy="5334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8804" name="Oval 4"/>
          <p:cNvSpPr>
            <a:spLocks noChangeArrowheads="1"/>
          </p:cNvSpPr>
          <p:nvPr/>
        </p:nvSpPr>
        <p:spPr bwMode="auto">
          <a:xfrm>
            <a:off x="2667000" y="4343400"/>
            <a:ext cx="1066800" cy="762000"/>
          </a:xfrm>
          <a:prstGeom prst="ellips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5257800" y="5916613"/>
            <a:ext cx="3490913" cy="7127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*for multiple dosing, Cmin variations </a:t>
            </a:r>
          </a:p>
          <a:p>
            <a:r>
              <a:rPr lang="en-US" sz="1600">
                <a:solidFill>
                  <a:srgbClr val="FF0000"/>
                </a:solidFill>
              </a:rPr>
              <a:t>may have a clinical effect</a:t>
            </a: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8458200" y="838200"/>
            <a:ext cx="5334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8807" name="Rectangle 7"/>
          <p:cNvSpPr>
            <a:spLocks noChangeArrowheads="1"/>
          </p:cNvSpPr>
          <p:nvPr/>
        </p:nvSpPr>
        <p:spPr bwMode="auto">
          <a:xfrm>
            <a:off x="8458200" y="3810000"/>
            <a:ext cx="6858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8808" name="Rectangle 8"/>
          <p:cNvSpPr>
            <a:spLocks noChangeArrowheads="1"/>
          </p:cNvSpPr>
          <p:nvPr/>
        </p:nvSpPr>
        <p:spPr bwMode="auto">
          <a:xfrm>
            <a:off x="1143000" y="914400"/>
            <a:ext cx="74676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5867400" y="2133600"/>
            <a:ext cx="16002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8810" name="Rectangle 10"/>
          <p:cNvSpPr>
            <a:spLocks noChangeArrowheads="1"/>
          </p:cNvSpPr>
          <p:nvPr/>
        </p:nvSpPr>
        <p:spPr bwMode="auto">
          <a:xfrm>
            <a:off x="6553200" y="1066800"/>
            <a:ext cx="228600" cy="2971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8811" name="Rectangle 11"/>
          <p:cNvSpPr>
            <a:spLocks noChangeArrowheads="1"/>
          </p:cNvSpPr>
          <p:nvPr/>
        </p:nvSpPr>
        <p:spPr bwMode="auto">
          <a:xfrm>
            <a:off x="4191000" y="3962400"/>
            <a:ext cx="4343400" cy="152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1143000" y="1447800"/>
            <a:ext cx="30480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990600" y="533400"/>
            <a:ext cx="228600" cy="1524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88"/>
    </mc:Choice>
    <mc:Fallback xmlns="">
      <p:transition spd="slow" advTm="6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srOhGcGHvik/SwnuEnb_tYI/AAAAAAAADfs/6TYpWZJ0SFY/s1600/FieldGo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117599"/>
            <a:ext cx="8610600" cy="57404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4968" y="177225"/>
            <a:ext cx="8702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FDA Sets “Goalposts” for Generics at 80-125%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44780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80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7891" y="1519535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125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581400" y="3352800"/>
            <a:ext cx="704850" cy="76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667000" y="3352800"/>
            <a:ext cx="704850" cy="76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605959" y="3048000"/>
            <a:ext cx="61041" cy="685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282359" y="3048000"/>
            <a:ext cx="61041" cy="685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4"/>
    </mc:Choice>
    <mc:Fallback xmlns="">
      <p:transition spd="slow" advTm="32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000000"/>
      </a:lt1>
      <a:dk2>
        <a:srgbClr val="C31F39"/>
      </a:dk2>
      <a:lt2>
        <a:srgbClr val="000000"/>
      </a:lt2>
      <a:accent1>
        <a:srgbClr val="93C0DF"/>
      </a:accent1>
      <a:accent2>
        <a:srgbClr val="ED2226"/>
      </a:accent2>
      <a:accent3>
        <a:srgbClr val="AAAAAA"/>
      </a:accent3>
      <a:accent4>
        <a:srgbClr val="000000"/>
      </a:accent4>
      <a:accent5>
        <a:srgbClr val="C8DCEC"/>
      </a:accent5>
      <a:accent6>
        <a:srgbClr val="D71E21"/>
      </a:accent6>
      <a:hlink>
        <a:srgbClr val="FF8000"/>
      </a:hlink>
      <a:folHlink>
        <a:srgbClr val="042C56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noFill/>
        <a:ln w="47625" algn="ctr">
          <a:solidFill>
            <a:schemeClr val="tx1"/>
          </a:solidFill>
          <a:round/>
          <a:headEnd type="none" w="sm" len="sm"/>
          <a:tailEnd type="arrow" w="med" len="med"/>
        </a:ln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3C0DF"/>
        </a:accent1>
        <a:accent2>
          <a:srgbClr val="ED2226"/>
        </a:accent2>
        <a:accent3>
          <a:srgbClr val="FFFFFF"/>
        </a:accent3>
        <a:accent4>
          <a:srgbClr val="000000"/>
        </a:accent4>
        <a:accent5>
          <a:srgbClr val="C8DCEC"/>
        </a:accent5>
        <a:accent6>
          <a:srgbClr val="D71E21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3C0DF"/>
        </a:accent1>
        <a:accent2>
          <a:srgbClr val="ED2226"/>
        </a:accent2>
        <a:accent3>
          <a:srgbClr val="FFFFFF"/>
        </a:accent3>
        <a:accent4>
          <a:srgbClr val="000000"/>
        </a:accent4>
        <a:accent5>
          <a:srgbClr val="C8DCEC"/>
        </a:accent5>
        <a:accent6>
          <a:srgbClr val="D71E21"/>
        </a:accent6>
        <a:hlink>
          <a:srgbClr val="FF8000"/>
        </a:hlink>
        <a:folHlink>
          <a:srgbClr val="042C5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zure">
  <a:themeElements>
    <a:clrScheme name="">
      <a:dk1>
        <a:srgbClr val="000000"/>
      </a:dk1>
      <a:lt1>
        <a:srgbClr val="FFFFFF"/>
      </a:lt1>
      <a:dk2>
        <a:srgbClr val="0033CC"/>
      </a:dk2>
      <a:lt2>
        <a:srgbClr val="FFFF00"/>
      </a:lt2>
      <a:accent1>
        <a:srgbClr val="00CCCC"/>
      </a:accent1>
      <a:accent2>
        <a:srgbClr val="CC99FF"/>
      </a:accent2>
      <a:accent3>
        <a:srgbClr val="AAADE2"/>
      </a:accent3>
      <a:accent4>
        <a:srgbClr val="DADADA"/>
      </a:accent4>
      <a:accent5>
        <a:srgbClr val="AAE2E2"/>
      </a:accent5>
      <a:accent6>
        <a:srgbClr val="B98AE7"/>
      </a:accent6>
      <a:hlink>
        <a:srgbClr val="6600CC"/>
      </a:hlink>
      <a:folHlink>
        <a:srgbClr val="66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19641</TotalTime>
  <Words>2230</Words>
  <Application>Microsoft Office PowerPoint</Application>
  <PresentationFormat>On-screen Show (4:3)</PresentationFormat>
  <Paragraphs>416</Paragraphs>
  <Slides>50</Slides>
  <Notes>6</Notes>
  <HiddenSlides>0</HiddenSlides>
  <MMClips>50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Blank Presentation</vt:lpstr>
      <vt:lpstr>Azure</vt:lpstr>
      <vt:lpstr>Document</vt:lpstr>
      <vt:lpstr>Generic Antiepileptic Drugs: Facts, Fiction and Lessons for Epilepsy Treatment </vt:lpstr>
      <vt:lpstr>PowerPoint Presentation</vt:lpstr>
      <vt:lpstr>Background on the Controversy</vt:lpstr>
      <vt:lpstr>Literature is Full of Retrospective Studies Highlighting Generic Risks (or not…) </vt:lpstr>
      <vt:lpstr>Summary of Generic Background Issues</vt:lpstr>
      <vt:lpstr>Does Funding Source Make a Difference?  A sampling of 156 articles…</vt:lpstr>
      <vt:lpstr>Does Funding Source Make a Difference?  A sampling of 156 articles…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EQUIGEN Chronic Study: Methods</vt:lpstr>
      <vt:lpstr>EQUIGEN Chronic Dose Study: Methods </vt:lpstr>
      <vt:lpstr>EQUIGEN Chronic Dose Study: Results </vt:lpstr>
      <vt:lpstr>EQUIGEN Chronic Dose Study: Results </vt:lpstr>
      <vt:lpstr>PowerPoint Presentation</vt:lpstr>
      <vt:lpstr>PowerPoint Presentation</vt:lpstr>
      <vt:lpstr>EQUIGEN Studies: Conclusions </vt:lpstr>
      <vt:lpstr>PowerPoint Presentation</vt:lpstr>
      <vt:lpstr>Generic Antiepileptic Drug Equivalence: The EQUIGEN Trial </vt:lpstr>
      <vt:lpstr>PowerPoint Presentation</vt:lpstr>
      <vt:lpstr>Seizures and Epilepsy: More Common Than You Think</vt:lpstr>
      <vt:lpstr>New Medications Have Not Made A  Major Impact on Seizure Freedom </vt:lpstr>
      <vt:lpstr>The sudden and apparently unpredictable nature of seizures is one of the most disabling aspects of the disorder epilepsy.   </vt:lpstr>
      <vt:lpstr>Stress is a Common Seizure Precipitant</vt:lpstr>
      <vt:lpstr>Seizure Precipitants Reported by People with Epilepsy in Diary Studies</vt:lpstr>
      <vt:lpstr>PowerPoint Presentation</vt:lpstr>
      <vt:lpstr>PowerPoint Presentation</vt:lpstr>
      <vt:lpstr>PowerPoint Presentation</vt:lpstr>
      <vt:lpstr>Rodent Data Indicates Interaction of HPA Axis &amp; Seizures </vt:lpstr>
      <vt:lpstr>Some People With Epilepsy Can Predict Seizures (to a degree)</vt:lpstr>
      <vt:lpstr>Many People Can Tell When The Chance of a Seizure Is Higher  </vt:lpstr>
      <vt:lpstr>Characteristics of People Who Believe Stress Precipitates Seizures</vt:lpstr>
      <vt:lpstr>A Stress Management Program for Patients with Multiple Sclerosis Prevented Development of New Brain Lesions</vt:lpstr>
      <vt:lpstr>Mindfulness Improved QOL in Seizures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Stress Management Intervention for Living with Epilepsy (SMILE)</vt:lpstr>
      <vt:lpstr>SMILE: A Unique Study</vt:lpstr>
      <vt:lpstr>SMILE: Seizures Reduced in Both Active and Control Groups</vt:lpstr>
      <vt:lpstr>SMILE: Conclusions</vt:lpstr>
      <vt:lpstr>Seizures and Stress: Practical Approach</vt:lpstr>
      <vt:lpstr>Generalized Anxiety Disorder-7 Over the past 2 weeks, how often have these problems bothered you?  </vt:lpstr>
      <vt:lpstr>Stress and Seizures: Future </vt:lpstr>
      <vt:lpstr>PowerPoint Presentation</vt:lpstr>
    </vt:vector>
  </TitlesOfParts>
  <Company>UC Dept Neurosurgery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Tonya Hines</dc:creator>
  <cp:lastModifiedBy>administrator</cp:lastModifiedBy>
  <cp:revision>230</cp:revision>
  <cp:lastPrinted>2014-11-26T16:53:57Z</cp:lastPrinted>
  <dcterms:created xsi:type="dcterms:W3CDTF">2008-09-30T15:20:40Z</dcterms:created>
  <dcterms:modified xsi:type="dcterms:W3CDTF">2015-10-28T15:22:42Z</dcterms:modified>
</cp:coreProperties>
</file>