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82" r:id="rId3"/>
    <p:sldMasterId id="2147483688" r:id="rId4"/>
  </p:sldMasterIdLst>
  <p:notesMasterIdLst>
    <p:notesMasterId r:id="rId53"/>
  </p:notesMasterIdLst>
  <p:sldIdLst>
    <p:sldId id="289" r:id="rId5"/>
    <p:sldId id="256" r:id="rId6"/>
    <p:sldId id="287" r:id="rId7"/>
    <p:sldId id="303" r:id="rId8"/>
    <p:sldId id="257" r:id="rId9"/>
    <p:sldId id="291" r:id="rId10"/>
    <p:sldId id="317" r:id="rId11"/>
    <p:sldId id="304" r:id="rId12"/>
    <p:sldId id="290" r:id="rId13"/>
    <p:sldId id="288" r:id="rId14"/>
    <p:sldId id="293" r:id="rId15"/>
    <p:sldId id="294" r:id="rId16"/>
    <p:sldId id="295" r:id="rId17"/>
    <p:sldId id="322" r:id="rId18"/>
    <p:sldId id="320" r:id="rId19"/>
    <p:sldId id="321" r:id="rId20"/>
    <p:sldId id="324" r:id="rId21"/>
    <p:sldId id="331" r:id="rId22"/>
    <p:sldId id="297" r:id="rId23"/>
    <p:sldId id="298" r:id="rId24"/>
    <p:sldId id="296" r:id="rId25"/>
    <p:sldId id="319" r:id="rId26"/>
    <p:sldId id="323" r:id="rId27"/>
    <p:sldId id="325" r:id="rId28"/>
    <p:sldId id="326" r:id="rId29"/>
    <p:sldId id="327" r:id="rId30"/>
    <p:sldId id="332" r:id="rId31"/>
    <p:sldId id="333" r:id="rId32"/>
    <p:sldId id="334" r:id="rId33"/>
    <p:sldId id="299" r:id="rId34"/>
    <p:sldId id="300" r:id="rId35"/>
    <p:sldId id="301" r:id="rId36"/>
    <p:sldId id="302" r:id="rId37"/>
    <p:sldId id="306" r:id="rId38"/>
    <p:sldId id="310" r:id="rId39"/>
    <p:sldId id="307" r:id="rId40"/>
    <p:sldId id="311" r:id="rId41"/>
    <p:sldId id="305" r:id="rId42"/>
    <p:sldId id="335" r:id="rId43"/>
    <p:sldId id="336" r:id="rId44"/>
    <p:sldId id="337" r:id="rId45"/>
    <p:sldId id="309" r:id="rId46"/>
    <p:sldId id="313" r:id="rId47"/>
    <p:sldId id="315" r:id="rId48"/>
    <p:sldId id="328" r:id="rId49"/>
    <p:sldId id="330" r:id="rId50"/>
    <p:sldId id="329" r:id="rId51"/>
    <p:sldId id="316" r:id="rId52"/>
  </p:sldIdLst>
  <p:sldSz cx="9144000" cy="6858000" type="screen4x3"/>
  <p:notesSz cx="6858000" cy="9144000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0" autoAdjust="0"/>
    <p:restoredTop sz="95304"/>
  </p:normalViewPr>
  <p:slideViewPr>
    <p:cSldViewPr snapToGrid="0">
      <p:cViewPr varScale="1">
        <p:scale>
          <a:sx n="109" d="100"/>
          <a:sy n="109" d="100"/>
        </p:scale>
        <p:origin x="-95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AEB86-22BA-4825-8F74-DC1397C3B5D4}" type="datetimeFigureOut">
              <a:rPr lang="en-US" smtClean="0"/>
              <a:t>9/16/2015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888F0-0C4E-43C7-8FBF-25C78ED0A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166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888F0-0C4E-43C7-8FBF-25C78ED0A03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5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888F0-0C4E-43C7-8FBF-25C78ED0A03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17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888F0-0C4E-43C7-8FBF-25C78ED0A03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434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pilepsy Center title o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410790" y="2919429"/>
            <a:ext cx="727601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71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Epilepsy Center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0356"/>
            <a:ext cx="8229600" cy="7778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340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40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36A0-AADF-D446-8CE0-1603FB620692}" type="datetimeFigureOut">
              <a:rPr lang="en-US" smtClean="0"/>
              <a:t>9/16/2015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986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 Epilepsy Center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45029"/>
            <a:ext cx="5486400" cy="36825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138035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36A0-AADF-D446-8CE0-1603FB620692}" type="datetimeFigureOut">
              <a:rPr lang="en-US" smtClean="0"/>
              <a:t>9/16/2015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21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Epilespy Cente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36A0-AADF-D446-8CE0-1603FB620692}" type="datetimeFigureOut">
              <a:rPr lang="en-US" smtClean="0"/>
              <a:t>9/16/2015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091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36A0-AADF-D446-8CE0-1603FB620692}" type="datetimeFigureOut">
              <a:rPr lang="en-US" smtClean="0"/>
              <a:t>9/16/2015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909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Epilepsy Center title o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410790" y="2919429"/>
            <a:ext cx="727601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47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Epilepsy 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0382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1188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72619" cy="365125"/>
          </a:xfrm>
        </p:spPr>
        <p:txBody>
          <a:bodyPr/>
          <a:lstStyle/>
          <a:p>
            <a:fld id="{F5CE36A0-AADF-D446-8CE0-1603FB620692}" type="datetimeFigureOut">
              <a:rPr lang="en-US" smtClean="0"/>
              <a:t>9/16/2015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29819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138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Epilepsy Center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36A0-AADF-D446-8CE0-1603FB620692}" type="datetimeFigureOut">
              <a:rPr lang="en-US" smtClean="0"/>
              <a:t>9/16/2015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57200" y="217591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256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Epilepsy Center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0356"/>
            <a:ext cx="8229600" cy="7778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340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40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36A0-AADF-D446-8CE0-1603FB620692}" type="datetimeFigureOut">
              <a:rPr lang="en-US" smtClean="0"/>
              <a:t>9/16/2015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008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Epilepsy Cente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36A0-AADF-D446-8CE0-1603FB620692}" type="datetimeFigureOut">
              <a:rPr lang="en-US" smtClean="0"/>
              <a:t>9/16/2015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55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Epilepsy Center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45029"/>
            <a:ext cx="5486400" cy="36825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138035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36A0-AADF-D446-8CE0-1603FB620692}" type="datetimeFigureOut">
              <a:rPr lang="en-US" smtClean="0"/>
              <a:t>9/16/2015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733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Epilepsy Center Title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295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17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Epilepsy 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0382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1188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72619" cy="365125"/>
          </a:xfrm>
        </p:spPr>
        <p:txBody>
          <a:bodyPr/>
          <a:lstStyle/>
          <a:p>
            <a:fld id="{F5CE36A0-AADF-D446-8CE0-1603FB620692}" type="datetimeFigureOut">
              <a:rPr lang="en-US" smtClean="0"/>
              <a:t>9/16/2015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29819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420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 Epilepsy Center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503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2175919"/>
            <a:ext cx="8229600" cy="3920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7220"/>
            <a:ext cx="872619" cy="365125"/>
          </a:xfrm>
        </p:spPr>
        <p:txBody>
          <a:bodyPr/>
          <a:lstStyle/>
          <a:p>
            <a:fld id="{F5CE36A0-AADF-D446-8CE0-1603FB620692}" type="datetimeFigureOut">
              <a:rPr lang="en-US" smtClean="0"/>
              <a:t>9/16/2015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29819" y="6247220"/>
            <a:ext cx="28956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6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Epilespy Center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0356"/>
            <a:ext cx="8229600" cy="7778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340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40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36A0-AADF-D446-8CE0-1603FB620692}" type="datetimeFigureOut">
              <a:rPr lang="en-US" smtClean="0"/>
              <a:t>9/16/2015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759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pilepsy Center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45029"/>
            <a:ext cx="5486400" cy="36825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138035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36A0-AADF-D446-8CE0-1603FB620692}" type="datetimeFigureOut">
              <a:rPr lang="en-US" smtClean="0"/>
              <a:t>9/16/2015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619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pilepsy Cente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753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Epilepsy 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0382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1188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72619" cy="365125"/>
          </a:xfrm>
        </p:spPr>
        <p:txBody>
          <a:bodyPr/>
          <a:lstStyle/>
          <a:p>
            <a:fld id="{F5CE36A0-AADF-D446-8CE0-1603FB620692}" type="datetimeFigureOut">
              <a:rPr lang="en-US" smtClean="0"/>
              <a:t>9/16/2015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29819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517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Epilepsy Center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36A0-AADF-D446-8CE0-1603FB620692}" type="datetimeFigureOut">
              <a:rPr lang="en-US" smtClean="0"/>
              <a:t>9/16/2015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217591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970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91876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87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spc="0">
          <a:solidFill>
            <a:schemeClr val="tx1">
              <a:lumMod val="65000"/>
              <a:lumOff val="35000"/>
            </a:schemeClr>
          </a:solidFill>
          <a:latin typeface="Times New Roman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503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7591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47220"/>
            <a:ext cx="872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E36A0-AADF-D446-8CE0-1603FB620692}" type="datetimeFigureOut">
              <a:rPr lang="en-US" smtClean="0"/>
              <a:t>9/16/2015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29819" y="62472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49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>
              <a:lumMod val="65000"/>
              <a:lumOff val="35000"/>
            </a:schemeClr>
          </a:solidFill>
          <a:latin typeface="Times New Roman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F0000"/>
        </a:buClr>
        <a:buFont typeface="Arial"/>
        <a:buChar char="•"/>
        <a:defRPr sz="28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1">
            <a:lumMod val="65000"/>
            <a:lumOff val="35000"/>
          </a:schemeClr>
        </a:buClr>
        <a:buFont typeface="Arial"/>
        <a:buChar char="•"/>
        <a:defRPr sz="2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90000"/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SzPct val="8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SzPct val="8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503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7591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47220"/>
            <a:ext cx="872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E36A0-AADF-D446-8CE0-1603FB620692}" type="datetimeFigureOut">
              <a:rPr lang="en-US" smtClean="0"/>
              <a:t>9/16/2015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29819" y="62472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3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94" r:id="rId6"/>
    <p:sldLayoutId id="2147483695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>
              <a:lumMod val="65000"/>
              <a:lumOff val="35000"/>
            </a:schemeClr>
          </a:solidFill>
          <a:latin typeface="Times New Roman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F0000"/>
        </a:buClr>
        <a:buFont typeface="Arial"/>
        <a:buChar char="•"/>
        <a:defRPr sz="28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1">
            <a:lumMod val="65000"/>
            <a:lumOff val="35000"/>
          </a:schemeClr>
        </a:buClr>
        <a:buFont typeface="Arial"/>
        <a:buChar char="•"/>
        <a:defRPr sz="2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90000"/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SzPct val="8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SzPct val="8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503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7591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47220"/>
            <a:ext cx="872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E36A0-AADF-D446-8CE0-1603FB620692}" type="datetimeFigureOut">
              <a:rPr lang="en-US" smtClean="0"/>
              <a:t>9/16/2015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29819" y="62472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5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>
              <a:lumMod val="65000"/>
              <a:lumOff val="35000"/>
            </a:schemeClr>
          </a:solidFill>
          <a:latin typeface="Times New Roman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F0000"/>
        </a:buClr>
        <a:buFont typeface="Arial"/>
        <a:buChar char="•"/>
        <a:defRPr sz="28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1">
            <a:lumMod val="65000"/>
            <a:lumOff val="35000"/>
          </a:schemeClr>
        </a:buClr>
        <a:buFont typeface="Arial"/>
        <a:buChar char="•"/>
        <a:defRPr sz="2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90000"/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SzPct val="8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SzPct val="8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7.xml"/><Relationship Id="rId7" Type="http://schemas.openxmlformats.org/officeDocument/2006/relationships/audio" Target="../media/media10.m4a"/><Relationship Id="rId12" Type="http://schemas.openxmlformats.org/officeDocument/2006/relationships/image" Target="../media/image6.png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microsoft.com/office/2007/relationships/media" Target="../media/media10.m4a"/><Relationship Id="rId11" Type="http://schemas.openxmlformats.org/officeDocument/2006/relationships/image" Target="../media/image8.emf"/><Relationship Id="rId5" Type="http://schemas.openxmlformats.org/officeDocument/2006/relationships/tags" Target="../tags/tag9.xml"/><Relationship Id="rId10" Type="http://schemas.openxmlformats.org/officeDocument/2006/relationships/oleObject" Target="../embeddings/oleObject2.bin"/><Relationship Id="rId4" Type="http://schemas.openxmlformats.org/officeDocument/2006/relationships/tags" Target="../tags/tag8.xml"/><Relationship Id="rId9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11.xml"/><Relationship Id="rId7" Type="http://schemas.openxmlformats.org/officeDocument/2006/relationships/audio" Target="../media/media11.m4a"/><Relationship Id="rId2" Type="http://schemas.openxmlformats.org/officeDocument/2006/relationships/tags" Target="../tags/tag10.xml"/><Relationship Id="rId1" Type="http://schemas.openxmlformats.org/officeDocument/2006/relationships/vmlDrawing" Target="../drawings/vmlDrawing3.vml"/><Relationship Id="rId6" Type="http://schemas.microsoft.com/office/2007/relationships/media" Target="../media/media11.m4a"/><Relationship Id="rId11" Type="http://schemas.openxmlformats.org/officeDocument/2006/relationships/image" Target="../media/image6.png"/><Relationship Id="rId5" Type="http://schemas.openxmlformats.org/officeDocument/2006/relationships/tags" Target="../tags/tag13.xml"/><Relationship Id="rId10" Type="http://schemas.openxmlformats.org/officeDocument/2006/relationships/image" Target="../media/image9.emf"/><Relationship Id="rId4" Type="http://schemas.openxmlformats.org/officeDocument/2006/relationships/tags" Target="../tags/tag12.xml"/><Relationship Id="rId9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15.xml"/><Relationship Id="rId7" Type="http://schemas.openxmlformats.org/officeDocument/2006/relationships/audio" Target="../media/media12.m4a"/><Relationship Id="rId2" Type="http://schemas.openxmlformats.org/officeDocument/2006/relationships/tags" Target="../tags/tag14.xml"/><Relationship Id="rId1" Type="http://schemas.openxmlformats.org/officeDocument/2006/relationships/vmlDrawing" Target="../drawings/vmlDrawing4.vml"/><Relationship Id="rId6" Type="http://schemas.microsoft.com/office/2007/relationships/media" Target="../media/media12.m4a"/><Relationship Id="rId11" Type="http://schemas.openxmlformats.org/officeDocument/2006/relationships/image" Target="../media/image6.png"/><Relationship Id="rId5" Type="http://schemas.openxmlformats.org/officeDocument/2006/relationships/tags" Target="../tags/tag17.xml"/><Relationship Id="rId10" Type="http://schemas.openxmlformats.org/officeDocument/2006/relationships/image" Target="../media/image10.emf"/><Relationship Id="rId4" Type="http://schemas.openxmlformats.org/officeDocument/2006/relationships/tags" Target="../tags/tag16.xml"/><Relationship Id="rId9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19.xml"/><Relationship Id="rId7" Type="http://schemas.openxmlformats.org/officeDocument/2006/relationships/audio" Target="../media/media20.m4a"/><Relationship Id="rId2" Type="http://schemas.openxmlformats.org/officeDocument/2006/relationships/tags" Target="../tags/tag18.xml"/><Relationship Id="rId1" Type="http://schemas.openxmlformats.org/officeDocument/2006/relationships/vmlDrawing" Target="../drawings/vmlDrawing5.vml"/><Relationship Id="rId6" Type="http://schemas.microsoft.com/office/2007/relationships/media" Target="../media/media20.m4a"/><Relationship Id="rId11" Type="http://schemas.openxmlformats.org/officeDocument/2006/relationships/image" Target="../media/image6.png"/><Relationship Id="rId5" Type="http://schemas.openxmlformats.org/officeDocument/2006/relationships/tags" Target="../tags/tag21.xml"/><Relationship Id="rId10" Type="http://schemas.openxmlformats.org/officeDocument/2006/relationships/image" Target="../media/image11.emf"/><Relationship Id="rId4" Type="http://schemas.openxmlformats.org/officeDocument/2006/relationships/tags" Target="../tags/tag20.xml"/><Relationship Id="rId9" Type="http://schemas.openxmlformats.org/officeDocument/2006/relationships/oleObject" Target="../embeddings/oleObject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23.xml"/><Relationship Id="rId7" Type="http://schemas.openxmlformats.org/officeDocument/2006/relationships/audio" Target="../media/media25.m4a"/><Relationship Id="rId2" Type="http://schemas.openxmlformats.org/officeDocument/2006/relationships/tags" Target="../tags/tag22.xml"/><Relationship Id="rId1" Type="http://schemas.openxmlformats.org/officeDocument/2006/relationships/vmlDrawing" Target="../drawings/vmlDrawing6.vml"/><Relationship Id="rId6" Type="http://schemas.microsoft.com/office/2007/relationships/media" Target="../media/media25.m4a"/><Relationship Id="rId11" Type="http://schemas.openxmlformats.org/officeDocument/2006/relationships/image" Target="../media/image6.png"/><Relationship Id="rId5" Type="http://schemas.openxmlformats.org/officeDocument/2006/relationships/tags" Target="../tags/tag25.xml"/><Relationship Id="rId10" Type="http://schemas.openxmlformats.org/officeDocument/2006/relationships/image" Target="../media/image15.emf"/><Relationship Id="rId4" Type="http://schemas.openxmlformats.org/officeDocument/2006/relationships/tags" Target="../tags/tag24.xml"/><Relationship Id="rId9" Type="http://schemas.openxmlformats.org/officeDocument/2006/relationships/oleObject" Target="../embeddings/oleObject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6.png"/><Relationship Id="rId4" Type="http://schemas.openxmlformats.org/officeDocument/2006/relationships/image" Target="../media/image1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27.xml"/><Relationship Id="rId7" Type="http://schemas.openxmlformats.org/officeDocument/2006/relationships/audio" Target="../media/media32.m4a"/><Relationship Id="rId2" Type="http://schemas.openxmlformats.org/officeDocument/2006/relationships/tags" Target="../tags/tag26.xml"/><Relationship Id="rId1" Type="http://schemas.openxmlformats.org/officeDocument/2006/relationships/vmlDrawing" Target="../drawings/vmlDrawing7.vml"/><Relationship Id="rId6" Type="http://schemas.microsoft.com/office/2007/relationships/media" Target="../media/media32.m4a"/><Relationship Id="rId11" Type="http://schemas.openxmlformats.org/officeDocument/2006/relationships/image" Target="../media/image6.png"/><Relationship Id="rId5" Type="http://schemas.openxmlformats.org/officeDocument/2006/relationships/tags" Target="../tags/tag29.xml"/><Relationship Id="rId10" Type="http://schemas.openxmlformats.org/officeDocument/2006/relationships/image" Target="../media/image18.emf"/><Relationship Id="rId4" Type="http://schemas.openxmlformats.org/officeDocument/2006/relationships/tags" Target="../tags/tag28.xml"/><Relationship Id="rId9" Type="http://schemas.openxmlformats.org/officeDocument/2006/relationships/oleObject" Target="../embeddings/oleObject7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30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32.xml"/><Relationship Id="rId7" Type="http://schemas.openxmlformats.org/officeDocument/2006/relationships/audio" Target="../media/media35.m4a"/><Relationship Id="rId2" Type="http://schemas.openxmlformats.org/officeDocument/2006/relationships/tags" Target="../tags/tag31.xml"/><Relationship Id="rId1" Type="http://schemas.openxmlformats.org/officeDocument/2006/relationships/vmlDrawing" Target="../drawings/vmlDrawing8.vml"/><Relationship Id="rId6" Type="http://schemas.microsoft.com/office/2007/relationships/media" Target="../media/media35.m4a"/><Relationship Id="rId11" Type="http://schemas.openxmlformats.org/officeDocument/2006/relationships/image" Target="../media/image6.png"/><Relationship Id="rId5" Type="http://schemas.openxmlformats.org/officeDocument/2006/relationships/tags" Target="../tags/tag34.xml"/><Relationship Id="rId10" Type="http://schemas.openxmlformats.org/officeDocument/2006/relationships/image" Target="../media/image19.emf"/><Relationship Id="rId4" Type="http://schemas.openxmlformats.org/officeDocument/2006/relationships/tags" Target="../tags/tag33.xml"/><Relationship Id="rId9" Type="http://schemas.openxmlformats.org/officeDocument/2006/relationships/oleObject" Target="../embeddings/oleObject8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36.xml"/><Relationship Id="rId7" Type="http://schemas.openxmlformats.org/officeDocument/2006/relationships/audio" Target="../media/media37.m4a"/><Relationship Id="rId2" Type="http://schemas.openxmlformats.org/officeDocument/2006/relationships/tags" Target="../tags/tag35.xml"/><Relationship Id="rId1" Type="http://schemas.openxmlformats.org/officeDocument/2006/relationships/vmlDrawing" Target="../drawings/vmlDrawing9.vml"/><Relationship Id="rId6" Type="http://schemas.microsoft.com/office/2007/relationships/media" Target="../media/media37.m4a"/><Relationship Id="rId11" Type="http://schemas.openxmlformats.org/officeDocument/2006/relationships/image" Target="../media/image6.png"/><Relationship Id="rId5" Type="http://schemas.openxmlformats.org/officeDocument/2006/relationships/tags" Target="../tags/tag38.xml"/><Relationship Id="rId10" Type="http://schemas.openxmlformats.org/officeDocument/2006/relationships/image" Target="../media/image20.emf"/><Relationship Id="rId4" Type="http://schemas.openxmlformats.org/officeDocument/2006/relationships/tags" Target="../tags/tag37.xml"/><Relationship Id="rId9" Type="http://schemas.openxmlformats.org/officeDocument/2006/relationships/oleObject" Target="../embeddings/oleObject9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40.xml"/><Relationship Id="rId7" Type="http://schemas.openxmlformats.org/officeDocument/2006/relationships/audio" Target="../media/media43.m4a"/><Relationship Id="rId2" Type="http://schemas.openxmlformats.org/officeDocument/2006/relationships/tags" Target="../tags/tag39.xml"/><Relationship Id="rId1" Type="http://schemas.openxmlformats.org/officeDocument/2006/relationships/vmlDrawing" Target="../drawings/vmlDrawing10.vml"/><Relationship Id="rId6" Type="http://schemas.microsoft.com/office/2007/relationships/media" Target="../media/media43.m4a"/><Relationship Id="rId11" Type="http://schemas.openxmlformats.org/officeDocument/2006/relationships/image" Target="../media/image6.png"/><Relationship Id="rId5" Type="http://schemas.openxmlformats.org/officeDocument/2006/relationships/tags" Target="../tags/tag42.xml"/><Relationship Id="rId10" Type="http://schemas.openxmlformats.org/officeDocument/2006/relationships/image" Target="../media/image21.emf"/><Relationship Id="rId4" Type="http://schemas.openxmlformats.org/officeDocument/2006/relationships/tags" Target="../tags/tag41.xml"/><Relationship Id="rId9" Type="http://schemas.openxmlformats.org/officeDocument/2006/relationships/oleObject" Target="../embeddings/oleObject10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3.xml"/><Relationship Id="rId7" Type="http://schemas.openxmlformats.org/officeDocument/2006/relationships/audio" Target="../media/media7.m4a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microsoft.com/office/2007/relationships/media" Target="../media/media7.m4a"/><Relationship Id="rId11" Type="http://schemas.openxmlformats.org/officeDocument/2006/relationships/image" Target="../media/image6.png"/><Relationship Id="rId5" Type="http://schemas.openxmlformats.org/officeDocument/2006/relationships/tags" Target="../tags/tag5.xml"/><Relationship Id="rId10" Type="http://schemas.openxmlformats.org/officeDocument/2006/relationships/image" Target="../media/image7.emf"/><Relationship Id="rId4" Type="http://schemas.openxmlformats.org/officeDocument/2006/relationships/tags" Target="../tags/tag4.xml"/><Relationship Id="rId9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Please pick up your ARS clickers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5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54"/>
    </mc:Choice>
    <mc:Fallback xmlns="">
      <p:transition spd="slow" advTm="15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54096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21 year old woman, seizure free – taper AED?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/>
              <a:buAutoNum type="alphaUcPeriod"/>
            </a:pPr>
            <a:r>
              <a:rPr lang="en-US" sz="3200" dirty="0"/>
              <a:t>No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Yes. No additional testing is needed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Yes. Additional testing is needed to determine if I taper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49412640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Chart" r:id="rId10" imgW="4572000" imgH="5143500" progId="MSGraph.Chart.8">
                  <p:embed followColorScheme="full"/>
                </p:oleObj>
              </mc:Choice>
              <mc:Fallback>
                <p:oleObj name="Chart" r:id="rId10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PCountdownTrigger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TPCountdown" hidden="1"/>
          <p:cNvGrpSpPr/>
          <p:nvPr>
            <p:custDataLst>
              <p:tags r:id="rId5"/>
            </p:custDataLst>
          </p:nvPr>
        </p:nvGrpSpPr>
        <p:grpSpPr>
          <a:xfrm>
            <a:off x="765946" y="5572218"/>
            <a:ext cx="838200" cy="635000"/>
            <a:chOff x="8318500" y="6032500"/>
            <a:chExt cx="838200" cy="635000"/>
          </a:xfrm>
        </p:grpSpPr>
        <p:sp>
          <p:nvSpPr>
            <p:cNvPr id="19" name="CountdownShape" hidden="1"/>
            <p:cNvSpPr/>
            <p:nvPr/>
          </p:nvSpPr>
          <p:spPr>
            <a:xfrm>
              <a:off x="8318500" y="6032500"/>
              <a:ext cx="838200" cy="609600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untdownText" hidden="1"/>
            <p:cNvSpPr txBox="1"/>
            <p:nvPr/>
          </p:nvSpPr>
          <p:spPr>
            <a:xfrm>
              <a:off x="83185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000" b="1" smtClean="0">
                  <a:latin typeface="Tahoma" panose="020B0604030504040204" pitchFamily="34" charset="0"/>
                </a:rPr>
                <a:t>17</a:t>
              </a:r>
              <a:endParaRPr lang="en-US" sz="2000" b="1" dirty="0" smtClean="0">
                <a:latin typeface="Tahoma" panose="020B0604030504040204" pitchFamily="34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8992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67"/>
    </mc:Choice>
    <mc:Fallback xmlns="">
      <p:transition spd="slow" advTm="49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OleChart spid="4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5498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21 year old woman, seizure </a:t>
            </a:r>
            <a:r>
              <a:rPr lang="en-US" dirty="0" smtClean="0"/>
              <a:t>free. EEG now normal – </a:t>
            </a:r>
            <a:r>
              <a:rPr lang="en-US" dirty="0"/>
              <a:t>taper AED?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839897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No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Yes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002299520"/>
              </p:ext>
            </p:extLst>
          </p:nvPr>
        </p:nvGraphicFramePr>
        <p:xfrm>
          <a:off x="4508500" y="1603375"/>
          <a:ext cx="4572000" cy="513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Chart" r:id="rId9" imgW="4572000" imgH="5143500" progId="MSGraph.Chart.8">
                  <p:embed followColorScheme="full"/>
                </p:oleObj>
              </mc:Choice>
              <mc:Fallback>
                <p:oleObj name="Chart" r:id="rId9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08500" y="1603375"/>
                        <a:ext cx="4572000" cy="5135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TPCountdown" hidden="1"/>
          <p:cNvGrpSpPr/>
          <p:nvPr>
            <p:custDataLst>
              <p:tags r:id="rId5"/>
            </p:custDataLst>
          </p:nvPr>
        </p:nvGrpSpPr>
        <p:grpSpPr>
          <a:xfrm>
            <a:off x="765946" y="5572218"/>
            <a:ext cx="838200" cy="635000"/>
            <a:chOff x="8318500" y="6032500"/>
            <a:chExt cx="838200" cy="635000"/>
          </a:xfrm>
        </p:grpSpPr>
        <p:sp>
          <p:nvSpPr>
            <p:cNvPr id="6" name="CountdownShape" hidden="1"/>
            <p:cNvSpPr/>
            <p:nvPr/>
          </p:nvSpPr>
          <p:spPr>
            <a:xfrm>
              <a:off x="8318500" y="6032500"/>
              <a:ext cx="838200" cy="609600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untdownText" hidden="1"/>
            <p:cNvSpPr txBox="1"/>
            <p:nvPr/>
          </p:nvSpPr>
          <p:spPr>
            <a:xfrm>
              <a:off x="83185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000" b="1" smtClean="0">
                  <a:latin typeface="Tahoma" panose="020B0604030504040204" pitchFamily="34" charset="0"/>
                </a:rPr>
                <a:t>20</a:t>
              </a:r>
              <a:endParaRPr lang="en-US" sz="2000" b="1" dirty="0">
                <a:latin typeface="Tahoma" panose="020B0604030504040204" pitchFamily="34" charset="0"/>
              </a:endParaRP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9639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OleChart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5232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21 year old woman, seizure free. EEG now </a:t>
            </a:r>
            <a:r>
              <a:rPr lang="en-US" dirty="0" smtClean="0"/>
              <a:t>shows left temporal spikes </a:t>
            </a:r>
            <a:r>
              <a:rPr lang="en-US" dirty="0"/>
              <a:t>– taper AED?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No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Yes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107246679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" name="Chart" r:id="rId9" imgW="4572000" imgH="5143500" progId="MSGraph.Chart.8">
                  <p:embed followColorScheme="full"/>
                </p:oleObj>
              </mc:Choice>
              <mc:Fallback>
                <p:oleObj name="Chart" r:id="rId9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TPCountdown" hidden="1"/>
          <p:cNvGrpSpPr/>
          <p:nvPr>
            <p:custDataLst>
              <p:tags r:id="rId5"/>
            </p:custDataLst>
          </p:nvPr>
        </p:nvGrpSpPr>
        <p:grpSpPr>
          <a:xfrm>
            <a:off x="765946" y="5572218"/>
            <a:ext cx="838200" cy="635000"/>
            <a:chOff x="8318500" y="6032500"/>
            <a:chExt cx="838200" cy="635000"/>
          </a:xfrm>
        </p:grpSpPr>
        <p:sp>
          <p:nvSpPr>
            <p:cNvPr id="6" name="CountdownShape" hidden="1"/>
            <p:cNvSpPr/>
            <p:nvPr/>
          </p:nvSpPr>
          <p:spPr>
            <a:xfrm>
              <a:off x="8318500" y="6032500"/>
              <a:ext cx="838200" cy="609600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untdownText" hidden="1"/>
            <p:cNvSpPr txBox="1"/>
            <p:nvPr/>
          </p:nvSpPr>
          <p:spPr>
            <a:xfrm>
              <a:off x="83185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000" b="1" smtClean="0">
                  <a:latin typeface="Tahoma" panose="020B0604030504040204" pitchFamily="34" charset="0"/>
                </a:rPr>
                <a:t>20</a:t>
              </a:r>
              <a:endParaRPr lang="en-US" sz="2000" b="1" dirty="0">
                <a:latin typeface="Tahoma" panose="020B0604030504040204" pitchFamily="34" charset="0"/>
              </a:endParaRP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521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OleChart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Risks for seizure recurrence with AED taper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Medical Research Council Antiepileptic Drug </a:t>
            </a:r>
            <a:r>
              <a:rPr lang="en-US" dirty="0" smtClean="0"/>
              <a:t>Withdrawal </a:t>
            </a:r>
            <a:r>
              <a:rPr lang="en-US" dirty="0"/>
              <a:t>Study Group, </a:t>
            </a:r>
            <a:r>
              <a:rPr lang="en-US" dirty="0" smtClean="0"/>
              <a:t>1991</a:t>
            </a:r>
          </a:p>
          <a:p>
            <a:pPr lvl="1"/>
            <a:r>
              <a:rPr lang="en-US" dirty="0" smtClean="0"/>
              <a:t>Randomized </a:t>
            </a:r>
            <a:r>
              <a:rPr lang="en-US" dirty="0"/>
              <a:t>1,013 patients </a:t>
            </a:r>
            <a:r>
              <a:rPr lang="en-US" dirty="0" smtClean="0"/>
              <a:t>who </a:t>
            </a:r>
            <a:r>
              <a:rPr lang="en-US" dirty="0"/>
              <a:t>had been seizure-free for 2–6 years to be tapered off AEDs or to continue AED </a:t>
            </a:r>
            <a:r>
              <a:rPr lang="en-US" dirty="0" smtClean="0"/>
              <a:t>treatment</a:t>
            </a:r>
          </a:p>
          <a:p>
            <a:pPr lvl="1"/>
            <a:r>
              <a:rPr lang="en-US" dirty="0" smtClean="0"/>
              <a:t>83% were on one AED</a:t>
            </a:r>
          </a:p>
          <a:p>
            <a:r>
              <a:rPr lang="en-US" dirty="0"/>
              <a:t>Seizure recurrence at </a:t>
            </a:r>
            <a:r>
              <a:rPr lang="en-US" dirty="0" smtClean="0"/>
              <a:t>24 </a:t>
            </a:r>
            <a:r>
              <a:rPr lang="en-US" dirty="0"/>
              <a:t>months</a:t>
            </a:r>
          </a:p>
          <a:p>
            <a:pPr lvl="1"/>
            <a:r>
              <a:rPr lang="en-US" dirty="0"/>
              <a:t>AED taper: </a:t>
            </a:r>
            <a:r>
              <a:rPr lang="en-US" dirty="0" smtClean="0"/>
              <a:t>41%</a:t>
            </a:r>
            <a:endParaRPr lang="en-US" dirty="0"/>
          </a:p>
          <a:p>
            <a:pPr lvl="1"/>
            <a:r>
              <a:rPr lang="en-US" dirty="0"/>
              <a:t>Control: </a:t>
            </a:r>
            <a:r>
              <a:rPr lang="en-US" dirty="0" smtClean="0"/>
              <a:t>22%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9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MRC Study – risks for recurrence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Risks for seizure recurrence increased with</a:t>
            </a:r>
          </a:p>
          <a:p>
            <a:pPr lvl="1"/>
            <a:r>
              <a:rPr lang="en-US" dirty="0" smtClean="0"/>
              <a:t>Age &gt; 16</a:t>
            </a:r>
          </a:p>
          <a:p>
            <a:pPr lvl="1"/>
            <a:r>
              <a:rPr lang="en-US" dirty="0" smtClean="0"/>
              <a:t>Seizures only upon awakening</a:t>
            </a:r>
          </a:p>
          <a:p>
            <a:pPr lvl="1"/>
            <a:r>
              <a:rPr lang="en-US" dirty="0" smtClean="0"/>
              <a:t>Myoclonic seizures</a:t>
            </a:r>
          </a:p>
          <a:p>
            <a:pPr lvl="1"/>
            <a:r>
              <a:rPr lang="en-US" dirty="0" smtClean="0"/>
              <a:t>More than 1 AED</a:t>
            </a:r>
          </a:p>
          <a:p>
            <a:pPr lvl="1"/>
            <a:r>
              <a:rPr lang="en-US" dirty="0" smtClean="0"/>
              <a:t>Seizures after starting AEDs</a:t>
            </a:r>
          </a:p>
          <a:p>
            <a:pPr lvl="1"/>
            <a:r>
              <a:rPr lang="en-US" dirty="0" smtClean="0"/>
              <a:t>Shorter seizure free period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22"/>
    </mc:Choice>
    <mc:Fallback xmlns="">
      <p:transition spd="slow" advTm="73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AAN guidelines - 1996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Discontinuation of AEDs may be considered in patients who have the following profile</a:t>
            </a:r>
          </a:p>
          <a:p>
            <a:pPr lvl="1"/>
            <a:r>
              <a:rPr lang="en-US" dirty="0" smtClean="0"/>
              <a:t>Seizure free 2 to 5 years on AEDs</a:t>
            </a:r>
          </a:p>
          <a:p>
            <a:pPr lvl="1"/>
            <a:r>
              <a:rPr lang="en-US" dirty="0" smtClean="0"/>
              <a:t>Single type of seizure</a:t>
            </a:r>
          </a:p>
          <a:p>
            <a:pPr lvl="1"/>
            <a:r>
              <a:rPr lang="en-US" dirty="0" smtClean="0"/>
              <a:t>Normal neurologic exam, normal IQ</a:t>
            </a:r>
          </a:p>
          <a:p>
            <a:pPr lvl="1"/>
            <a:r>
              <a:rPr lang="en-US" dirty="0" smtClean="0"/>
              <a:t>EEG normalized with treatment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44"/>
    </mc:Choice>
    <mc:Fallback xmlns="">
      <p:transition spd="slow" advTm="56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Akershus</a:t>
            </a:r>
            <a:r>
              <a:rPr lang="en-US" dirty="0"/>
              <a:t> Study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30359"/>
            <a:ext cx="8229600" cy="4525963"/>
          </a:xfrm>
        </p:spPr>
        <p:txBody>
          <a:bodyPr/>
          <a:lstStyle/>
          <a:p>
            <a:r>
              <a:rPr lang="en-US" dirty="0" smtClean="0"/>
              <a:t>Double blind randomized withdrawal – 160 patients. Seizure free &gt; 2 years</a:t>
            </a:r>
          </a:p>
          <a:p>
            <a:r>
              <a:rPr lang="en-US" dirty="0" smtClean="0"/>
              <a:t>Seizure recurrence at 12 months</a:t>
            </a:r>
          </a:p>
          <a:p>
            <a:pPr lvl="1"/>
            <a:r>
              <a:rPr lang="en-US" dirty="0" smtClean="0"/>
              <a:t>AED taper: 15%</a:t>
            </a:r>
          </a:p>
          <a:p>
            <a:pPr lvl="1"/>
            <a:r>
              <a:rPr lang="en-US" dirty="0" smtClean="0"/>
              <a:t>Control: 7%</a:t>
            </a:r>
          </a:p>
          <a:p>
            <a:r>
              <a:rPr lang="en-US" dirty="0" smtClean="0"/>
              <a:t>Improvement in neuropsychological testing in withdrawal group</a:t>
            </a:r>
          </a:p>
          <a:p>
            <a:r>
              <a:rPr lang="en-US" dirty="0" smtClean="0"/>
              <a:t>Lower recurrence risk with normal neuro exam and use of CBZ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500" y="6108700"/>
            <a:ext cx="394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Epilepsia</a:t>
            </a:r>
            <a:r>
              <a:rPr lang="en-US" dirty="0"/>
              <a:t> </a:t>
            </a:r>
            <a:r>
              <a:rPr lang="en-US" dirty="0" smtClean="0"/>
              <a:t>2008; 49:455-463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6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447"/>
    </mc:Choice>
    <mc:Fallback xmlns="">
      <p:transition spd="slow" advTm="150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Review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9518"/>
            <a:ext cx="8229600" cy="4525963"/>
          </a:xfrm>
        </p:spPr>
        <p:txBody>
          <a:bodyPr/>
          <a:lstStyle/>
          <a:p>
            <a:r>
              <a:rPr lang="en-US" dirty="0" smtClean="0"/>
              <a:t>28 studies. 4571 subjects</a:t>
            </a:r>
          </a:p>
          <a:p>
            <a:r>
              <a:rPr lang="en-US" dirty="0" smtClean="0"/>
              <a:t>Recurrence range</a:t>
            </a:r>
          </a:p>
          <a:p>
            <a:pPr lvl="1"/>
            <a:r>
              <a:rPr lang="en-US" dirty="0" smtClean="0"/>
              <a:t>4-34% at 12 months</a:t>
            </a:r>
          </a:p>
          <a:p>
            <a:pPr lvl="1"/>
            <a:r>
              <a:rPr lang="en-US" dirty="0" smtClean="0"/>
              <a:t>9-39% at 24 months</a:t>
            </a:r>
          </a:p>
          <a:p>
            <a:r>
              <a:rPr lang="en-US" dirty="0" smtClean="0"/>
              <a:t>Factors associated with increased risk</a:t>
            </a:r>
          </a:p>
          <a:p>
            <a:pPr lvl="1"/>
            <a:r>
              <a:rPr lang="en-US" dirty="0" smtClean="0"/>
              <a:t>Adolescent onset</a:t>
            </a:r>
          </a:p>
          <a:p>
            <a:pPr lvl="1"/>
            <a:r>
              <a:rPr lang="en-US" dirty="0" smtClean="0"/>
              <a:t>Partial seizures</a:t>
            </a:r>
          </a:p>
          <a:p>
            <a:pPr lvl="1"/>
            <a:r>
              <a:rPr lang="en-US" dirty="0" smtClean="0"/>
              <a:t>Underlying neurologic condition</a:t>
            </a:r>
          </a:p>
          <a:p>
            <a:pPr lvl="1"/>
            <a:r>
              <a:rPr lang="en-US" dirty="0" smtClean="0"/>
              <a:t>Abnormal EEG at time of taper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" y="6108700"/>
            <a:ext cx="394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CNS Drugs 2004; 201-212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90"/>
    </mc:Choice>
    <mc:Fallback xmlns="">
      <p:transition spd="slow" advTm="47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8556"/>
            <a:ext cx="8229600" cy="1143000"/>
          </a:xfrm>
        </p:spPr>
        <p:txBody>
          <a:bodyPr/>
          <a:lstStyle/>
          <a:p>
            <a:r>
              <a:rPr lang="en-US" dirty="0" smtClean="0"/>
              <a:t>Concerns with AED taper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9318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Refractory after recurrence?</a:t>
            </a:r>
          </a:p>
          <a:p>
            <a:pPr lvl="1"/>
            <a:r>
              <a:rPr lang="en-US" dirty="0" smtClean="0"/>
              <a:t>AED withdrawal in kids: 1/3 had recurrence. In those restarting same AEDs failed to control seizures in 1 in 4</a:t>
            </a:r>
          </a:p>
          <a:p>
            <a:pPr lvl="2"/>
            <a:r>
              <a:rPr lang="en-US" dirty="0" smtClean="0"/>
              <a:t>Low IQ, symptomatic cause, focal epilepsy did worse</a:t>
            </a:r>
          </a:p>
          <a:p>
            <a:r>
              <a:rPr lang="en-US" dirty="0" smtClean="0"/>
              <a:t>Death?</a:t>
            </a:r>
          </a:p>
          <a:p>
            <a:pPr lvl="1"/>
            <a:r>
              <a:rPr lang="en-US" dirty="0" smtClean="0"/>
              <a:t>MRC study: 2 deaths (both in non-taper group)</a:t>
            </a:r>
          </a:p>
          <a:p>
            <a:pPr lvl="1"/>
            <a:r>
              <a:rPr lang="en-US" dirty="0" smtClean="0"/>
              <a:t>3 large </a:t>
            </a:r>
            <a:r>
              <a:rPr lang="en-US" dirty="0"/>
              <a:t>studies of childhood epilepsy </a:t>
            </a:r>
            <a:endParaRPr lang="en-US" dirty="0" smtClean="0"/>
          </a:p>
          <a:p>
            <a:pPr lvl="2"/>
            <a:r>
              <a:rPr lang="en-US" dirty="0" smtClean="0"/>
              <a:t>1,777 </a:t>
            </a:r>
            <a:r>
              <a:rPr lang="en-US" dirty="0"/>
              <a:t>patients who were followed from 5–20 years </a:t>
            </a:r>
            <a:r>
              <a:rPr lang="en-US" dirty="0" smtClean="0"/>
              <a:t>after	diagnosis </a:t>
            </a:r>
          </a:p>
          <a:p>
            <a:pPr lvl="2"/>
            <a:r>
              <a:rPr lang="en-US" dirty="0" smtClean="0"/>
              <a:t>About </a:t>
            </a:r>
            <a:r>
              <a:rPr lang="en-US" dirty="0"/>
              <a:t>70% attempted to </a:t>
            </a:r>
            <a:r>
              <a:rPr lang="en-US" dirty="0" smtClean="0"/>
              <a:t>stop AEDs.</a:t>
            </a:r>
          </a:p>
          <a:p>
            <a:pPr lvl="2"/>
            <a:r>
              <a:rPr lang="en-US" dirty="0" smtClean="0"/>
              <a:t>Four deaths (2 status, 2 SUDEP) – none stopped AEDs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3200" y="5965281"/>
            <a:ext cx="539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Epilepsy and Behavior 2006: 8: 713-719</a:t>
            </a:r>
          </a:p>
          <a:p>
            <a:r>
              <a:rPr lang="fi-FI" dirty="0"/>
              <a:t>Epilepsia, 49(Suppl. 9):25–28, 2008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2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23"/>
    </mc:Choice>
    <mc:Fallback xmlns="">
      <p:transition spd="slow" advTm="160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6322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 25 year old woman who had 2 GTC seizures at the age of 20 and 21. She reports that she also had a history of arm jerks in the morning after awakening. She is neurologically normal</a:t>
            </a:r>
          </a:p>
          <a:p>
            <a:r>
              <a:rPr lang="en-US" dirty="0" smtClean="0"/>
              <a:t>EEG at the age of 21 showed 4 Hz generalized spike/wave</a:t>
            </a:r>
          </a:p>
          <a:p>
            <a:r>
              <a:rPr lang="en-US" dirty="0" smtClean="0"/>
              <a:t>MRI at the age of 21 is normal</a:t>
            </a:r>
          </a:p>
          <a:p>
            <a:r>
              <a:rPr lang="en-US" dirty="0" smtClean="0"/>
              <a:t>She is seizure free on levetiracetam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Would you consider tapering her AED?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6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20"/>
    </mc:Choice>
    <mc:Fallback xmlns="">
      <p:transition spd="slow" advTm="31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Tapering AEDs</a:t>
            </a:r>
            <a:br>
              <a:rPr lang="en-US" dirty="0" smtClean="0"/>
            </a:br>
            <a:r>
              <a:rPr lang="en-US" dirty="0" smtClean="0"/>
              <a:t>Why, when and how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614" y="4558393"/>
            <a:ext cx="6400800" cy="1295400"/>
          </a:xfrm>
        </p:spPr>
        <p:txBody>
          <a:bodyPr/>
          <a:lstStyle/>
          <a:p>
            <a:r>
              <a:rPr lang="en-US" dirty="0" smtClean="0"/>
              <a:t>David M Ficker, MD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9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7"/>
    </mc:Choice>
    <mc:Fallback xmlns="">
      <p:transition spd="slow" advTm="11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25 year old with JME, seizure free. Would you taper AEDs?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No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Yes, no additional testing is needed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Yes, but only after a new EEG is normal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184201448"/>
              </p:ext>
            </p:extLst>
          </p:nvPr>
        </p:nvGraphicFramePr>
        <p:xfrm>
          <a:off x="4572000" y="17145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1" name="Chart" r:id="rId9" imgW="4572000" imgH="5143500" progId="MSGraph.Chart.8">
                  <p:embed followColorScheme="full"/>
                </p:oleObj>
              </mc:Choice>
              <mc:Fallback>
                <p:oleObj name="Chart" r:id="rId9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72000" y="17145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TPCountdown" hidden="1"/>
          <p:cNvGrpSpPr/>
          <p:nvPr>
            <p:custDataLst>
              <p:tags r:id="rId5"/>
            </p:custDataLst>
          </p:nvPr>
        </p:nvGrpSpPr>
        <p:grpSpPr>
          <a:xfrm>
            <a:off x="765946" y="5572218"/>
            <a:ext cx="838200" cy="635000"/>
            <a:chOff x="8318500" y="6032500"/>
            <a:chExt cx="838200" cy="635000"/>
          </a:xfrm>
        </p:grpSpPr>
        <p:sp>
          <p:nvSpPr>
            <p:cNvPr id="6" name="CountdownShape" hidden="1"/>
            <p:cNvSpPr/>
            <p:nvPr/>
          </p:nvSpPr>
          <p:spPr>
            <a:xfrm>
              <a:off x="8318500" y="6032500"/>
              <a:ext cx="838200" cy="609600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untdownText" hidden="1"/>
            <p:cNvSpPr txBox="1"/>
            <p:nvPr/>
          </p:nvSpPr>
          <p:spPr>
            <a:xfrm>
              <a:off x="83185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000" b="1" smtClean="0">
                  <a:latin typeface="Tahoma" panose="020B0604030504040204" pitchFamily="34" charset="0"/>
                </a:rPr>
                <a:t>20</a:t>
              </a:r>
              <a:endParaRPr lang="en-US" sz="2000" b="1" dirty="0">
                <a:latin typeface="Tahoma" panose="020B0604030504040204" pitchFamily="34" charset="0"/>
              </a:endParaRP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08664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47"/>
    </mc:Choice>
    <mc:Fallback xmlns="">
      <p:transition spd="slow" advTm="42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OleChart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Epilepsy syndromes – age of remission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30" y="1993356"/>
            <a:ext cx="8760711" cy="363962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3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718" y="793750"/>
            <a:ext cx="5845407" cy="5454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99" y="6130914"/>
            <a:ext cx="4202513" cy="36513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8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24"/>
    </mc:Choice>
    <mc:Fallback xmlns="">
      <p:transition spd="slow" advTm="60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factors for increased risk of recurrence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Syndrome with high relapse rate (JME)</a:t>
            </a:r>
          </a:p>
          <a:p>
            <a:r>
              <a:rPr lang="en-US" dirty="0" smtClean="0"/>
              <a:t>Mental retardation</a:t>
            </a:r>
          </a:p>
          <a:p>
            <a:r>
              <a:rPr lang="en-US" dirty="0" smtClean="0"/>
              <a:t>Abnormal neurologic exam</a:t>
            </a:r>
          </a:p>
          <a:p>
            <a:r>
              <a:rPr lang="en-US" dirty="0" smtClean="0"/>
              <a:t>Symptomatic cause (MRI epileptogenic lesion)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7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58"/>
    </mc:Choice>
    <mc:Fallback xmlns="">
      <p:transition spd="slow" advTm="38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3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93356"/>
            <a:ext cx="8229600" cy="4525963"/>
          </a:xfrm>
        </p:spPr>
        <p:txBody>
          <a:bodyPr/>
          <a:lstStyle/>
          <a:p>
            <a:r>
              <a:rPr lang="en-US" dirty="0" smtClean="0"/>
              <a:t>27 year old woman who underwent right temporal lobectomy 12 months ago. Pathology confirmed mesial temporal sclerosis</a:t>
            </a:r>
          </a:p>
          <a:p>
            <a:r>
              <a:rPr lang="en-US" dirty="0" smtClean="0"/>
              <a:t>Previously treated with 4 different AEDs and is currently on LTG and LEV</a:t>
            </a:r>
          </a:p>
          <a:p>
            <a:r>
              <a:rPr lang="en-US" dirty="0" smtClean="0"/>
              <a:t>She has not had seizures since surgery and is planning a pregnancy in the future</a:t>
            </a:r>
          </a:p>
          <a:p>
            <a:r>
              <a:rPr lang="en-US" dirty="0" smtClean="0"/>
              <a:t>Her routine EEG is now normal, other than right temporal slowing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1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69"/>
    </mc:Choice>
    <mc:Fallback xmlns="">
      <p:transition spd="slow" advTm="203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4111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Right temporal lobectomy. Seizure free for 2 years on 2 AEDs. Do you taper AED (s)?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/>
              <a:buAutoNum type="alphaUcPeriod"/>
            </a:pPr>
            <a:r>
              <a:rPr lang="en-US" sz="3200" dirty="0"/>
              <a:t>Never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/>
              <a:t>Taper one AED </a:t>
            </a:r>
            <a:r>
              <a:rPr lang="en-US" sz="3200" dirty="0" smtClean="0"/>
              <a:t>now and reassess</a:t>
            </a:r>
            <a:endParaRPr lang="en-US" sz="3200" dirty="0"/>
          </a:p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Taper </a:t>
            </a:r>
            <a:r>
              <a:rPr lang="en-US" sz="3200" dirty="0"/>
              <a:t>one AED </a:t>
            </a:r>
            <a:r>
              <a:rPr lang="en-US" sz="3200" dirty="0" smtClean="0"/>
              <a:t>now then 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AED in 6 months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Taper both AEDs now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333542245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4" name="Chart" r:id="rId9" imgW="4572000" imgH="5143500" progId="MSGraph.Chart.8">
                  <p:embed followColorScheme="full"/>
                </p:oleObj>
              </mc:Choice>
              <mc:Fallback>
                <p:oleObj name="Chart" r:id="rId9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TPCountdown" hidden="1"/>
          <p:cNvGrpSpPr/>
          <p:nvPr>
            <p:custDataLst>
              <p:tags r:id="rId5"/>
            </p:custDataLst>
          </p:nvPr>
        </p:nvGrpSpPr>
        <p:grpSpPr>
          <a:xfrm>
            <a:off x="339818" y="5962835"/>
            <a:ext cx="838200" cy="635000"/>
            <a:chOff x="8318500" y="6032500"/>
            <a:chExt cx="838200" cy="635000"/>
          </a:xfrm>
        </p:grpSpPr>
        <p:sp>
          <p:nvSpPr>
            <p:cNvPr id="6" name="CountdownShape" hidden="1"/>
            <p:cNvSpPr/>
            <p:nvPr/>
          </p:nvSpPr>
          <p:spPr>
            <a:xfrm>
              <a:off x="8318500" y="6032500"/>
              <a:ext cx="838200" cy="609600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untdownText" hidden="1"/>
            <p:cNvSpPr txBox="1"/>
            <p:nvPr/>
          </p:nvSpPr>
          <p:spPr>
            <a:xfrm>
              <a:off x="83185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000" b="1" smtClean="0">
                  <a:latin typeface="Tahoma" panose="020B0604030504040204" pitchFamily="34" charset="0"/>
                </a:rPr>
                <a:t>20</a:t>
              </a:r>
              <a:endParaRPr lang="en-US" sz="2000" b="1" dirty="0">
                <a:latin typeface="Tahoma" panose="020B0604030504040204" pitchFamily="34" charset="0"/>
              </a:endParaRP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1680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27"/>
    </mc:Choice>
    <mc:Fallback xmlns="">
      <p:transition spd="slow" advTm="82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OleChart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AED taper after epilepsy surgery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randomized data</a:t>
            </a:r>
          </a:p>
          <a:p>
            <a:r>
              <a:rPr lang="en-US" dirty="0" smtClean="0"/>
              <a:t>Intent for surgery is to </a:t>
            </a:r>
            <a:r>
              <a:rPr lang="en-US" i="1" dirty="0" smtClean="0"/>
              <a:t>cure</a:t>
            </a:r>
            <a:r>
              <a:rPr lang="en-US" dirty="0" smtClean="0"/>
              <a:t> seizures</a:t>
            </a:r>
          </a:p>
          <a:p>
            <a:pPr lvl="1"/>
            <a:r>
              <a:rPr lang="en-US" dirty="0" smtClean="0"/>
              <a:t>Theoretically eliminate the need for AEDs</a:t>
            </a:r>
          </a:p>
          <a:p>
            <a:pPr lvl="1"/>
            <a:r>
              <a:rPr lang="en-US" dirty="0" smtClean="0"/>
              <a:t>Seizure free rates: 50-80% depending in underlying cause/seizure type</a:t>
            </a:r>
          </a:p>
          <a:p>
            <a:r>
              <a:rPr lang="en-US" dirty="0" smtClean="0"/>
              <a:t>These are patients who have been refractory for many years. After surgery may be the first time they have been completely seizure free</a:t>
            </a:r>
          </a:p>
          <a:p>
            <a:r>
              <a:rPr lang="en-US" dirty="0" smtClean="0"/>
              <a:t>No all want to stop AEDs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5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Risks for </a:t>
            </a:r>
            <a:r>
              <a:rPr lang="en-US" dirty="0" smtClean="0"/>
              <a:t>recurrence after epilepsy surgery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99335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&gt; 30 years</a:t>
            </a:r>
            <a:r>
              <a:rPr lang="en-US" dirty="0"/>
              <a:t> </a:t>
            </a:r>
            <a:r>
              <a:rPr lang="en-US" dirty="0" smtClean="0"/>
              <a:t>of age</a:t>
            </a:r>
          </a:p>
          <a:p>
            <a:r>
              <a:rPr lang="en-US" dirty="0" smtClean="0"/>
              <a:t>Earlier taper</a:t>
            </a:r>
          </a:p>
          <a:p>
            <a:r>
              <a:rPr lang="en-US" dirty="0" smtClean="0"/>
              <a:t>Persistent auras</a:t>
            </a:r>
          </a:p>
          <a:p>
            <a:r>
              <a:rPr lang="en-US" dirty="0" smtClean="0"/>
              <a:t>Recurrence before taper attempt</a:t>
            </a:r>
          </a:p>
          <a:p>
            <a:r>
              <a:rPr lang="en-US" dirty="0" smtClean="0"/>
              <a:t>Normal MRI</a:t>
            </a:r>
          </a:p>
          <a:p>
            <a:r>
              <a:rPr lang="en-US" dirty="0" smtClean="0"/>
              <a:t>Long duration of epilepsy</a:t>
            </a:r>
          </a:p>
          <a:p>
            <a:r>
              <a:rPr lang="en-US" dirty="0" smtClean="0"/>
              <a:t>Postop EEG abnormalities</a:t>
            </a:r>
          </a:p>
          <a:p>
            <a:r>
              <a:rPr lang="en-US" dirty="0" smtClean="0"/>
              <a:t>Incomplete resection</a:t>
            </a:r>
          </a:p>
          <a:p>
            <a:r>
              <a:rPr lang="en-US" dirty="0" smtClean="0"/>
              <a:t>More AEDs at time of surgery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56"/>
    </mc:Choice>
    <mc:Fallback xmlns="">
      <p:transition spd="slow" advTm="84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of “experts” at epilepsy centers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62% would only stop AEDs after 2 years of seizure freedom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4647" y="6127234"/>
            <a:ext cx="4262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vEPSTIM"/>
              </a:rPr>
              <a:t>Epilepsy &amp; Behavior 10 (2007) 219–222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01" y="2552625"/>
            <a:ext cx="5887877" cy="359130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25"/>
    </mc:Choice>
    <mc:Fallback xmlns="">
      <p:transition spd="slow" advTm="148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DF’s postoperative AED management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taper if seizure free</a:t>
            </a:r>
          </a:p>
          <a:p>
            <a:r>
              <a:rPr lang="en-US" dirty="0" smtClean="0"/>
              <a:t>Continue an AED for at least 2 years after surgery</a:t>
            </a:r>
          </a:p>
          <a:p>
            <a:r>
              <a:rPr lang="en-US" dirty="0" smtClean="0"/>
              <a:t>If on more than one AED, consider taper one at 12 months seizure free</a:t>
            </a:r>
          </a:p>
          <a:p>
            <a:r>
              <a:rPr lang="en-US" dirty="0" smtClean="0"/>
              <a:t>Make decision on final AED taper after EEG normalizes (?ambulatory EEG?)</a:t>
            </a:r>
          </a:p>
          <a:p>
            <a:r>
              <a:rPr lang="en-US" dirty="0" smtClean="0"/>
              <a:t>Only taper AED if patient is willing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8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23"/>
    </mc:Choice>
    <mc:Fallback xmlns="">
      <p:transition spd="slow" advTm="83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Lundbeck </a:t>
            </a:r>
          </a:p>
          <a:p>
            <a:r>
              <a:rPr lang="en-US" dirty="0" smtClean="0"/>
              <a:t>Best Doctors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7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3"/>
    </mc:Choice>
    <mc:Fallback xmlns="">
      <p:transition spd="slow" advTm="1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4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891" y="1838567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82 year old male</a:t>
            </a:r>
          </a:p>
          <a:p>
            <a:pPr lvl="1"/>
            <a:r>
              <a:rPr lang="en-US" dirty="0"/>
              <a:t>April 9, 2014 - presented with focal motor seizure - left arm. Discovered to have a chronic right subdural hematoma. Started on levetiracetam </a:t>
            </a:r>
          </a:p>
          <a:p>
            <a:pPr lvl="1"/>
            <a:r>
              <a:rPr lang="en-US" dirty="0"/>
              <a:t>April 17, 2014 - drainage of right subdural hematoma, Discharged two days later without problems. Prior to the surgery he had a few focal motor seizures. </a:t>
            </a:r>
          </a:p>
          <a:p>
            <a:pPr lvl="1"/>
            <a:r>
              <a:rPr lang="en-US" dirty="0"/>
              <a:t>April 21, 2014 - admitted for new left arm weakness and was found to have focal motor seizures. cEEG was done with multiple electrographic seizures from the right hemisphere consistent with status epilepticus. </a:t>
            </a:r>
            <a:r>
              <a:rPr lang="en-US" dirty="0" smtClean="0"/>
              <a:t>Treated with levetiracetam, phenytoin </a:t>
            </a:r>
            <a:r>
              <a:rPr lang="en-US" dirty="0"/>
              <a:t>and lacosamide. Discharged April 29, 2014 on these antiepileptic drugs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2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93"/>
    </mc:Choice>
    <mc:Fallback xmlns="">
      <p:transition spd="slow" advTm="82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4 cont’d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You are seeing him for the first time 3 months later</a:t>
            </a:r>
          </a:p>
          <a:p>
            <a:r>
              <a:rPr lang="en-US" dirty="0" smtClean="0"/>
              <a:t>No seizures</a:t>
            </a:r>
          </a:p>
          <a:p>
            <a:r>
              <a:rPr lang="en-US" dirty="0" smtClean="0"/>
              <a:t>What do you do with his AEDs?</a:t>
            </a:r>
          </a:p>
          <a:p>
            <a:pPr lvl="1"/>
            <a:r>
              <a:rPr lang="en-US" dirty="0"/>
              <a:t>PHT 150 mg TID</a:t>
            </a:r>
          </a:p>
          <a:p>
            <a:pPr lvl="1"/>
            <a:r>
              <a:rPr lang="en-US" dirty="0"/>
              <a:t>LCM 100 mg BID</a:t>
            </a:r>
          </a:p>
          <a:p>
            <a:pPr lvl="1"/>
            <a:r>
              <a:rPr lang="en-US" dirty="0"/>
              <a:t>LEV 1250 mg TID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4483" t="26660" r="33707" b="4189"/>
          <a:stretch/>
        </p:blipFill>
        <p:spPr>
          <a:xfrm>
            <a:off x="4700891" y="1801795"/>
            <a:ext cx="3764452" cy="445817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08"/>
    </mc:Choice>
    <mc:Fallback xmlns="">
      <p:transition spd="slow" advTm="36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3937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SDH (treated), focal status, 3 months seizure free.</a:t>
            </a:r>
            <a:br>
              <a:rPr lang="en-US" sz="2800" dirty="0" smtClean="0"/>
            </a:br>
            <a:r>
              <a:rPr lang="en-US" sz="2800" dirty="0" smtClean="0"/>
              <a:t>Do you taper AED (s)?</a:t>
            </a:r>
            <a:endParaRPr lang="en-US" sz="28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759998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Never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Taper one AED now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Taper one AED at 6 months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Taper one AED at 12 months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106326865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9" name="Chart" r:id="rId9" imgW="4572000" imgH="5143500" progId="MSGraph.Chart.8">
                  <p:embed followColorScheme="full"/>
                </p:oleObj>
              </mc:Choice>
              <mc:Fallback>
                <p:oleObj name="Chart" r:id="rId9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TPCountdown" hidden="1"/>
          <p:cNvGrpSpPr/>
          <p:nvPr>
            <p:custDataLst>
              <p:tags r:id="rId5"/>
            </p:custDataLst>
          </p:nvPr>
        </p:nvGrpSpPr>
        <p:grpSpPr>
          <a:xfrm>
            <a:off x="659414" y="5650961"/>
            <a:ext cx="838200" cy="635000"/>
            <a:chOff x="8318500" y="6032500"/>
            <a:chExt cx="838200" cy="635000"/>
          </a:xfrm>
        </p:grpSpPr>
        <p:sp>
          <p:nvSpPr>
            <p:cNvPr id="6" name="CountdownShape" hidden="1"/>
            <p:cNvSpPr/>
            <p:nvPr/>
          </p:nvSpPr>
          <p:spPr>
            <a:xfrm>
              <a:off x="8318500" y="6032500"/>
              <a:ext cx="838200" cy="609600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untdownText" hidden="1"/>
            <p:cNvSpPr txBox="1"/>
            <p:nvPr/>
          </p:nvSpPr>
          <p:spPr>
            <a:xfrm>
              <a:off x="83185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000" b="1" smtClean="0">
                  <a:latin typeface="Tahoma" panose="020B0604030504040204" pitchFamily="34" charset="0"/>
                </a:rPr>
                <a:t>20</a:t>
              </a:r>
              <a:endParaRPr lang="en-US" sz="2000" b="1" dirty="0">
                <a:latin typeface="Tahoma" panose="020B0604030504040204" pitchFamily="34" charset="0"/>
              </a:endParaRP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0974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59"/>
    </mc:Choice>
    <mc:Fallback xmlns="">
      <p:transition spd="slow" advTm="76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OleChart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98"/>
            <a:ext cx="8229600" cy="1143000"/>
          </a:xfrm>
        </p:spPr>
        <p:txBody>
          <a:bodyPr/>
          <a:lstStyle/>
          <a:p>
            <a:r>
              <a:rPr lang="en-US" dirty="0" smtClean="0"/>
              <a:t>What did DF do?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482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DF plan</a:t>
            </a:r>
          </a:p>
          <a:p>
            <a:pPr lvl="1"/>
            <a:r>
              <a:rPr lang="en-US" dirty="0" smtClean="0"/>
              <a:t>Taper PHT now by 50 mg every week</a:t>
            </a:r>
          </a:p>
          <a:p>
            <a:pPr lvl="1"/>
            <a:r>
              <a:rPr lang="en-US" dirty="0" smtClean="0"/>
              <a:t>Taper LCM in another 3 months (if seizure free)</a:t>
            </a:r>
          </a:p>
          <a:p>
            <a:pPr lvl="1"/>
            <a:r>
              <a:rPr lang="en-US" dirty="0" smtClean="0"/>
              <a:t>Taper LEV at 1 year</a:t>
            </a:r>
          </a:p>
          <a:p>
            <a:r>
              <a:rPr lang="en-US" dirty="0" smtClean="0"/>
              <a:t>Rationale</a:t>
            </a:r>
          </a:p>
          <a:p>
            <a:pPr lvl="1"/>
            <a:r>
              <a:rPr lang="en-US" dirty="0" smtClean="0"/>
              <a:t>Provoked seizures. Status related to surgical treatment</a:t>
            </a:r>
          </a:p>
          <a:p>
            <a:pPr lvl="1"/>
            <a:r>
              <a:rPr lang="en-US" dirty="0" smtClean="0"/>
              <a:t>Underlying etiology treated</a:t>
            </a:r>
          </a:p>
          <a:p>
            <a:pPr lvl="1"/>
            <a:r>
              <a:rPr lang="en-US" dirty="0" smtClean="0"/>
              <a:t>Elderly on polytherapy</a:t>
            </a:r>
          </a:p>
          <a:p>
            <a:r>
              <a:rPr lang="en-US" dirty="0" smtClean="0"/>
              <a:t>Seizure free and off AEDs 15 months after SDH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88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5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9689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35 year old male is seen in follow up after hospitalization for convulsive status epilepticus</a:t>
            </a:r>
          </a:p>
          <a:p>
            <a:r>
              <a:rPr lang="en-US" sz="2400" dirty="0" smtClean="0"/>
              <a:t>No prior history of seizures</a:t>
            </a:r>
          </a:p>
          <a:p>
            <a:r>
              <a:rPr lang="en-US" sz="2400" dirty="0" smtClean="0"/>
              <a:t>Treatment in NSICU included:</a:t>
            </a:r>
          </a:p>
          <a:p>
            <a:pPr lvl="1"/>
            <a:r>
              <a:rPr lang="en-US" sz="2000" dirty="0" smtClean="0"/>
              <a:t>IV midazolam progressing to IV pentobarbital</a:t>
            </a:r>
          </a:p>
          <a:p>
            <a:pPr lvl="1"/>
            <a:r>
              <a:rPr lang="en-US" sz="2000" dirty="0" smtClean="0"/>
              <a:t>Status resolved after 7 days</a:t>
            </a:r>
          </a:p>
          <a:p>
            <a:pPr lvl="1"/>
            <a:r>
              <a:rPr lang="en-US" sz="2000" dirty="0" smtClean="0"/>
              <a:t>No identified etiology</a:t>
            </a:r>
          </a:p>
          <a:p>
            <a:r>
              <a:rPr lang="en-US" sz="2400" dirty="0" smtClean="0"/>
              <a:t>Current AEDs: PHT, LEV, LCM, TPM</a:t>
            </a:r>
          </a:p>
          <a:p>
            <a:r>
              <a:rPr lang="en-US" sz="2400" dirty="0" smtClean="0"/>
              <a:t>No seizures in past 2 months. </a:t>
            </a:r>
          </a:p>
          <a:p>
            <a:r>
              <a:rPr lang="en-US" sz="2400" dirty="0" smtClean="0"/>
              <a:t>Complains of mild dizziness and sleepiness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1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32"/>
    </mc:Choice>
    <mc:Fallback xmlns="">
      <p:transition spd="slow" advTm="74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5232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Refractory status on 4 AEDs</a:t>
            </a:r>
            <a:br>
              <a:rPr lang="en-US" dirty="0" smtClean="0"/>
            </a:br>
            <a:r>
              <a:rPr lang="en-US" dirty="0"/>
              <a:t>Do you taper AED (s)?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Arial"/>
              <a:buAutoNum type="alphaUcPeriod"/>
            </a:pPr>
            <a:r>
              <a:rPr lang="en-US" sz="3200" dirty="0"/>
              <a:t>Never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/>
              <a:t>Taper one AED now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/>
              <a:t>Taper one AED </a:t>
            </a:r>
            <a:r>
              <a:rPr lang="en-US" sz="3200" dirty="0" smtClean="0"/>
              <a:t>starting at </a:t>
            </a:r>
            <a:r>
              <a:rPr lang="en-US" sz="3200" dirty="0"/>
              <a:t>6 months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/>
              <a:t>Taper one AED </a:t>
            </a:r>
            <a:r>
              <a:rPr lang="en-US" sz="3200" dirty="0" smtClean="0"/>
              <a:t>starting at </a:t>
            </a:r>
            <a:r>
              <a:rPr lang="en-US" sz="3200" dirty="0"/>
              <a:t>12 months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751182742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Chart" r:id="rId9" imgW="4572000" imgH="5143500" progId="MSGraph.Chart.8">
                  <p:embed followColorScheme="full"/>
                </p:oleObj>
              </mc:Choice>
              <mc:Fallback>
                <p:oleObj name="Chart" r:id="rId9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TPCountdown" hidden="1"/>
          <p:cNvGrpSpPr/>
          <p:nvPr>
            <p:custDataLst>
              <p:tags r:id="rId5"/>
            </p:custDataLst>
          </p:nvPr>
        </p:nvGrpSpPr>
        <p:grpSpPr>
          <a:xfrm>
            <a:off x="457200" y="5980591"/>
            <a:ext cx="838200" cy="635000"/>
            <a:chOff x="8318500" y="6032500"/>
            <a:chExt cx="838200" cy="635000"/>
          </a:xfrm>
        </p:grpSpPr>
        <p:sp>
          <p:nvSpPr>
            <p:cNvPr id="6" name="CountdownShape" hidden="1"/>
            <p:cNvSpPr/>
            <p:nvPr/>
          </p:nvSpPr>
          <p:spPr>
            <a:xfrm>
              <a:off x="8318500" y="6032500"/>
              <a:ext cx="838200" cy="609600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untdownText" hidden="1"/>
            <p:cNvSpPr txBox="1"/>
            <p:nvPr/>
          </p:nvSpPr>
          <p:spPr>
            <a:xfrm>
              <a:off x="83185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000" b="1" smtClean="0">
                  <a:latin typeface="Tahoma" panose="020B0604030504040204" pitchFamily="34" charset="0"/>
                </a:rPr>
                <a:t>20</a:t>
              </a:r>
              <a:endParaRPr lang="en-US" sz="2000" b="1" dirty="0">
                <a:latin typeface="Tahoma" panose="020B0604030504040204" pitchFamily="34" charset="0"/>
              </a:endParaRP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99592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94"/>
    </mc:Choice>
    <mc:Fallback xmlns="">
      <p:transition spd="slow" advTm="47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OleChart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6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93356"/>
            <a:ext cx="8229600" cy="4525963"/>
          </a:xfrm>
        </p:spPr>
        <p:txBody>
          <a:bodyPr/>
          <a:lstStyle/>
          <a:p>
            <a:r>
              <a:rPr lang="en-US" dirty="0" smtClean="0"/>
              <a:t>45 year old male seen in follow up from NSICU admission</a:t>
            </a:r>
          </a:p>
          <a:p>
            <a:pPr lvl="1"/>
            <a:r>
              <a:rPr lang="en-US" dirty="0" smtClean="0"/>
              <a:t>Fell on ice, developed traumatic SAH, right temporal contusion</a:t>
            </a:r>
          </a:p>
          <a:p>
            <a:pPr lvl="1"/>
            <a:r>
              <a:rPr lang="en-US" dirty="0" smtClean="0"/>
              <a:t>cEEG in NSICU showed 10 right temporal electrographic seizures, right temporal LPDs that resolved after treatment with IV midazolam, LEV and LCM</a:t>
            </a:r>
          </a:p>
          <a:p>
            <a:r>
              <a:rPr lang="en-US" dirty="0" smtClean="0"/>
              <a:t>You see him 3 months out and he is seizure free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6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4111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cEEG seizures, TBI. 3 months seizure free</a:t>
            </a:r>
            <a:br>
              <a:rPr lang="en-US" dirty="0" smtClean="0"/>
            </a:br>
            <a:r>
              <a:rPr lang="en-US" dirty="0" smtClean="0"/>
              <a:t>Do you taper AED (s)?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Arial"/>
              <a:buAutoNum type="alphaUcPeriod"/>
            </a:pPr>
            <a:r>
              <a:rPr lang="en-US" sz="3200" dirty="0"/>
              <a:t>Never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/>
              <a:t>Taper one AED now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/>
              <a:t>Taper one AED starting at 6 months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/>
              <a:t>Taper one AED starting at 12 months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69979658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3" name="Chart" r:id="rId9" imgW="4572000" imgH="5143500" progId="MSGraph.Chart.8">
                  <p:embed followColorScheme="full"/>
                </p:oleObj>
              </mc:Choice>
              <mc:Fallback>
                <p:oleObj name="Chart" r:id="rId9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TPCountdown" hidden="1"/>
          <p:cNvGrpSpPr/>
          <p:nvPr>
            <p:custDataLst>
              <p:tags r:id="rId5"/>
            </p:custDataLst>
          </p:nvPr>
        </p:nvGrpSpPr>
        <p:grpSpPr>
          <a:xfrm>
            <a:off x="313185" y="5927325"/>
            <a:ext cx="838200" cy="635000"/>
            <a:chOff x="8318500" y="6032500"/>
            <a:chExt cx="838200" cy="635000"/>
          </a:xfrm>
        </p:grpSpPr>
        <p:sp>
          <p:nvSpPr>
            <p:cNvPr id="6" name="CountdownShape" hidden="1"/>
            <p:cNvSpPr/>
            <p:nvPr/>
          </p:nvSpPr>
          <p:spPr>
            <a:xfrm>
              <a:off x="8318500" y="6032500"/>
              <a:ext cx="838200" cy="609600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untdownText" hidden="1"/>
            <p:cNvSpPr txBox="1"/>
            <p:nvPr/>
          </p:nvSpPr>
          <p:spPr>
            <a:xfrm>
              <a:off x="83185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000" b="1" smtClean="0">
                  <a:latin typeface="Tahoma" panose="020B0604030504040204" pitchFamily="34" charset="0"/>
                </a:rPr>
                <a:t>20</a:t>
              </a:r>
              <a:endParaRPr lang="en-US" sz="2000" b="1" dirty="0">
                <a:latin typeface="Tahoma" panose="020B0604030504040204" pitchFamily="34" charset="0"/>
              </a:endParaRP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5062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65"/>
    </mc:Choice>
    <mc:Fallback xmlns="">
      <p:transition spd="slow" advTm="39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OleChart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AED taper seizures after acute neurologic injury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93356"/>
            <a:ext cx="8229600" cy="4525963"/>
          </a:xfrm>
        </p:spPr>
        <p:txBody>
          <a:bodyPr/>
          <a:lstStyle/>
          <a:p>
            <a:r>
              <a:rPr lang="en-US" dirty="0" smtClean="0"/>
              <a:t>No data!</a:t>
            </a:r>
          </a:p>
          <a:p>
            <a:r>
              <a:rPr lang="en-US" dirty="0" smtClean="0"/>
              <a:t>Theoretically all of these patients have a symptomatic cause for their seizures</a:t>
            </a:r>
            <a:r>
              <a:rPr lang="en-US" dirty="0"/>
              <a:t> </a:t>
            </a:r>
            <a:r>
              <a:rPr lang="en-US" dirty="0" smtClean="0"/>
              <a:t>and should be at a higher risk for seizure recurrence</a:t>
            </a:r>
          </a:p>
          <a:p>
            <a:r>
              <a:rPr lang="en-US" dirty="0" smtClean="0"/>
              <a:t>However, acute symptomatic causes may be different than remote symptomatic causes</a:t>
            </a:r>
          </a:p>
          <a:p>
            <a:pPr lvl="1"/>
            <a:r>
              <a:rPr lang="en-US" dirty="0" err="1" smtClean="0"/>
              <a:t>Epileptogenicity</a:t>
            </a:r>
            <a:r>
              <a:rPr lang="en-US" dirty="0" smtClean="0"/>
              <a:t> of acute neuro insults may decrease over time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4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Early seizures in TBI (less than 7 days) do not predict development of late seizures</a:t>
            </a:r>
          </a:p>
          <a:p>
            <a:pPr lvl="1"/>
            <a:r>
              <a:rPr lang="en-US" dirty="0" smtClean="0"/>
              <a:t>Prophylaxis with AEDs only decreases early seizure rate</a:t>
            </a:r>
          </a:p>
          <a:p>
            <a:r>
              <a:rPr lang="en-US" dirty="0"/>
              <a:t>Early seizures in </a:t>
            </a:r>
            <a:r>
              <a:rPr lang="en-US" dirty="0" smtClean="0"/>
              <a:t>stroke </a:t>
            </a:r>
            <a:r>
              <a:rPr lang="en-US" dirty="0"/>
              <a:t>(less than 7 days) </a:t>
            </a:r>
            <a:r>
              <a:rPr lang="en-US" dirty="0" smtClean="0"/>
              <a:t>may </a:t>
            </a:r>
            <a:r>
              <a:rPr lang="en-US" dirty="0"/>
              <a:t>not predict development of late seizures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2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56"/>
    </mc:Choice>
    <mc:Fallback xmlns="">
      <p:transition spd="slow" advTm="32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this topic?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are seeing lots of patients who are discharged from the hospital on AEDs</a:t>
            </a:r>
          </a:p>
          <a:p>
            <a:pPr lvl="1"/>
            <a:r>
              <a:rPr lang="en-US" dirty="0" smtClean="0"/>
              <a:t>? Increased used of AEDs because of cEEG detection of seizures</a:t>
            </a:r>
          </a:p>
          <a:p>
            <a:pPr lvl="1"/>
            <a:r>
              <a:rPr lang="en-US" dirty="0" smtClean="0"/>
              <a:t>Many patients are on more than 1 AED</a:t>
            </a:r>
          </a:p>
          <a:p>
            <a:pPr lvl="1"/>
            <a:r>
              <a:rPr lang="en-US" dirty="0" smtClean="0"/>
              <a:t>Limited data on when AEDs may be stopped</a:t>
            </a:r>
          </a:p>
          <a:p>
            <a:r>
              <a:rPr lang="en-US" dirty="0" smtClean="0"/>
              <a:t>Discontinuing AEDs is a difficult decision</a:t>
            </a:r>
          </a:p>
          <a:p>
            <a:pPr lvl="1"/>
            <a:r>
              <a:rPr lang="en-US" dirty="0" smtClean="0"/>
              <a:t>Much more so than deciding when to start an AED 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3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40"/>
    </mc:Choice>
    <mc:Fallback xmlns="">
      <p:transition spd="slow" advTm="58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DF recommendations - status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8525"/>
            <a:ext cx="8229600" cy="4525963"/>
          </a:xfrm>
        </p:spPr>
        <p:txBody>
          <a:bodyPr/>
          <a:lstStyle/>
          <a:p>
            <a:r>
              <a:rPr lang="en-US" dirty="0" smtClean="0"/>
              <a:t>Status epilepticus – may need lifelong AEDs unless related to acute treated injury (SDH case)</a:t>
            </a:r>
          </a:p>
          <a:p>
            <a:pPr lvl="1"/>
            <a:r>
              <a:rPr lang="en-US" dirty="0" smtClean="0"/>
              <a:t>May consider decreased AED burden 6-12 months after status</a:t>
            </a:r>
          </a:p>
          <a:p>
            <a:r>
              <a:rPr lang="en-US" dirty="0" smtClean="0"/>
              <a:t>Refractory status – probably need lifelong AEDs</a:t>
            </a:r>
          </a:p>
          <a:p>
            <a:pPr lvl="1"/>
            <a:r>
              <a:rPr lang="en-US" dirty="0" smtClean="0"/>
              <a:t>May not do any AED changes for 12 months, unless adverse effects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4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10"/>
    </mc:Choice>
    <mc:Fallback xmlns="">
      <p:transition spd="slow" advTm="41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 recommendations </a:t>
            </a:r>
            <a:r>
              <a:rPr lang="en-US" dirty="0" smtClean="0"/>
              <a:t>– acute seizures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Seizures </a:t>
            </a:r>
            <a:r>
              <a:rPr lang="en-US" dirty="0" smtClean="0"/>
              <a:t>after </a:t>
            </a:r>
            <a:r>
              <a:rPr lang="en-US" dirty="0"/>
              <a:t>acute neurologic injury. May not need lifelong AEDs</a:t>
            </a:r>
          </a:p>
          <a:p>
            <a:pPr lvl="1"/>
            <a:r>
              <a:rPr lang="en-US" dirty="0"/>
              <a:t>Consider taper of AEDs </a:t>
            </a:r>
            <a:r>
              <a:rPr lang="en-US" dirty="0" smtClean="0"/>
              <a:t>if on more than one at 6 </a:t>
            </a:r>
            <a:r>
              <a:rPr lang="en-US" dirty="0"/>
              <a:t>months after </a:t>
            </a:r>
            <a:r>
              <a:rPr lang="en-US" dirty="0" smtClean="0"/>
              <a:t>injury</a:t>
            </a:r>
          </a:p>
          <a:p>
            <a:pPr lvl="1"/>
            <a:r>
              <a:rPr lang="en-US" dirty="0" smtClean="0"/>
              <a:t>Continue AEDs for at least 1 year</a:t>
            </a:r>
            <a:endParaRPr lang="en-US" dirty="0"/>
          </a:p>
          <a:p>
            <a:r>
              <a:rPr lang="en-US" dirty="0"/>
              <a:t>Electrographic seizures only on cEEG. May not need lifelong AEDs</a:t>
            </a:r>
          </a:p>
          <a:p>
            <a:pPr lvl="1"/>
            <a:r>
              <a:rPr lang="en-US" dirty="0"/>
              <a:t>Consider taper at 6 months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0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25"/>
    </mc:Choice>
    <mc:Fallback xmlns="">
      <p:transition spd="slow" advTm="119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1179"/>
            <a:ext cx="8229600" cy="1143000"/>
          </a:xfrm>
        </p:spPr>
        <p:txBody>
          <a:bodyPr/>
          <a:lstStyle/>
          <a:p>
            <a:r>
              <a:rPr lang="en-US" dirty="0" smtClean="0"/>
              <a:t>Case 7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853" y="1474583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32 year old male with MR/DD and tonic seizures. EEG shows 3 Hz slow spike/wave. Seizures are daily and may be triggered by startle. May fall with seizures. </a:t>
            </a:r>
          </a:p>
          <a:p>
            <a:r>
              <a:rPr lang="en-US" sz="2400" dirty="0" smtClean="0"/>
              <a:t>Current AEDs: FBM, VPA, LEV, ZNS and TPM</a:t>
            </a:r>
          </a:p>
          <a:p>
            <a:r>
              <a:rPr lang="en-US" sz="2400" dirty="0" smtClean="0"/>
              <a:t>Has the VNS. </a:t>
            </a:r>
          </a:p>
          <a:p>
            <a:r>
              <a:rPr lang="en-US" sz="2400" dirty="0" smtClean="0"/>
              <a:t>You are seeing him for the first time because his prior neurologist moved</a:t>
            </a:r>
          </a:p>
          <a:p>
            <a:r>
              <a:rPr lang="en-US" sz="2400" dirty="0" smtClean="0"/>
              <a:t>Mom asks: “Is he on too many meds? He sleeps all the time”</a:t>
            </a:r>
          </a:p>
          <a:p>
            <a:r>
              <a:rPr lang="en-US" sz="2400" dirty="0" smtClean="0"/>
              <a:t>Review of treatments indicate that addition of the above meds have made no difference in seizure frequency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3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28"/>
    </mc:Choice>
    <mc:Fallback xmlns="">
      <p:transition spd="slow" advTm="114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4111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LGS, daily seizures. On 5 AEDS</a:t>
            </a:r>
            <a:br>
              <a:rPr lang="en-US" dirty="0" smtClean="0"/>
            </a:br>
            <a:r>
              <a:rPr lang="en-US" dirty="0" smtClean="0"/>
              <a:t>Would you taper AED (s)?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No way! Concern that seizures may increase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Would taper AEDs slowly with counseling about seizure increase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215512448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9" name="Chart" r:id="rId9" imgW="4572000" imgH="5143500" progId="MSGraph.Chart.8">
                  <p:embed followColorScheme="full"/>
                </p:oleObj>
              </mc:Choice>
              <mc:Fallback>
                <p:oleObj name="Chart" r:id="rId9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TPCountdown" hidden="1"/>
          <p:cNvGrpSpPr/>
          <p:nvPr>
            <p:custDataLst>
              <p:tags r:id="rId5"/>
            </p:custDataLst>
          </p:nvPr>
        </p:nvGrpSpPr>
        <p:grpSpPr>
          <a:xfrm>
            <a:off x="339818" y="5962835"/>
            <a:ext cx="838200" cy="635000"/>
            <a:chOff x="8318500" y="6032500"/>
            <a:chExt cx="838200" cy="635000"/>
          </a:xfrm>
        </p:grpSpPr>
        <p:sp>
          <p:nvSpPr>
            <p:cNvPr id="9" name="CountdownShape" hidden="1"/>
            <p:cNvSpPr/>
            <p:nvPr/>
          </p:nvSpPr>
          <p:spPr>
            <a:xfrm>
              <a:off x="8318500" y="6032500"/>
              <a:ext cx="838200" cy="609600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ountdownText" hidden="1"/>
            <p:cNvSpPr txBox="1"/>
            <p:nvPr/>
          </p:nvSpPr>
          <p:spPr>
            <a:xfrm>
              <a:off x="83185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000" b="1" smtClean="0">
                  <a:latin typeface="Tahoma" panose="020B0604030504040204" pitchFamily="34" charset="0"/>
                </a:rPr>
                <a:t>20</a:t>
              </a:r>
              <a:endParaRPr lang="en-US" sz="2000" b="1" dirty="0">
                <a:latin typeface="Tahoma" panose="020B0604030504040204" pitchFamily="34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0017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9"/>
    </mc:Choice>
    <mc:Fallback xmlns="">
      <p:transition spd="slow" advTm="36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OleChart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DF do?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82955"/>
            <a:ext cx="8229600" cy="4525963"/>
          </a:xfrm>
        </p:spPr>
        <p:txBody>
          <a:bodyPr/>
          <a:lstStyle/>
          <a:p>
            <a:r>
              <a:rPr lang="en-US" dirty="0" smtClean="0"/>
              <a:t>Determined goal with mom. Seizure freedom is unlikely. Patient’s QOL at present is poor (sleepy, not interactive). Recognized high seizure burden.</a:t>
            </a:r>
          </a:p>
          <a:p>
            <a:r>
              <a:rPr lang="en-US" dirty="0" smtClean="0"/>
              <a:t>Slow taper of AEDs (TPM, ZNS, LEV) over the course of about 2 years</a:t>
            </a:r>
          </a:p>
          <a:p>
            <a:r>
              <a:rPr lang="en-US" dirty="0" smtClean="0"/>
              <a:t>Stayed on FBM, VPA</a:t>
            </a:r>
          </a:p>
          <a:p>
            <a:r>
              <a:rPr lang="en-US" dirty="0" smtClean="0"/>
              <a:t>Seizure frequency unchanged, more interactive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6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Overtreatment of epilepsy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Adding on an AED is easy</a:t>
            </a:r>
          </a:p>
          <a:p>
            <a:r>
              <a:rPr lang="en-US" dirty="0" smtClean="0"/>
              <a:t>Tapering an AED when adding starting another is not easy</a:t>
            </a:r>
          </a:p>
          <a:p>
            <a:r>
              <a:rPr lang="en-US" dirty="0" smtClean="0"/>
              <a:t>We need to continually assess the need for each AED</a:t>
            </a:r>
          </a:p>
          <a:p>
            <a:r>
              <a:rPr lang="en-US" dirty="0" smtClean="0"/>
              <a:t>DF’s rule of thumb – no more than 2-3 AEDs</a:t>
            </a:r>
          </a:p>
          <a:p>
            <a:r>
              <a:rPr lang="en-US" dirty="0"/>
              <a:t>Epilepsy Research 2002: </a:t>
            </a:r>
            <a:r>
              <a:rPr lang="en-US" dirty="0" smtClean="0"/>
              <a:t>Volume </a:t>
            </a:r>
            <a:r>
              <a:rPr lang="en-US" dirty="0"/>
              <a:t>52, Issue 1, </a:t>
            </a: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87"/>
    </mc:Choice>
    <mc:Fallback xmlns="">
      <p:transition spd="slow" advTm="49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taper AEDs?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AED at a time</a:t>
            </a:r>
          </a:p>
          <a:p>
            <a:r>
              <a:rPr lang="en-US" dirty="0" smtClean="0"/>
              <a:t>Slower is better</a:t>
            </a:r>
          </a:p>
          <a:p>
            <a:pPr lvl="1"/>
            <a:r>
              <a:rPr lang="en-US" dirty="0" smtClean="0"/>
              <a:t>Can taper over 1-2 months for most AEDs</a:t>
            </a:r>
          </a:p>
          <a:p>
            <a:pPr lvl="1"/>
            <a:r>
              <a:rPr lang="en-US" dirty="0" smtClean="0"/>
              <a:t>Felbamate, phenobarbital, benzodiazepines should be tapered more slowly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5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56"/>
    </mc:Choice>
    <mc:Fallback xmlns="">
      <p:transition spd="slow" advTm="29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3301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Data for AED taper exist for epilepsies</a:t>
            </a:r>
          </a:p>
          <a:p>
            <a:pPr lvl="1"/>
            <a:r>
              <a:rPr lang="en-US" dirty="0" smtClean="0"/>
              <a:t>&gt; 2 year seizure free</a:t>
            </a:r>
          </a:p>
          <a:p>
            <a:pPr lvl="1"/>
            <a:r>
              <a:rPr lang="en-US" dirty="0" smtClean="0"/>
              <a:t>Normal exam, MRI</a:t>
            </a:r>
          </a:p>
          <a:p>
            <a:pPr lvl="1"/>
            <a:r>
              <a:rPr lang="en-US" dirty="0" smtClean="0"/>
              <a:t>Normal EEG at time of taper</a:t>
            </a:r>
          </a:p>
          <a:p>
            <a:r>
              <a:rPr lang="en-US" dirty="0" smtClean="0"/>
              <a:t>No randomized data for epilepsy surgery patients</a:t>
            </a:r>
          </a:p>
          <a:p>
            <a:pPr lvl="1"/>
            <a:r>
              <a:rPr lang="en-US" dirty="0" smtClean="0"/>
              <a:t>Let the epileptologist decide</a:t>
            </a:r>
          </a:p>
          <a:p>
            <a:r>
              <a:rPr lang="en-US" dirty="0" smtClean="0"/>
              <a:t>No data for AED taper in acute neurologic conditions</a:t>
            </a:r>
          </a:p>
          <a:p>
            <a:pPr lvl="1"/>
            <a:r>
              <a:rPr lang="en-US" dirty="0" smtClean="0"/>
              <a:t>Consider taper of one AED at 6 months, complete discontinuation at 1 year?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24"/>
    </mc:Choice>
    <mc:Fallback xmlns="">
      <p:transition spd="slow" advTm="35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Please return your ARS clickers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1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02"/>
    </mc:Choice>
    <mc:Fallback xmlns="">
      <p:transition spd="slow" advTm="35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Describe clinical situations where antiepileptic drugs (AEDs) may be tapered</a:t>
            </a:r>
          </a:p>
          <a:p>
            <a:pPr lvl="0"/>
            <a:r>
              <a:rPr lang="en-US" dirty="0"/>
              <a:t>List risk factors for seizure recurrence with AED taper</a:t>
            </a:r>
          </a:p>
          <a:p>
            <a:pPr lvl="0"/>
            <a:r>
              <a:rPr lang="en-US" dirty="0"/>
              <a:t>Describes reasons for considering AED </a:t>
            </a:r>
            <a:r>
              <a:rPr lang="en-US" dirty="0" smtClean="0"/>
              <a:t>taper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8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17"/>
    </mc:Choice>
    <mc:Fallback xmlns="">
      <p:transition spd="slow" advTm="15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Clinical cases</a:t>
            </a:r>
          </a:p>
          <a:p>
            <a:r>
              <a:rPr lang="en-US" dirty="0" smtClean="0"/>
              <a:t>Survey question</a:t>
            </a:r>
          </a:p>
          <a:p>
            <a:r>
              <a:rPr lang="en-US" dirty="0" smtClean="0"/>
              <a:t>Discussion of case and discussion of evidence</a:t>
            </a:r>
          </a:p>
          <a:p>
            <a:pPr lvl="1"/>
            <a:r>
              <a:rPr lang="en-US" dirty="0" smtClean="0"/>
              <a:t>Interactive please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8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36"/>
    </mc:Choice>
    <mc:Fallback xmlns="">
      <p:transition spd="slow" advTm="31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Test question. Dr. Privitera drives a….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Mercedes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Lexus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BMW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Tesla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Honda</a:t>
            </a:r>
          </a:p>
          <a:p>
            <a:pPr marL="514350" indent="-514350">
              <a:buFont typeface="Arial"/>
              <a:buAutoNum type="alphaUcPeriod"/>
            </a:pPr>
            <a:r>
              <a:rPr lang="en-US" sz="3200" dirty="0" smtClean="0"/>
              <a:t>Yugo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821075945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5" name="Chart" r:id="rId9" imgW="4572000" imgH="5143500" progId="MSGraph.Chart.8">
                  <p:embed followColorScheme="full"/>
                </p:oleObj>
              </mc:Choice>
              <mc:Fallback>
                <p:oleObj name="Chart" r:id="rId9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TPCountdown" hidden="1"/>
          <p:cNvGrpSpPr/>
          <p:nvPr>
            <p:custDataLst>
              <p:tags r:id="rId5"/>
            </p:custDataLst>
          </p:nvPr>
        </p:nvGrpSpPr>
        <p:grpSpPr>
          <a:xfrm>
            <a:off x="765946" y="5572218"/>
            <a:ext cx="838200" cy="635000"/>
            <a:chOff x="8318500" y="6032500"/>
            <a:chExt cx="838200" cy="635000"/>
          </a:xfrm>
        </p:grpSpPr>
        <p:sp>
          <p:nvSpPr>
            <p:cNvPr id="6" name="CountdownShape" hidden="1"/>
            <p:cNvSpPr/>
            <p:nvPr/>
          </p:nvSpPr>
          <p:spPr>
            <a:xfrm>
              <a:off x="8318500" y="6032500"/>
              <a:ext cx="838200" cy="609600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untdownText" hidden="1"/>
            <p:cNvSpPr txBox="1"/>
            <p:nvPr/>
          </p:nvSpPr>
          <p:spPr>
            <a:xfrm>
              <a:off x="83185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000" b="1" smtClean="0">
                  <a:latin typeface="Tahoma" panose="020B0604030504040204" pitchFamily="34" charset="0"/>
                </a:rPr>
                <a:t>20</a:t>
              </a:r>
              <a:endParaRPr lang="en-US" sz="2000" b="1" dirty="0">
                <a:latin typeface="Tahoma" panose="020B0604030504040204" pitchFamily="34" charset="0"/>
              </a:endParaRP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2236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99"/>
    </mc:Choice>
    <mc:Fallback xmlns="">
      <p:transition spd="slow" advTm="51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OleChart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Why/why not stop AEDs?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Why stop?</a:t>
            </a:r>
          </a:p>
          <a:p>
            <a:r>
              <a:rPr lang="en-US" dirty="0" smtClean="0"/>
              <a:t>Long term adverse effects</a:t>
            </a:r>
          </a:p>
          <a:p>
            <a:r>
              <a:rPr lang="en-US" dirty="0" smtClean="0"/>
              <a:t>Potential drug interactions</a:t>
            </a:r>
          </a:p>
          <a:p>
            <a:r>
              <a:rPr lang="en-US" dirty="0" smtClean="0"/>
              <a:t>Cognition</a:t>
            </a:r>
          </a:p>
          <a:p>
            <a:r>
              <a:rPr lang="en-US" dirty="0" smtClean="0"/>
              <a:t>Costs</a:t>
            </a:r>
          </a:p>
          <a:p>
            <a:r>
              <a:rPr lang="en-US" dirty="0" smtClean="0"/>
              <a:t>Patient desire</a:t>
            </a:r>
          </a:p>
          <a:p>
            <a:r>
              <a:rPr lang="en-US" dirty="0" smtClean="0"/>
              <a:t>Teratogenicity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Why not stop?</a:t>
            </a:r>
          </a:p>
          <a:p>
            <a:r>
              <a:rPr lang="en-US" dirty="0" smtClean="0"/>
              <a:t>Risk of recurrence</a:t>
            </a:r>
          </a:p>
          <a:p>
            <a:r>
              <a:rPr lang="en-US" dirty="0" smtClean="0"/>
              <a:t>Risk of seizures</a:t>
            </a:r>
          </a:p>
          <a:p>
            <a:pPr lvl="1"/>
            <a:r>
              <a:rPr lang="en-US" dirty="0" smtClean="0"/>
              <a:t>Injury</a:t>
            </a:r>
          </a:p>
          <a:p>
            <a:pPr lvl="1"/>
            <a:r>
              <a:rPr lang="en-US" dirty="0" smtClean="0"/>
              <a:t>SUDEP</a:t>
            </a:r>
          </a:p>
          <a:p>
            <a:r>
              <a:rPr lang="en-US" dirty="0" smtClean="0"/>
              <a:t>Patient fear</a:t>
            </a:r>
          </a:p>
          <a:p>
            <a:r>
              <a:rPr lang="en-US" dirty="0" smtClean="0"/>
              <a:t>Concern if seizures cannot be controlled again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25 year old woman who had 2 GTC seizures at the age of 20 and 21. She has had no other seizure type and is on phenytoin. She is neurologically normal</a:t>
            </a:r>
          </a:p>
          <a:p>
            <a:r>
              <a:rPr lang="en-US" dirty="0" smtClean="0"/>
              <a:t>EEG at the age of 21 was normal</a:t>
            </a:r>
          </a:p>
          <a:p>
            <a:r>
              <a:rPr lang="en-US" dirty="0" smtClean="0"/>
              <a:t>MRI at the age of 21 is normal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Would you consider tapering her AED?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56"/>
    </mc:Choice>
    <mc:Fallback xmlns="">
      <p:transition spd="slow" advTm="31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FF123C230537477E820DE46FE73C2ED9"/>
  <p:tag name="TPVERSION" val="5"/>
  <p:tag name="TPFULLVERSION" val="5.2.1.3179"/>
  <p:tag name="PPTVERSION" val="15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571C942E6D134B4D88344D8D46642463&lt;/guid&gt;&#10;        &lt;description /&gt;&#10;        &lt;date&gt;8/31/2015 2:40:4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542BF4988A4B4E00A11CFA679DC26521&lt;/guid&gt;&#10;            &lt;repollguid&gt;B4E80782F55F4823B8F202E96FF97467&lt;/repollguid&gt;&#10;            &lt;sourceid&gt;D7D7C78FC6FC46C58DFCA14BE1E42692&lt;/sourceid&gt;&#10;            &lt;questiontext&gt;21 year old woman, seizure free. EEG now normal – taper AED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254930BF66434568AFD96FF8D21910DD&lt;/guid&gt;&#10;                    &lt;answertext&gt;No&lt;/answertext&gt;&#10;                    &lt;valuetype&gt;0&lt;/valuetype&gt;&#10;                &lt;/answer&gt;&#10;                &lt;answer&gt;&#10;                    &lt;guid&gt;DDC6119041B946878EEE3548D42D0079&lt;/guid&gt;&#10;                    &lt;answertext&gt;Yes&lt;/answertext&gt;&#10;                    &lt;valuetype&gt;0&lt;/valuetype&gt;&#10;                &lt;/answer&gt;&#10;            &lt;/answers&gt;&#10;        &lt;/multichoice&gt;&#10;    &lt;/questions&gt;&#10;&lt;/questionlist&gt;"/>
  <p:tag name="RESULTS" val="21 year old woman, seizure free. EEG now normal – taper AED?[;crlf;]26[;]29[;]26[;]False[;]0[;][;crlf;]1.96153846153846[;]2[;]0.192307692307692[;]0.0369822485207101[;crlf;]1[;]0[;]No1[;]No[;][;crlf;]25[;]0[;]Yes2[;]Yes[;]"/>
  <p:tag name="HASRESULTS" val="True"/>
  <p:tag name="TIMING" val="|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NUMBERFORMAT" val="0"/>
  <p:tag name="LABELFORMAT" val="0"/>
  <p:tag name="COLORTYPE" val="SCHEM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3"/>
  <p:tag name="TPCOUNTDOWNSECONDS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C428E028C0E84D3CB3A9374F90FD249F&lt;/guid&gt;&#10;        &lt;description /&gt;&#10;        &lt;date&gt;8/31/2015 2:42:10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052CD4D3F5F49D29947D184AA1CEC0B&lt;/guid&gt;&#10;            &lt;repollguid&gt;D72836C526CA4C4AA445E3D6E7DD53C1&lt;/repollguid&gt;&#10;            &lt;sourceid&gt;DAFCC92CDE4341D09CDE37BC2F110FCF&lt;/sourceid&gt;&#10;            &lt;questiontext&gt;21 year old woman, seizure free. EEG now shows left temporal spikes – taper AED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0B6B79AD8F084CD68D6A2B376FB77553&lt;/guid&gt;&#10;                    &lt;answertext&gt;No&lt;/answertext&gt;&#10;                    &lt;valuetype&gt;0&lt;/valuetype&gt;&#10;                &lt;/answer&gt;&#10;                &lt;answer&gt;&#10;                    &lt;guid&gt;C6C8BC0B1A014987AC674006830916DC&lt;/guid&gt;&#10;                    &lt;answertext&gt;Yes&lt;/answertext&gt;&#10;                    &lt;valuetype&gt;0&lt;/valuetype&gt;&#10;                &lt;/answer&gt;&#10;            &lt;/answers&gt;&#10;        &lt;/multichoice&gt;&#10;    &lt;/questions&gt;&#10;&lt;/questionlist&gt;"/>
  <p:tag name="RESULTS" val="21 year old woman, seizure free. EEG now shows left temporal spikes – taper AED?[;crlf;]24[;]29[;]24[;]False[;]0[;][;crlf;]1.125[;]1[;]0.330718913883074[;]0.109375[;crlf;]21[;]0[;]No1[;]No[;][;crlf;]3[;]0[;]Yes2[;]Yes[;]"/>
  <p:tag name="HASRESULTS" val="True"/>
  <p:tag name="TIMING" val="|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NUMBERFORMAT" val="0"/>
  <p:tag name="LABELFORMAT" val="0"/>
  <p:tag name="COLORTYPE" val="SCHEM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3"/>
  <p:tag name="TPCOUNTDOWNSECONDS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D39BB5506DCD4DB2B83052681DC71754&lt;/guid&gt;&#10;        &lt;description /&gt;&#10;        &lt;date&gt;8/31/2015 2:45:0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6318C6A111534939946BD7930E206808&lt;/guid&gt;&#10;            &lt;repollguid&gt;6856CEB1BF79449CB466EAA61B2F1748&lt;/repollguid&gt;&#10;            &lt;sourceid&gt;D0BF2B7C8CBE4D17B72570B6918B33AE&lt;/sourceid&gt;&#10;            &lt;questiontext&gt;25 year old with JME, seizure free. Would you taper AEDs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BCC6DB84432841468F8AB739EC65D4EB&lt;/guid&gt;&#10;                    &lt;answertext&gt;No&lt;/answertext&gt;&#10;                    &lt;valuetype&gt;0&lt;/valuetype&gt;&#10;                &lt;/answer&gt;&#10;                &lt;answer&gt;&#10;                    &lt;guid&gt;69633F31288C487EB1B16C1C299C7F98&lt;/guid&gt;&#10;                    &lt;answertext&gt;Yes, no additional testing is needed&lt;/answertext&gt;&#10;                    &lt;valuetype&gt;0&lt;/valuetype&gt;&#10;                &lt;/answer&gt;&#10;                &lt;answer&gt;&#10;                    &lt;guid&gt;178BAD2D77424767B3712071B6EA8B18&lt;/guid&gt;&#10;                    &lt;answertext&gt;Yes, but only after a new EEG is normal&lt;/answertext&gt;&#10;                    &lt;valuetype&gt;0&lt;/valuetype&gt;&#10;                &lt;/answer&gt;&#10;            &lt;/answers&gt;&#10;        &lt;/multichoice&gt;&#10;    &lt;/questions&gt;&#10;&lt;/questionlist&gt;"/>
  <p:tag name="RESULTS" val="25 year old with JME, seizure free. Would you taper AEDs?[;crlf;]36[;]38[;]36[;]False[;]0[;][;crlf;]1.77777777777778[;]1[;]0.946077020329244[;]0.895061728395062[;crlf;]21[;]0[;]No1[;]No[;][;crlf;]2[;]0[;]Yes, no additional testing is needed2[;]Yes, no additional testing is needed[;][;crlf;]13[;]0[;]Yes, but only after a new EEG is normal3[;]Yes, but only after a new EEG is normal[;]"/>
  <p:tag name="HASRESULTS" val="True"/>
  <p:tag name="TIMING" val="|24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8FA8F0DB445B4A79A2EF3AA4F4D2624A&lt;/guid&gt;&#10;        &lt;description /&gt;&#10;        &lt;date&gt;9/11/2015 4:33:2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8B4CC12B60F64B4890AC4450FF2DB42B&lt;/guid&gt;&#10;            &lt;repollguid&gt;4AFF11BB663D4F60BD188125241A7F0E&lt;/repollguid&gt;&#10;            &lt;sourceid&gt;B713D31FD54446EE82681A1AD98983AF&lt;/sourceid&gt;&#10;            &lt;questiontext&gt;Test question. Dr. Privitera drives a….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D3FC025F40CB4FB18FD56AA25781C634&lt;/guid&gt;&#10;                    &lt;answertext&gt;Mercedes&lt;/answertext&gt;&#10;                    &lt;valuetype&gt;0&lt;/valuetype&gt;&#10;                &lt;/answer&gt;&#10;                &lt;answer&gt;&#10;                    &lt;guid&gt;07564F26DEB9414CA81675A6957F11F2&lt;/guid&gt;&#10;                    &lt;answertext&gt;Lexus&lt;/answertext&gt;&#10;                    &lt;valuetype&gt;0&lt;/valuetype&gt;&#10;                &lt;/answer&gt;&#10;                &lt;answer&gt;&#10;                    &lt;guid&gt;FE37843A656540DB851C781587124DD8&lt;/guid&gt;&#10;                    &lt;answertext&gt;BMW&lt;/answertext&gt;&#10;                    &lt;valuetype&gt;0&lt;/valuetype&gt;&#10;                &lt;/answer&gt;&#10;                &lt;answer&gt;&#10;                    &lt;guid&gt;16180FAC4F8B49099B0EB0E2BD8AFEF0&lt;/guid&gt;&#10;                    &lt;answertext&gt;Tesla&lt;/answertext&gt;&#10;                    &lt;valuetype&gt;0&lt;/valuetype&gt;&#10;                &lt;/answer&gt;&#10;                &lt;answer&gt;&#10;                    &lt;guid&gt;4E1C7CF21E4C4E34AC00027228BBE191&lt;/guid&gt;&#10;                    &lt;answertext&gt;Honda&lt;/answertext&gt;&#10;                    &lt;valuetype&gt;0&lt;/valuetype&gt;&#10;                &lt;/answer&gt;&#10;                &lt;answer&gt;&#10;                    &lt;guid&gt;EB58E493550D4968A676BA58A613EC67&lt;/guid&gt;&#10;                    &lt;answertext&gt;Yugo&lt;/answertext&gt;&#10;                    &lt;valuetype&gt;0&lt;/valuetype&gt;&#10;                &lt;/answer&gt;&#10;            &lt;/answers&gt;&#10;        &lt;/multichoice&gt;&#10;    &lt;/questions&gt;&#10;&lt;/questionlist&gt;"/>
  <p:tag name="RESULTS" val="Test question. Dr. Privitera drives a….[;crlf;]20[;]21[;]20[;]False[;]0[;][;crlf;]3.05[;]3[;]1.59608896995124[;]2.5475[;crlf;]6[;]0[;]Mercedes1[;]Mercedes[;][;crlf;]0[;]0[;]Lexus2[;]Lexus[;][;crlf;]6[;]0[;]BMW3[;]BMW[;][;crlf;]5[;]0[;]Tesla4[;]Tesla[;][;crlf;]1[;]0[;]Honda5[;]Honda[;][;crlf;]2[;]0[;]Yugo6[;]Yugo[;]"/>
  <p:tag name="HASRESULTS" val="True"/>
  <p:tag name="TIMING" val="|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NUMBERFORMAT" val="0"/>
  <p:tag name="LABELFORMAT" val="0"/>
  <p:tag name="COLORTYPE" val="SCHEM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3"/>
  <p:tag name="TPCOUNTDOWNSECONDS" val="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D68BAFCA8A9648D19E44CE1A322A8E12&lt;/guid&gt;&#10;        &lt;description /&gt;&#10;        &lt;date&gt;9/11/2015 3:13:30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F583AA45552949A6A0554883CD22EE7E&lt;/guid&gt;&#10;            &lt;repollguid&gt;8855AC5F9424482E997490CE0A8296AA&lt;/repollguid&gt;&#10;            &lt;sourceid&gt;3E9C6E902A1B4AFEB200BC2AAE729370&lt;/sourceid&gt;&#10;            &lt;questiontext&gt;Right temporal lobectomy. Seizure free for 2 years on 2 AEDs. Do you taper AED (s)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603F3647418F4CE7B37F1EBAD6FF446D&lt;/guid&gt;&#10;                    &lt;answertext&gt;Never&lt;/answertext&gt;&#10;                    &lt;valuetype&gt;0&lt;/valuetype&gt;&#10;                &lt;/answer&gt;&#10;                &lt;answer&gt;&#10;                    &lt;guid&gt;CED8F370C9F143F0BC6A6CB531BADB37&lt;/guid&gt;&#10;                    &lt;answertext&gt;Taper one AED now and reassess&lt;/answertext&gt;&#10;                    &lt;valuetype&gt;0&lt;/valuetype&gt;&#10;                &lt;/answer&gt;&#10;                &lt;answer&gt;&#10;                    &lt;guid&gt;73C35C74A09B49289381F18E986AB4C1&lt;/guid&gt;&#10;                    &lt;answertext&gt;Taper one AED now then 2nd AED in 6 months&lt;/answertext&gt;&#10;                    &lt;valuetype&gt;0&lt;/valuetype&gt;&#10;                &lt;/answer&gt;&#10;                &lt;answer&gt;&#10;                    &lt;guid&gt;279C6045351D45DC8F0512A4FF6E61AB&lt;/guid&gt;&#10;                    &lt;answertext&gt;Taper both AEDs now&lt;/answertext&gt;&#10;                    &lt;valuetype&gt;0&lt;/valuetype&gt;&#10;                &lt;/answer&gt;&#10;            &lt;/answers&gt;&#10;        &lt;/multichoice&gt;&#10;    &lt;/questions&gt;&#10;&lt;/questionlist&gt;"/>
  <p:tag name="RESULTS" val="Right temporal lobectomy. Seizure free for 2 years on 2 AEDs. Do you taper AED (s)?[;crlf;]33[;]38[;]33[;]False[;]0[;][;crlf;]2.15151515151515[;]2[;]0.434930305891131[;]0.189164370982553[;crlf;]1[;]0[;]Never1[;]Never[;][;crlf;]26[;]0[;]Taper one AED now and reassess2[;]Taper one AED now and reassess[;][;crlf;]6[;]0[;]Taper one AED now then 2nd AED in 6 months3[;]Taper one AED now then 2nd AED in 6 months[;][;crlf;]0[;]0[;]Taper both AEDs now4[;]Taper both AEDs now[;]"/>
  <p:tag name="HASRESULTS" val="True"/>
  <p:tag name="TIMING" val="|35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NUMBERFORMAT" val="0"/>
  <p:tag name="LABELFORMAT" val="0"/>
  <p:tag name="COLORTYPE" val="SCHEM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3"/>
  <p:tag name="TPCOUNTDOWNSECONDS" val="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173171785AB74149A052B03AD4345DCC&lt;/guid&gt;&#10;        &lt;description /&gt;&#10;        &lt;date&gt;9/9/2015 4:01:59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1F9CEA3878804F3988285BCF0CC61007&lt;/guid&gt;&#10;            &lt;repollguid&gt;9C28418E240C4A98892769321400E82D&lt;/repollguid&gt;&#10;            &lt;sourceid&gt;F588B467302E4ADC83C6A5DD0B603DE4&lt;/sourceid&gt;&#10;            &lt;questiontext&gt;SDH (treated), focal status, 3 months seizure free.Do you taper AED (s)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800AA840EAC5494A89F0CEA40947D500&lt;/guid&gt;&#10;                    &lt;answertext&gt;Never&lt;/answertext&gt;&#10;                    &lt;valuetype&gt;0&lt;/valuetype&gt;&#10;                &lt;/answer&gt;&#10;                &lt;answer&gt;&#10;                    &lt;guid&gt;E4D625A2B73142A6AAD729E1B1DF9040&lt;/guid&gt;&#10;                    &lt;answertext&gt;Taper one AED now&lt;/answertext&gt;&#10;                    &lt;valuetype&gt;0&lt;/valuetype&gt;&#10;                &lt;/answer&gt;&#10;                &lt;answer&gt;&#10;                    &lt;guid&gt;CD49D1E62F3348ECA6F509A6532248F2&lt;/guid&gt;&#10;                    &lt;answertext&gt;Taper one AED at 6 months&lt;/answertext&gt;&#10;                    &lt;valuetype&gt;0&lt;/valuetype&gt;&#10;                &lt;/answer&gt;&#10;                &lt;answer&gt;&#10;                    &lt;guid&gt;EBBEAA5277EA44CDBB165176AEB17718&lt;/guid&gt;&#10;                    &lt;answertext&gt;Taper one AED at 12 months&lt;/answertext&gt;&#10;                    &lt;valuetype&gt;0&lt;/valuetype&gt;&#10;                &lt;/answer&gt;&#10;            &lt;/answers&gt;&#10;        &lt;/multichoice&gt;&#10;    &lt;/questions&gt;&#10;&lt;/questionlist&gt;"/>
  <p:tag name="RESULTS" val="SDH (treated), focal status, 3 months seizure free.Do you taper AED (s)?[;crlf;]36[;]38[;]36[;]False[;]0[;][;crlf;]2.5[;]2[;]0.927960727138337[;]0.861111111111111[;crlf;]4[;]0[;]Never1[;]Never[;][;crlf;]17[;]0[;]Taper one AED now2[;]Taper one AED now[;][;crlf;]8[;]0[;]Taper one AED at 6 months3[;]Taper one AED at 6 months[;][;crlf;]7[;]0[;]Taper one AED at 12 months4[;]Taper one AED at 12 months[;]"/>
  <p:tag name="HASRESULTS" val="True"/>
  <p:tag name="TIMING" val="|31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LABELFORMAT" val="0"/>
  <p:tag name="NUMBERFORMA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3"/>
  <p:tag name="TPCOUNTDOWNSECONDS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5FAC4A445CD6466B9BB1458BD90B3112&lt;/guid&gt;&#10;        &lt;description /&gt;&#10;        &lt;date&gt;9/11/2015 3:08:3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CF4A0E18DD34CAE94C2198D3134B461&lt;/guid&gt;&#10;            &lt;repollguid&gt;06A8EFC7EBD64B44939B1549156F44CA&lt;/repollguid&gt;&#10;            &lt;sourceid&gt;B117E91E722E4722B13586889A8856FF&lt;/sourceid&gt;&#10;            &lt;questiontext&gt;Refractory status on 4 AEDsDo you taper AED (s)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A9E754983A824CFB9FE16B7D04DA26C6&lt;/guid&gt;&#10;                    &lt;answertext&gt;Never&lt;/answertext&gt;&#10;                    &lt;valuetype&gt;0&lt;/valuetype&gt;&#10;                &lt;/answer&gt;&#10;                &lt;answer&gt;&#10;                    &lt;guid&gt;241ECC1AEF064E0180E55E5B0681D5EF&lt;/guid&gt;&#10;                    &lt;answertext&gt;Taper one AED now&lt;/answertext&gt;&#10;                    &lt;valuetype&gt;0&lt;/valuetype&gt;&#10;                &lt;/answer&gt;&#10;                &lt;answer&gt;&#10;                    &lt;guid&gt;97200026F79F4EF08224DC7AE46FE0F1&lt;/guid&gt;&#10;                    &lt;answertext&gt;Taper one AED starting at 6 months&lt;/answertext&gt;&#10;                    &lt;valuetype&gt;0&lt;/valuetype&gt;&#10;                &lt;/answer&gt;&#10;                &lt;answer&gt;&#10;                    &lt;guid&gt;D506F3FB671B4EAC8BE767E498A4D3D6&lt;/guid&gt;&#10;                    &lt;answertext&gt;Taper one AED starting at 12 months&lt;/answertext&gt;&#10;                    &lt;valuetype&gt;0&lt;/valuetype&gt;&#10;                &lt;/answer&gt;&#10;            &lt;/answers&gt;&#10;        &lt;/multichoice&gt;&#10;    &lt;/questions&gt;&#10;&lt;/questionlist&gt;"/>
  <p:tag name="RESULTS" val="Refractory status on 4 AEDsDo you taper AED (s)?[;crlf;]34[;]38[;]34[;]False[;]0[;][;crlf;]2.44117647058824[;]2[;]0.846834120522822[;]0.717128027681661[;crlf;]2[;]0[;]Never1[;]Never[;][;crlf;]21[;]0[;]Taper one AED now2[;]Taper one AED now[;][;crlf;]5[;]0[;]Taper one AED starting at 6 months3[;]Taper one AED starting at 6 months[;][;crlf;]6[;]0[;]Taper one AED starting at 12 months4[;]Taper one AED starting at 12 months[;]"/>
  <p:tag name="HASRESULTS" val="True"/>
  <p:tag name="TIMING" val="|29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LABELFORMAT" val="0"/>
  <p:tag name="NUMBERFORMA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3"/>
  <p:tag name="TPCOUNTDOWNSECONDS" val="2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D68BAFCA8A9648D19E44CE1A322A8E12&lt;/guid&gt;&#10;        &lt;description /&gt;&#10;        &lt;date&gt;9/11/2015 3:13:30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F346AF36061349C9B2EF823C1A92A57F&lt;/guid&gt;&#10;            &lt;repollguid&gt;8855AC5F9424482E997490CE0A8296AA&lt;/repollguid&gt;&#10;            &lt;sourceid&gt;3E9C6E902A1B4AFEB200BC2AAE729370&lt;/sourceid&gt;&#10;            &lt;questiontext&gt;cEEG seizures, TBI. 3 months seizure freeDo you taper AED (s)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603F3647418F4CE7B37F1EBAD6FF446D&lt;/guid&gt;&#10;                    &lt;answertext&gt;Never&lt;/answertext&gt;&#10;                    &lt;valuetype&gt;0&lt;/valuetype&gt;&#10;                &lt;/answer&gt;&#10;                &lt;answer&gt;&#10;                    &lt;guid&gt;CED8F370C9F143F0BC6A6CB531BADB37&lt;/guid&gt;&#10;                    &lt;answertext&gt;Taper one AED now&lt;/answertext&gt;&#10;                    &lt;valuetype&gt;0&lt;/valuetype&gt;&#10;                &lt;/answer&gt;&#10;                &lt;answer&gt;&#10;                    &lt;guid&gt;73C35C74A09B49289381F18E986AB4C1&lt;/guid&gt;&#10;                    &lt;answertext&gt;Taper one AED starting at 6 months&lt;/answertext&gt;&#10;                    &lt;valuetype&gt;0&lt;/valuetype&gt;&#10;                &lt;/answer&gt;&#10;                &lt;answer&gt;&#10;                    &lt;guid&gt;F03C1BC0580A4F65B266590E14D887CA&lt;/guid&gt;&#10;                    &lt;answertext&gt;Taper one AED starting at 12 months&lt;/answertext&gt;&#10;                    &lt;valuetype&gt;0&lt;/valuetype&gt;&#10;                &lt;/answer&gt;&#10;            &lt;/answers&gt;&#10;        &lt;/multichoice&gt;&#10;    &lt;/questions&gt;&#10;&lt;/questionlist&gt;"/>
  <p:tag name="RESULTS" val="cEEG seizures, TBI. 3 months seizure freeDo you taper AED (s)?[;crlf;]28[;]38[;]28[;]False[;]0[;][;crlf;]2.5[;]2.5[;]0.823754471047914[;]0.678571428571429[;crlf;]3[;]0[;]Never1[;]Never[;][;crlf;]11[;]0[;]Taper one AED now2[;]Taper one AED now[;][;crlf;]11[;]0[;]Taper one AED starting at 6 months3[;]Taper one AED starting at 6 months[;][;crlf;]3[;]0[;]Taper one AED starting at 12 months4[;]Taper one AED starting at 12 months[;]"/>
  <p:tag name="HASRESULTS" val="True"/>
  <p:tag name="TIMING" val="|23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3"/>
  <p:tag name="TPCOUNTDOWNSECONDS" val="2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A9E3C5E5E455489CB435FC522862B0D4&lt;/guid&gt;&#10;        &lt;description /&gt;&#10;        &lt;date&gt;9/11/2015 3:28:19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9BCF2AED5BFD4E438C84D110FF3E153A&lt;/guid&gt;&#10;            &lt;repollguid&gt;DC4DFE22950745D8AEED418B1B91D086&lt;/repollguid&gt;&#10;            &lt;sourceid&gt;109073251705431E98CA7A55DA9656C3&lt;/sourceid&gt;&#10;            &lt;questiontext&gt;LGS, daily seizures. On 5 AEDSWould you taper AED (s)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11B06F2B856548C08ABD99BD196FB627&lt;/guid&gt;&#10;                    &lt;answertext&gt;No way! Concern that seizures may increase&lt;/answertext&gt;&#10;                    &lt;valuetype&gt;0&lt;/valuetype&gt;&#10;                &lt;/answer&gt;&#10;                &lt;answer&gt;&#10;                    &lt;guid&gt;A8401AE75DE0461FA6DA80A3DDC4401B&lt;/guid&gt;&#10;                    &lt;answertext&gt;Would taper AEDs slowly counseling about seizure increase&lt;/answertext&gt;&#10;                    &lt;valuetype&gt;0&lt;/valuetype&gt;&#10;                &lt;/answer&gt;&#10;            &lt;/answers&gt;&#10;        &lt;/multichoice&gt;&#10;    &lt;/questions&gt;&#10;&lt;/questionlist&gt;"/>
  <p:tag name="RESULTS" val="LGS, daily seizures. On 5 AEDSWould you taper AED (s)?[;crlf;]34[;]39[;]34[;]False[;]0[;][;crlf;]1.97058823529412[;]2[;]0.168957724898177[;]0.0285467128027682[;crlf;]1[;]0[;]No way! Concern that seizures may increase1[;]No way! Concern that seizures may increase[;][;crlf;]33[;]0[;]Would taper AEDs slowly with counseling about seizure increase2[;]Would taper AEDs slowly with counseling about seizure increase[;]"/>
  <p:tag name="HASRESULTS" val="True"/>
  <p:tag name="TIMING" val="|2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NUMBERFORMAT" val="0"/>
  <p:tag name="LABELFORMAT" val="0"/>
  <p:tag name="COLORTYPE" val="SCHEM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3"/>
  <p:tag name="TPCOUNTDOWNSECONDS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3"/>
  <p:tag name="TPCOUNTDOWNSECONDS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A17BB1805C7540038A30B0DB3BB999B2&lt;/guid&gt;&#10;        &lt;description /&gt;&#10;        &lt;date&gt;8/24/2015 9:39:41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94A0049DF3541E9832D63B765F2422F&lt;/guid&gt;&#10;            &lt;repollguid&gt;61E42C14ADF449318AEE8D5FBD37E59B&lt;/repollguid&gt;&#10;            &lt;sourceid&gt;FE873904CBA741E2BA351ACC8E4A8A87&lt;/sourceid&gt;&#10;            &lt;questiontext&gt;21 year old woman, seizure free – taper AED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447BC2B2029C4D0DB1D9932CE1EF2F72&lt;/guid&gt;&#10;                    &lt;answertext&gt;No&lt;/answertext&gt;&#10;                    &lt;valuetype&gt;0&lt;/valuetype&gt;&#10;                &lt;/answer&gt;&#10;                &lt;answer&gt;&#10;                    &lt;guid&gt;CF4706E01BC54040AA1029685153362A&lt;/guid&gt;&#10;                    &lt;answertext&gt;Yes. No additional testing is needed&lt;/answertext&gt;&#10;                    &lt;valuetype&gt;0&lt;/valuetype&gt;&#10;                &lt;/answer&gt;&#10;                &lt;answer&gt;&#10;                    &lt;guid&gt;3CF3F29666594F72A3E82B81AD5F2F4B&lt;/guid&gt;&#10;                    &lt;answertext&gt;Yes. Additional testing is needed to determine if I taper&lt;/answertext&gt;&#10;                    &lt;valuetype&gt;0&lt;/valuetype&gt;&#10;                &lt;/answer&gt;&#10;            &lt;/answers&gt;&#10;        &lt;/multichoice&gt;&#10;    &lt;/questions&gt;&#10;&lt;/questionlist&gt;"/>
  <p:tag name="RESULTS" val="21 year old woman, seizure free – taper AED?[;crlf;]25[;]26[;]25[;]False[;]0[;][;crlf;]2.4[;]2[;]0.632455532033676[;]0.4[;crlf;]2[;]0[;]No1[;]No[;][;crlf;]11[;]0[;]Yes. No additional testing is needed2[;]Yes. No additional testing is needed[;][;crlf;]12[;]0[;]Yes. Additional testing is needed to determine if I taper3[;]Yes. Additional testing is needed to determine if I taper[;]"/>
  <p:tag name="HASRESULTS" val="True"/>
  <p:tag name="TIMING" val="|30.8|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LABELFORMAT" val="0"/>
  <p:tag name="NUMBERFORMAT" val="0"/>
  <p:tag name="COLORTYPE" val="SCHEM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3"/>
  <p:tag name="TPCOUNTDOWNSECONDS" val="20"/>
</p:tagLst>
</file>

<file path=ppt/theme/theme1.xml><?xml version="1.0" encoding="utf-8"?>
<a:theme xmlns:a="http://schemas.openxmlformats.org/drawingml/2006/main" name="EpilepsyCtr_PPT_Template_5.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EpilepsyCtr_PPT_Template_5.14" id="{DF673F77-71E6-4FEB-BA6B-8EDC929BB6AB}" vid="{D2FA35C2-4DDB-46FE-BB0A-DEC3F26614DF}"/>
    </a:ext>
  </a:extLst>
</a:theme>
</file>

<file path=ppt/theme/theme2.xml><?xml version="1.0" encoding="utf-8"?>
<a:theme xmlns:a="http://schemas.openxmlformats.org/drawingml/2006/main" name="2_Epilepsy Center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EpilepsyCtr_PPT_Template_5.14" id="{DF673F77-71E6-4FEB-BA6B-8EDC929BB6AB}" vid="{11C6445A-1DB7-40D6-BE54-25A03DE86139}"/>
    </a:ext>
  </a:extLst>
</a:theme>
</file>

<file path=ppt/theme/theme3.xml><?xml version="1.0" encoding="utf-8"?>
<a:theme xmlns:a="http://schemas.openxmlformats.org/drawingml/2006/main" name="3_Epilespsy Center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EpilepsyCtr_PPT_Template_5.14" id="{DF673F77-71E6-4FEB-BA6B-8EDC929BB6AB}" vid="{B3FDE480-A764-4F6F-AE8C-C0E1FFFA4F40}"/>
    </a:ext>
  </a:extLst>
</a:theme>
</file>

<file path=ppt/theme/theme4.xml><?xml version="1.0" encoding="utf-8"?>
<a:theme xmlns:a="http://schemas.openxmlformats.org/drawingml/2006/main" name="4_Epilepsy Center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EpilepsyCtr_PPT_Template_5.14" id="{DF673F77-71E6-4FEB-BA6B-8EDC929BB6AB}" vid="{1AE5A985-B409-420B-8AA8-298B6F11B4E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EpilepsyCtr_PPT_Template_5.14</Template>
  <TotalTime>957</TotalTime>
  <Words>1977</Words>
  <Application>Microsoft Office PowerPoint</Application>
  <PresentationFormat>On-screen Show (4:3)</PresentationFormat>
  <Paragraphs>286</Paragraphs>
  <Slides>48</Slides>
  <Notes>3</Notes>
  <HiddenSlides>0</HiddenSlides>
  <MMClips>48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EpilepsyCtr_PPT_Template_5.14</vt:lpstr>
      <vt:lpstr>2_Epilepsy Center</vt:lpstr>
      <vt:lpstr>3_Epilespsy Center</vt:lpstr>
      <vt:lpstr>4_Epilepsy Center</vt:lpstr>
      <vt:lpstr>Chart</vt:lpstr>
      <vt:lpstr>Please pick up your ARS clickers</vt:lpstr>
      <vt:lpstr>Tapering AEDs Why, when and how</vt:lpstr>
      <vt:lpstr>Disclosures</vt:lpstr>
      <vt:lpstr>Why this topic?</vt:lpstr>
      <vt:lpstr>Objectives</vt:lpstr>
      <vt:lpstr>Format</vt:lpstr>
      <vt:lpstr>Test question. Dr. Privitera drives a….</vt:lpstr>
      <vt:lpstr>Why/why not stop AEDs?</vt:lpstr>
      <vt:lpstr>Case 1</vt:lpstr>
      <vt:lpstr>21 year old woman, seizure free – taper AED?</vt:lpstr>
      <vt:lpstr>21 year old woman, seizure free. EEG now normal – taper AED?</vt:lpstr>
      <vt:lpstr>21 year old woman, seizure free. EEG now shows left temporal spikes – taper AED?</vt:lpstr>
      <vt:lpstr>Risks for seizure recurrence with AED taper</vt:lpstr>
      <vt:lpstr>MRC Study – risks for recurrence</vt:lpstr>
      <vt:lpstr>AAN guidelines - 1996</vt:lpstr>
      <vt:lpstr>Akershus Study</vt:lpstr>
      <vt:lpstr>Critical Review</vt:lpstr>
      <vt:lpstr>Concerns with AED taper</vt:lpstr>
      <vt:lpstr>Case 2</vt:lpstr>
      <vt:lpstr>25 year old with JME, seizure free. Would you taper AEDs?</vt:lpstr>
      <vt:lpstr>Epilepsy syndromes – age of remission</vt:lpstr>
      <vt:lpstr>PowerPoint Presentation</vt:lpstr>
      <vt:lpstr>Other factors for increased risk of recurrence</vt:lpstr>
      <vt:lpstr>Case 3</vt:lpstr>
      <vt:lpstr>Right temporal lobectomy. Seizure free for 2 years on 2 AEDs. Do you taper AED (s)?</vt:lpstr>
      <vt:lpstr>AED taper after epilepsy surgery</vt:lpstr>
      <vt:lpstr>Risks for recurrence after epilepsy surgery</vt:lpstr>
      <vt:lpstr>Survey of “experts” at epilepsy centers</vt:lpstr>
      <vt:lpstr>DF’s postoperative AED management plan</vt:lpstr>
      <vt:lpstr>Case 4</vt:lpstr>
      <vt:lpstr>Case 4 cont’d</vt:lpstr>
      <vt:lpstr>SDH (treated), focal status, 3 months seizure free. Do you taper AED (s)?</vt:lpstr>
      <vt:lpstr>What did DF do?</vt:lpstr>
      <vt:lpstr>Case 5</vt:lpstr>
      <vt:lpstr>Refractory status on 4 AEDs Do you taper AED (s)?</vt:lpstr>
      <vt:lpstr>Case 6</vt:lpstr>
      <vt:lpstr>cEEG seizures, TBI. 3 months seizure free Do you taper AED (s)?</vt:lpstr>
      <vt:lpstr>AED taper seizures after acute neurologic injury</vt:lpstr>
      <vt:lpstr>Examples</vt:lpstr>
      <vt:lpstr>DF recommendations - status</vt:lpstr>
      <vt:lpstr>DF recommendations – acute seizures</vt:lpstr>
      <vt:lpstr>Case 7</vt:lpstr>
      <vt:lpstr>LGS, daily seizures. On 5 AEDS Would you taper AED (s)?</vt:lpstr>
      <vt:lpstr>What did DF do?</vt:lpstr>
      <vt:lpstr>Overtreatment of epilepsy</vt:lpstr>
      <vt:lpstr>How to taper AEDs?</vt:lpstr>
      <vt:lpstr>Conclusions</vt:lpstr>
      <vt:lpstr>Please return your ARS clickers</vt:lpstr>
    </vt:vector>
  </TitlesOfParts>
  <Company>UCIMIT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PLEDs, GPEDs and SIRPIDs! Oh my! How EEG in the ICU has confused us</dc:title>
  <dc:creator>Administrator</dc:creator>
  <cp:lastModifiedBy>administrator</cp:lastModifiedBy>
  <cp:revision>146</cp:revision>
  <dcterms:created xsi:type="dcterms:W3CDTF">2014-08-11T20:58:08Z</dcterms:created>
  <dcterms:modified xsi:type="dcterms:W3CDTF">2015-09-16T15:07:58Z</dcterms:modified>
</cp:coreProperties>
</file>